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5" r:id="rId4"/>
  </p:sldMasterIdLst>
  <p:notesMasterIdLst>
    <p:notesMasterId r:id="rId63"/>
  </p:notesMasterIdLst>
  <p:sldIdLst>
    <p:sldId id="256" r:id="rId5"/>
    <p:sldId id="257" r:id="rId6"/>
    <p:sldId id="268" r:id="rId7"/>
    <p:sldId id="258" r:id="rId8"/>
    <p:sldId id="259" r:id="rId9"/>
    <p:sldId id="299" r:id="rId10"/>
    <p:sldId id="300" r:id="rId11"/>
    <p:sldId id="302" r:id="rId12"/>
    <p:sldId id="301" r:id="rId13"/>
    <p:sldId id="303" r:id="rId14"/>
    <p:sldId id="304" r:id="rId15"/>
    <p:sldId id="305" r:id="rId16"/>
    <p:sldId id="260" r:id="rId17"/>
    <p:sldId id="324" r:id="rId18"/>
    <p:sldId id="261" r:id="rId19"/>
    <p:sldId id="291" r:id="rId20"/>
    <p:sldId id="310" r:id="rId21"/>
    <p:sldId id="263" r:id="rId22"/>
    <p:sldId id="275" r:id="rId23"/>
    <p:sldId id="276" r:id="rId24"/>
    <p:sldId id="277" r:id="rId25"/>
    <p:sldId id="278" r:id="rId26"/>
    <p:sldId id="279" r:id="rId27"/>
    <p:sldId id="280" r:id="rId28"/>
    <p:sldId id="281" r:id="rId29"/>
    <p:sldId id="282" r:id="rId30"/>
    <p:sldId id="283" r:id="rId31"/>
    <p:sldId id="285" r:id="rId32"/>
    <p:sldId id="284" r:id="rId33"/>
    <p:sldId id="265" r:id="rId34"/>
    <p:sldId id="306" r:id="rId35"/>
    <p:sldId id="307" r:id="rId36"/>
    <p:sldId id="308" r:id="rId37"/>
    <p:sldId id="309" r:id="rId38"/>
    <p:sldId id="312" r:id="rId39"/>
    <p:sldId id="317" r:id="rId40"/>
    <p:sldId id="316" r:id="rId41"/>
    <p:sldId id="315" r:id="rId42"/>
    <p:sldId id="323" r:id="rId43"/>
    <p:sldId id="262" r:id="rId44"/>
    <p:sldId id="296" r:id="rId45"/>
    <p:sldId id="297" r:id="rId46"/>
    <p:sldId id="298" r:id="rId47"/>
    <p:sldId id="320" r:id="rId48"/>
    <p:sldId id="321" r:id="rId49"/>
    <p:sldId id="293" r:id="rId50"/>
    <p:sldId id="322" r:id="rId51"/>
    <p:sldId id="290" r:id="rId52"/>
    <p:sldId id="289" r:id="rId53"/>
    <p:sldId id="295" r:id="rId54"/>
    <p:sldId id="269" r:id="rId55"/>
    <p:sldId id="270" r:id="rId56"/>
    <p:sldId id="271" r:id="rId57"/>
    <p:sldId id="267" r:id="rId58"/>
    <p:sldId id="272" r:id="rId59"/>
    <p:sldId id="273" r:id="rId60"/>
    <p:sldId id="266" r:id="rId61"/>
    <p:sldId id="274" r:id="rId62"/>
  </p:sldIdLst>
  <p:sldSz cx="12192000" cy="6858000"/>
  <p:notesSz cx="6858000" cy="12858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CA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 v="1" dt="2020-01-27T22:34:27.539"/>
    <p1510:client id="{0BDEE4F1-7F93-4E4F-815A-19599FEDC673}" v="489" dt="2020-01-27T20:48:10.177"/>
    <p1510:client id="{22840FF3-71C3-4D1F-BD9C-91FDAF66D58C}" v="78" dt="2020-01-27T22:56:01.174"/>
    <p1510:client id="{661AC364-ADC2-7D7B-B69B-9A7222C28BE8}" v="5" dt="2020-01-28T00:30:17.999"/>
    <p1510:client id="{76FF19C2-8C3B-3F99-60D5-5EDF67063877}" v="588" dt="2020-01-27T19:28:30.817"/>
    <p1510:client id="{7A276484-B5A0-5E4F-9505-AD1E2E213A5A}" v="5" dt="2020-01-27T16:46:58.044"/>
    <p1510:client id="{83063A35-7F48-8391-DE29-449BAB0F320D}" v="46" dt="2020-01-27T03:19:34.570"/>
    <p1510:client id="{8D1B9207-5A8D-E869-157B-1A4D7663D47D}" v="300" dt="2020-01-27T22:56:17.324"/>
    <p1510:client id="{B70E8660-CF17-47CA-AD7E-DEB67B3AE840}" v="111" dt="2020-01-28T14:56:18.0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0" d="100"/>
          <a:sy n="50" d="100"/>
        </p:scale>
        <p:origin x="93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1CF82D-5064-4AA6-A6B1-0448C2648188}"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1E5737D-3A53-4E0F-95DA-1C2A80B6CF44}">
      <dgm:prSet/>
      <dgm:spPr/>
      <dgm:t>
        <a:bodyPr/>
        <a:lstStyle/>
        <a:p>
          <a:r>
            <a:rPr lang="en-US"/>
            <a:t>ATmega1280</a:t>
          </a:r>
        </a:p>
      </dgm:t>
    </dgm:pt>
    <dgm:pt modelId="{C7743797-F7BB-4293-A079-DD1D79A517DC}" type="parTrans" cxnId="{D9AE5EC0-7008-451C-B38C-E2B1450A2ADC}">
      <dgm:prSet/>
      <dgm:spPr/>
      <dgm:t>
        <a:bodyPr/>
        <a:lstStyle/>
        <a:p>
          <a:endParaRPr lang="en-US"/>
        </a:p>
      </dgm:t>
    </dgm:pt>
    <dgm:pt modelId="{00E70FDF-D972-4803-9036-0112C61C5187}" type="sibTrans" cxnId="{D9AE5EC0-7008-451C-B38C-E2B1450A2ADC}">
      <dgm:prSet/>
      <dgm:spPr/>
      <dgm:t>
        <a:bodyPr/>
        <a:lstStyle/>
        <a:p>
          <a:endParaRPr lang="en-US"/>
        </a:p>
      </dgm:t>
    </dgm:pt>
    <dgm:pt modelId="{386D1225-8063-426B-A50D-5DA259057AC6}">
      <dgm:prSet/>
      <dgm:spPr/>
      <dgm:t>
        <a:bodyPr/>
        <a:lstStyle/>
        <a:p>
          <a:r>
            <a:rPr lang="en-US"/>
            <a:t>128 KB flash memory size</a:t>
          </a:r>
        </a:p>
      </dgm:t>
    </dgm:pt>
    <dgm:pt modelId="{C6291883-4186-47AA-A291-D8903FAE65D1}" type="parTrans" cxnId="{A047E260-9298-4467-9A2E-CE9C1B210611}">
      <dgm:prSet/>
      <dgm:spPr/>
      <dgm:t>
        <a:bodyPr/>
        <a:lstStyle/>
        <a:p>
          <a:endParaRPr lang="en-US"/>
        </a:p>
      </dgm:t>
    </dgm:pt>
    <dgm:pt modelId="{F115C218-BF37-4188-A348-43102D4E1398}" type="sibTrans" cxnId="{A047E260-9298-4467-9A2E-CE9C1B210611}">
      <dgm:prSet/>
      <dgm:spPr/>
      <dgm:t>
        <a:bodyPr/>
        <a:lstStyle/>
        <a:p>
          <a:endParaRPr lang="en-US"/>
        </a:p>
      </dgm:t>
    </dgm:pt>
    <dgm:pt modelId="{B64F8E41-720A-469D-9704-A0D7C13A4A6F}">
      <dgm:prSet/>
      <dgm:spPr/>
      <dgm:t>
        <a:bodyPr/>
        <a:lstStyle/>
        <a:p>
          <a:r>
            <a:rPr lang="en-US"/>
            <a:t>16-channel, 10-bit ADC converter</a:t>
          </a:r>
        </a:p>
      </dgm:t>
    </dgm:pt>
    <dgm:pt modelId="{0981BA21-645F-46B4-9AC9-A21656A5D821}" type="parTrans" cxnId="{F445062F-42FF-468A-BA1A-1B4F1A5F1303}">
      <dgm:prSet/>
      <dgm:spPr/>
      <dgm:t>
        <a:bodyPr/>
        <a:lstStyle/>
        <a:p>
          <a:endParaRPr lang="en-US"/>
        </a:p>
      </dgm:t>
    </dgm:pt>
    <dgm:pt modelId="{CD83018F-EAD6-474D-AFFB-6BBAD9D2EA6C}" type="sibTrans" cxnId="{F445062F-42FF-468A-BA1A-1B4F1A5F1303}">
      <dgm:prSet/>
      <dgm:spPr/>
      <dgm:t>
        <a:bodyPr/>
        <a:lstStyle/>
        <a:p>
          <a:endParaRPr lang="en-US"/>
        </a:p>
      </dgm:t>
    </dgm:pt>
    <dgm:pt modelId="{BA114CEF-BB25-463C-8D92-5699FD43419F}">
      <dgm:prSet/>
      <dgm:spPr/>
      <dgm:t>
        <a:bodyPr/>
        <a:lstStyle/>
        <a:p>
          <a:r>
            <a:rPr lang="en-US"/>
            <a:t>Lots of documentation on Arduino for easy programming</a:t>
          </a:r>
        </a:p>
      </dgm:t>
    </dgm:pt>
    <dgm:pt modelId="{16C24E8B-7F2C-4B7E-8C60-089E45F8B824}" type="parTrans" cxnId="{9A154645-CBF2-4ADF-AEF3-B63A9E9470F7}">
      <dgm:prSet/>
      <dgm:spPr/>
      <dgm:t>
        <a:bodyPr/>
        <a:lstStyle/>
        <a:p>
          <a:endParaRPr lang="en-US"/>
        </a:p>
      </dgm:t>
    </dgm:pt>
    <dgm:pt modelId="{EC9BC897-D7EB-4FB3-918D-B341B2174980}" type="sibTrans" cxnId="{9A154645-CBF2-4ADF-AEF3-B63A9E9470F7}">
      <dgm:prSet/>
      <dgm:spPr/>
      <dgm:t>
        <a:bodyPr/>
        <a:lstStyle/>
        <a:p>
          <a:endParaRPr lang="en-US"/>
        </a:p>
      </dgm:t>
    </dgm:pt>
    <dgm:pt modelId="{AE27B2F8-167A-45FF-9E9E-E581EC1A608E}" type="pres">
      <dgm:prSet presAssocID="{351CF82D-5064-4AA6-A6B1-0448C2648188}" presName="root" presStyleCnt="0">
        <dgm:presLayoutVars>
          <dgm:dir/>
          <dgm:resizeHandles val="exact"/>
        </dgm:presLayoutVars>
      </dgm:prSet>
      <dgm:spPr/>
    </dgm:pt>
    <dgm:pt modelId="{5552853B-16CA-4543-B3E0-1FFA78CA7A61}" type="pres">
      <dgm:prSet presAssocID="{351CF82D-5064-4AA6-A6B1-0448C2648188}" presName="container" presStyleCnt="0">
        <dgm:presLayoutVars>
          <dgm:dir/>
          <dgm:resizeHandles val="exact"/>
        </dgm:presLayoutVars>
      </dgm:prSet>
      <dgm:spPr/>
    </dgm:pt>
    <dgm:pt modelId="{4773D823-80B2-4454-B828-C45222600E2A}" type="pres">
      <dgm:prSet presAssocID="{A1E5737D-3A53-4E0F-95DA-1C2A80B6CF44}" presName="compNode" presStyleCnt="0"/>
      <dgm:spPr/>
    </dgm:pt>
    <dgm:pt modelId="{F17B32DF-67C5-43D8-9BD7-457932159BD9}" type="pres">
      <dgm:prSet presAssocID="{A1E5737D-3A53-4E0F-95DA-1C2A80B6CF44}" presName="iconBgRect" presStyleLbl="bgShp" presStyleIdx="0" presStyleCnt="4"/>
      <dgm:spPr/>
    </dgm:pt>
    <dgm:pt modelId="{EA149191-2C44-4550-9E79-44D2D3047D68}" type="pres">
      <dgm:prSet presAssocID="{A1E5737D-3A53-4E0F-95DA-1C2A80B6CF4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ind Chime"/>
        </a:ext>
      </dgm:extLst>
    </dgm:pt>
    <dgm:pt modelId="{425F5C3A-37CA-46BF-B1EB-4D30B72A44FF}" type="pres">
      <dgm:prSet presAssocID="{A1E5737D-3A53-4E0F-95DA-1C2A80B6CF44}" presName="spaceRect" presStyleCnt="0"/>
      <dgm:spPr/>
    </dgm:pt>
    <dgm:pt modelId="{EAE3380D-E60A-47AA-B82E-1F2CDB4750E7}" type="pres">
      <dgm:prSet presAssocID="{A1E5737D-3A53-4E0F-95DA-1C2A80B6CF44}" presName="textRect" presStyleLbl="revTx" presStyleIdx="0" presStyleCnt="4">
        <dgm:presLayoutVars>
          <dgm:chMax val="1"/>
          <dgm:chPref val="1"/>
        </dgm:presLayoutVars>
      </dgm:prSet>
      <dgm:spPr/>
    </dgm:pt>
    <dgm:pt modelId="{6AB900DC-D8B5-4E9E-87B9-719496C68E8C}" type="pres">
      <dgm:prSet presAssocID="{00E70FDF-D972-4803-9036-0112C61C5187}" presName="sibTrans" presStyleLbl="sibTrans2D1" presStyleIdx="0" presStyleCnt="0"/>
      <dgm:spPr/>
    </dgm:pt>
    <dgm:pt modelId="{195F5C15-1206-49F7-83FD-04D441A82C3C}" type="pres">
      <dgm:prSet presAssocID="{386D1225-8063-426B-A50D-5DA259057AC6}" presName="compNode" presStyleCnt="0"/>
      <dgm:spPr/>
    </dgm:pt>
    <dgm:pt modelId="{AEDC7E18-3FA4-4328-A0E8-046BA44BD9D0}" type="pres">
      <dgm:prSet presAssocID="{386D1225-8063-426B-A50D-5DA259057AC6}" presName="iconBgRect" presStyleLbl="bgShp" presStyleIdx="1" presStyleCnt="4"/>
      <dgm:spPr/>
    </dgm:pt>
    <dgm:pt modelId="{37F3F68A-FD71-4EA7-98B1-9C393DFD7F7F}" type="pres">
      <dgm:prSet presAssocID="{386D1225-8063-426B-A50D-5DA259057AC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mera"/>
        </a:ext>
      </dgm:extLst>
    </dgm:pt>
    <dgm:pt modelId="{E1095981-F404-4A69-BE57-49AA0301AB78}" type="pres">
      <dgm:prSet presAssocID="{386D1225-8063-426B-A50D-5DA259057AC6}" presName="spaceRect" presStyleCnt="0"/>
      <dgm:spPr/>
    </dgm:pt>
    <dgm:pt modelId="{6914094E-3563-499E-9513-F9EBA156C34D}" type="pres">
      <dgm:prSet presAssocID="{386D1225-8063-426B-A50D-5DA259057AC6}" presName="textRect" presStyleLbl="revTx" presStyleIdx="1" presStyleCnt="4">
        <dgm:presLayoutVars>
          <dgm:chMax val="1"/>
          <dgm:chPref val="1"/>
        </dgm:presLayoutVars>
      </dgm:prSet>
      <dgm:spPr/>
    </dgm:pt>
    <dgm:pt modelId="{3017D2A4-F4BD-4721-9926-811977AD1C4D}" type="pres">
      <dgm:prSet presAssocID="{F115C218-BF37-4188-A348-43102D4E1398}" presName="sibTrans" presStyleLbl="sibTrans2D1" presStyleIdx="0" presStyleCnt="0"/>
      <dgm:spPr/>
    </dgm:pt>
    <dgm:pt modelId="{8989479B-6E96-4C05-927B-C7B6BED7F401}" type="pres">
      <dgm:prSet presAssocID="{B64F8E41-720A-469D-9704-A0D7C13A4A6F}" presName="compNode" presStyleCnt="0"/>
      <dgm:spPr/>
    </dgm:pt>
    <dgm:pt modelId="{8CF0A073-1D09-4B2D-9626-F070B55947F9}" type="pres">
      <dgm:prSet presAssocID="{B64F8E41-720A-469D-9704-A0D7C13A4A6F}" presName="iconBgRect" presStyleLbl="bgShp" presStyleIdx="2" presStyleCnt="4"/>
      <dgm:spPr/>
    </dgm:pt>
    <dgm:pt modelId="{814D76EC-97D4-4D09-BE63-7680C76D949E}" type="pres">
      <dgm:prSet presAssocID="{B64F8E41-720A-469D-9704-A0D7C13A4A6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cessor"/>
        </a:ext>
      </dgm:extLst>
    </dgm:pt>
    <dgm:pt modelId="{FE511B85-99C5-4B8E-973F-084E1C9028CF}" type="pres">
      <dgm:prSet presAssocID="{B64F8E41-720A-469D-9704-A0D7C13A4A6F}" presName="spaceRect" presStyleCnt="0"/>
      <dgm:spPr/>
    </dgm:pt>
    <dgm:pt modelId="{6D1F24D3-AB62-43AB-AC62-CC8D8B84EF03}" type="pres">
      <dgm:prSet presAssocID="{B64F8E41-720A-469D-9704-A0D7C13A4A6F}" presName="textRect" presStyleLbl="revTx" presStyleIdx="2" presStyleCnt="4">
        <dgm:presLayoutVars>
          <dgm:chMax val="1"/>
          <dgm:chPref val="1"/>
        </dgm:presLayoutVars>
      </dgm:prSet>
      <dgm:spPr/>
    </dgm:pt>
    <dgm:pt modelId="{7BFC6F54-D6BC-409B-B203-9AC192521070}" type="pres">
      <dgm:prSet presAssocID="{CD83018F-EAD6-474D-AFFB-6BBAD9D2EA6C}" presName="sibTrans" presStyleLbl="sibTrans2D1" presStyleIdx="0" presStyleCnt="0"/>
      <dgm:spPr/>
    </dgm:pt>
    <dgm:pt modelId="{1210CA43-118A-4BF9-BA5C-5601AF7F9BF2}" type="pres">
      <dgm:prSet presAssocID="{BA114CEF-BB25-463C-8D92-5699FD43419F}" presName="compNode" presStyleCnt="0"/>
      <dgm:spPr/>
    </dgm:pt>
    <dgm:pt modelId="{4972AE29-9F09-4100-8D98-1EB215ADD156}" type="pres">
      <dgm:prSet presAssocID="{BA114CEF-BB25-463C-8D92-5699FD43419F}" presName="iconBgRect" presStyleLbl="bgShp" presStyleIdx="3" presStyleCnt="4"/>
      <dgm:spPr/>
    </dgm:pt>
    <dgm:pt modelId="{D12F037E-4089-453F-9A4B-5587844D0F81}" type="pres">
      <dgm:prSet presAssocID="{BA114CEF-BB25-463C-8D92-5699FD43419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ogrammer"/>
        </a:ext>
      </dgm:extLst>
    </dgm:pt>
    <dgm:pt modelId="{E02CED5F-9CEC-4D57-9B26-1DB38E9DEFEB}" type="pres">
      <dgm:prSet presAssocID="{BA114CEF-BB25-463C-8D92-5699FD43419F}" presName="spaceRect" presStyleCnt="0"/>
      <dgm:spPr/>
    </dgm:pt>
    <dgm:pt modelId="{6C2BA986-DAAE-4896-9DE1-710761D13379}" type="pres">
      <dgm:prSet presAssocID="{BA114CEF-BB25-463C-8D92-5699FD43419F}" presName="textRect" presStyleLbl="revTx" presStyleIdx="3" presStyleCnt="4">
        <dgm:presLayoutVars>
          <dgm:chMax val="1"/>
          <dgm:chPref val="1"/>
        </dgm:presLayoutVars>
      </dgm:prSet>
      <dgm:spPr/>
    </dgm:pt>
  </dgm:ptLst>
  <dgm:cxnLst>
    <dgm:cxn modelId="{EC368D2A-16DA-4DDA-9770-3DF7C01DFD47}" type="presOf" srcId="{386D1225-8063-426B-A50D-5DA259057AC6}" destId="{6914094E-3563-499E-9513-F9EBA156C34D}" srcOrd="0" destOrd="0" presId="urn:microsoft.com/office/officeart/2018/2/layout/IconCircleList"/>
    <dgm:cxn modelId="{F445062F-42FF-468A-BA1A-1B4F1A5F1303}" srcId="{351CF82D-5064-4AA6-A6B1-0448C2648188}" destId="{B64F8E41-720A-469D-9704-A0D7C13A4A6F}" srcOrd="2" destOrd="0" parTransId="{0981BA21-645F-46B4-9AC9-A21656A5D821}" sibTransId="{CD83018F-EAD6-474D-AFFB-6BBAD9D2EA6C}"/>
    <dgm:cxn modelId="{CF60383B-3B2C-4FAB-AC74-B639E6BE6096}" type="presOf" srcId="{F115C218-BF37-4188-A348-43102D4E1398}" destId="{3017D2A4-F4BD-4721-9926-811977AD1C4D}" srcOrd="0" destOrd="0" presId="urn:microsoft.com/office/officeart/2018/2/layout/IconCircleList"/>
    <dgm:cxn modelId="{170DD95E-1AB8-45F1-9607-3539983A99A5}" type="presOf" srcId="{CD83018F-EAD6-474D-AFFB-6BBAD9D2EA6C}" destId="{7BFC6F54-D6BC-409B-B203-9AC192521070}" srcOrd="0" destOrd="0" presId="urn:microsoft.com/office/officeart/2018/2/layout/IconCircleList"/>
    <dgm:cxn modelId="{A047E260-9298-4467-9A2E-CE9C1B210611}" srcId="{351CF82D-5064-4AA6-A6B1-0448C2648188}" destId="{386D1225-8063-426B-A50D-5DA259057AC6}" srcOrd="1" destOrd="0" parTransId="{C6291883-4186-47AA-A291-D8903FAE65D1}" sibTransId="{F115C218-BF37-4188-A348-43102D4E1398}"/>
    <dgm:cxn modelId="{1171FD43-B712-416E-B5CC-2C5D56EF38A2}" type="presOf" srcId="{351CF82D-5064-4AA6-A6B1-0448C2648188}" destId="{AE27B2F8-167A-45FF-9E9E-E581EC1A608E}" srcOrd="0" destOrd="0" presId="urn:microsoft.com/office/officeart/2018/2/layout/IconCircleList"/>
    <dgm:cxn modelId="{9A154645-CBF2-4ADF-AEF3-B63A9E9470F7}" srcId="{351CF82D-5064-4AA6-A6B1-0448C2648188}" destId="{BA114CEF-BB25-463C-8D92-5699FD43419F}" srcOrd="3" destOrd="0" parTransId="{16C24E8B-7F2C-4B7E-8C60-089E45F8B824}" sibTransId="{EC9BC897-D7EB-4FB3-918D-B341B2174980}"/>
    <dgm:cxn modelId="{47361987-83DC-4034-8440-76579B0DDD74}" type="presOf" srcId="{A1E5737D-3A53-4E0F-95DA-1C2A80B6CF44}" destId="{EAE3380D-E60A-47AA-B82E-1F2CDB4750E7}" srcOrd="0" destOrd="0" presId="urn:microsoft.com/office/officeart/2018/2/layout/IconCircleList"/>
    <dgm:cxn modelId="{BB061989-2F1F-437E-ACFD-0F76DA2F3315}" type="presOf" srcId="{BA114CEF-BB25-463C-8D92-5699FD43419F}" destId="{6C2BA986-DAAE-4896-9DE1-710761D13379}" srcOrd="0" destOrd="0" presId="urn:microsoft.com/office/officeart/2018/2/layout/IconCircleList"/>
    <dgm:cxn modelId="{A46DFB8B-3C7B-41DB-BAA9-B3D450893871}" type="presOf" srcId="{B64F8E41-720A-469D-9704-A0D7C13A4A6F}" destId="{6D1F24D3-AB62-43AB-AC62-CC8D8B84EF03}" srcOrd="0" destOrd="0" presId="urn:microsoft.com/office/officeart/2018/2/layout/IconCircleList"/>
    <dgm:cxn modelId="{34130CA6-1F17-41D7-BE40-9EB0FACD9EFE}" type="presOf" srcId="{00E70FDF-D972-4803-9036-0112C61C5187}" destId="{6AB900DC-D8B5-4E9E-87B9-719496C68E8C}" srcOrd="0" destOrd="0" presId="urn:microsoft.com/office/officeart/2018/2/layout/IconCircleList"/>
    <dgm:cxn modelId="{D9AE5EC0-7008-451C-B38C-E2B1450A2ADC}" srcId="{351CF82D-5064-4AA6-A6B1-0448C2648188}" destId="{A1E5737D-3A53-4E0F-95DA-1C2A80B6CF44}" srcOrd="0" destOrd="0" parTransId="{C7743797-F7BB-4293-A079-DD1D79A517DC}" sibTransId="{00E70FDF-D972-4803-9036-0112C61C5187}"/>
    <dgm:cxn modelId="{778A96D1-367F-4E56-9C16-B7051F97D3D5}" type="presParOf" srcId="{AE27B2F8-167A-45FF-9E9E-E581EC1A608E}" destId="{5552853B-16CA-4543-B3E0-1FFA78CA7A61}" srcOrd="0" destOrd="0" presId="urn:microsoft.com/office/officeart/2018/2/layout/IconCircleList"/>
    <dgm:cxn modelId="{670220A6-31CD-4EB2-B193-D56B8AB1060E}" type="presParOf" srcId="{5552853B-16CA-4543-B3E0-1FFA78CA7A61}" destId="{4773D823-80B2-4454-B828-C45222600E2A}" srcOrd="0" destOrd="0" presId="urn:microsoft.com/office/officeart/2018/2/layout/IconCircleList"/>
    <dgm:cxn modelId="{3C04DDDE-D3A1-4B7F-99B1-2621A2C78434}" type="presParOf" srcId="{4773D823-80B2-4454-B828-C45222600E2A}" destId="{F17B32DF-67C5-43D8-9BD7-457932159BD9}" srcOrd="0" destOrd="0" presId="urn:microsoft.com/office/officeart/2018/2/layout/IconCircleList"/>
    <dgm:cxn modelId="{05F43A39-EEF7-4E12-9F55-B9B67539EE80}" type="presParOf" srcId="{4773D823-80B2-4454-B828-C45222600E2A}" destId="{EA149191-2C44-4550-9E79-44D2D3047D68}" srcOrd="1" destOrd="0" presId="urn:microsoft.com/office/officeart/2018/2/layout/IconCircleList"/>
    <dgm:cxn modelId="{C9A1F5C4-312C-4EDA-B0FB-9B940E90E55F}" type="presParOf" srcId="{4773D823-80B2-4454-B828-C45222600E2A}" destId="{425F5C3A-37CA-46BF-B1EB-4D30B72A44FF}" srcOrd="2" destOrd="0" presId="urn:microsoft.com/office/officeart/2018/2/layout/IconCircleList"/>
    <dgm:cxn modelId="{5B22CB85-47AA-4E17-A0FD-D3559D57B4CB}" type="presParOf" srcId="{4773D823-80B2-4454-B828-C45222600E2A}" destId="{EAE3380D-E60A-47AA-B82E-1F2CDB4750E7}" srcOrd="3" destOrd="0" presId="urn:microsoft.com/office/officeart/2018/2/layout/IconCircleList"/>
    <dgm:cxn modelId="{57E4AC34-5649-4CD8-88B4-34CC6BEFAF9A}" type="presParOf" srcId="{5552853B-16CA-4543-B3E0-1FFA78CA7A61}" destId="{6AB900DC-D8B5-4E9E-87B9-719496C68E8C}" srcOrd="1" destOrd="0" presId="urn:microsoft.com/office/officeart/2018/2/layout/IconCircleList"/>
    <dgm:cxn modelId="{9A798FE5-FC14-4011-9D26-62D1FA2F4CFB}" type="presParOf" srcId="{5552853B-16CA-4543-B3E0-1FFA78CA7A61}" destId="{195F5C15-1206-49F7-83FD-04D441A82C3C}" srcOrd="2" destOrd="0" presId="urn:microsoft.com/office/officeart/2018/2/layout/IconCircleList"/>
    <dgm:cxn modelId="{3F63D4A3-42EB-49B4-8FE3-BAE7A9457804}" type="presParOf" srcId="{195F5C15-1206-49F7-83FD-04D441A82C3C}" destId="{AEDC7E18-3FA4-4328-A0E8-046BA44BD9D0}" srcOrd="0" destOrd="0" presId="urn:microsoft.com/office/officeart/2018/2/layout/IconCircleList"/>
    <dgm:cxn modelId="{81E36A85-ED62-4B2A-A753-01368DD62312}" type="presParOf" srcId="{195F5C15-1206-49F7-83FD-04D441A82C3C}" destId="{37F3F68A-FD71-4EA7-98B1-9C393DFD7F7F}" srcOrd="1" destOrd="0" presId="urn:microsoft.com/office/officeart/2018/2/layout/IconCircleList"/>
    <dgm:cxn modelId="{F930D2DD-283A-4310-BAA7-937EC38DCE8B}" type="presParOf" srcId="{195F5C15-1206-49F7-83FD-04D441A82C3C}" destId="{E1095981-F404-4A69-BE57-49AA0301AB78}" srcOrd="2" destOrd="0" presId="urn:microsoft.com/office/officeart/2018/2/layout/IconCircleList"/>
    <dgm:cxn modelId="{8FBB4861-440A-4F15-B3C8-4E4370323A9D}" type="presParOf" srcId="{195F5C15-1206-49F7-83FD-04D441A82C3C}" destId="{6914094E-3563-499E-9513-F9EBA156C34D}" srcOrd="3" destOrd="0" presId="urn:microsoft.com/office/officeart/2018/2/layout/IconCircleList"/>
    <dgm:cxn modelId="{DD24DAD3-71C1-4892-A07E-801D7C9BE502}" type="presParOf" srcId="{5552853B-16CA-4543-B3E0-1FFA78CA7A61}" destId="{3017D2A4-F4BD-4721-9926-811977AD1C4D}" srcOrd="3" destOrd="0" presId="urn:microsoft.com/office/officeart/2018/2/layout/IconCircleList"/>
    <dgm:cxn modelId="{FF669510-9BA2-43AB-A1F0-9F6EF5BCB033}" type="presParOf" srcId="{5552853B-16CA-4543-B3E0-1FFA78CA7A61}" destId="{8989479B-6E96-4C05-927B-C7B6BED7F401}" srcOrd="4" destOrd="0" presId="urn:microsoft.com/office/officeart/2018/2/layout/IconCircleList"/>
    <dgm:cxn modelId="{D664CC6D-BF69-4FDE-A89D-E2BE15488BA0}" type="presParOf" srcId="{8989479B-6E96-4C05-927B-C7B6BED7F401}" destId="{8CF0A073-1D09-4B2D-9626-F070B55947F9}" srcOrd="0" destOrd="0" presId="urn:microsoft.com/office/officeart/2018/2/layout/IconCircleList"/>
    <dgm:cxn modelId="{9947517E-6DF2-4B4E-92D8-B5E9375E0513}" type="presParOf" srcId="{8989479B-6E96-4C05-927B-C7B6BED7F401}" destId="{814D76EC-97D4-4D09-BE63-7680C76D949E}" srcOrd="1" destOrd="0" presId="urn:microsoft.com/office/officeart/2018/2/layout/IconCircleList"/>
    <dgm:cxn modelId="{463068D0-D659-4A5B-9646-A7169A36ECBF}" type="presParOf" srcId="{8989479B-6E96-4C05-927B-C7B6BED7F401}" destId="{FE511B85-99C5-4B8E-973F-084E1C9028CF}" srcOrd="2" destOrd="0" presId="urn:microsoft.com/office/officeart/2018/2/layout/IconCircleList"/>
    <dgm:cxn modelId="{FEE1513B-74FD-4013-BFC8-E47BD26B9D98}" type="presParOf" srcId="{8989479B-6E96-4C05-927B-C7B6BED7F401}" destId="{6D1F24D3-AB62-43AB-AC62-CC8D8B84EF03}" srcOrd="3" destOrd="0" presId="urn:microsoft.com/office/officeart/2018/2/layout/IconCircleList"/>
    <dgm:cxn modelId="{1DBFB84E-85B5-40BE-8C53-01A2739EAD62}" type="presParOf" srcId="{5552853B-16CA-4543-B3E0-1FFA78CA7A61}" destId="{7BFC6F54-D6BC-409B-B203-9AC192521070}" srcOrd="5" destOrd="0" presId="urn:microsoft.com/office/officeart/2018/2/layout/IconCircleList"/>
    <dgm:cxn modelId="{24E1DF2F-E6D3-4ED2-82E5-217B06E1D902}" type="presParOf" srcId="{5552853B-16CA-4543-B3E0-1FFA78CA7A61}" destId="{1210CA43-118A-4BF9-BA5C-5601AF7F9BF2}" srcOrd="6" destOrd="0" presId="urn:microsoft.com/office/officeart/2018/2/layout/IconCircleList"/>
    <dgm:cxn modelId="{98957EF0-82E4-44F0-8C46-C281DDAD0312}" type="presParOf" srcId="{1210CA43-118A-4BF9-BA5C-5601AF7F9BF2}" destId="{4972AE29-9F09-4100-8D98-1EB215ADD156}" srcOrd="0" destOrd="0" presId="urn:microsoft.com/office/officeart/2018/2/layout/IconCircleList"/>
    <dgm:cxn modelId="{7E53557C-A72D-4EF3-8BC4-B2F25F0DD065}" type="presParOf" srcId="{1210CA43-118A-4BF9-BA5C-5601AF7F9BF2}" destId="{D12F037E-4089-453F-9A4B-5587844D0F81}" srcOrd="1" destOrd="0" presId="urn:microsoft.com/office/officeart/2018/2/layout/IconCircleList"/>
    <dgm:cxn modelId="{79F6AEED-C142-47BF-80C0-183B3B92D7C4}" type="presParOf" srcId="{1210CA43-118A-4BF9-BA5C-5601AF7F9BF2}" destId="{E02CED5F-9CEC-4D57-9B26-1DB38E9DEFEB}" srcOrd="2" destOrd="0" presId="urn:microsoft.com/office/officeart/2018/2/layout/IconCircleList"/>
    <dgm:cxn modelId="{78A2D43A-214A-49D7-9733-00ACEE632182}" type="presParOf" srcId="{1210CA43-118A-4BF9-BA5C-5601AF7F9BF2}" destId="{6C2BA986-DAAE-4896-9DE1-710761D13379}"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7B32DF-67C5-43D8-9BD7-457932159BD9}">
      <dsp:nvSpPr>
        <dsp:cNvPr id="0" name=""/>
        <dsp:cNvSpPr/>
      </dsp:nvSpPr>
      <dsp:spPr>
        <a:xfrm>
          <a:off x="103337" y="296292"/>
          <a:ext cx="1279658" cy="127965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149191-2C44-4550-9E79-44D2D3047D68}">
      <dsp:nvSpPr>
        <dsp:cNvPr id="0" name=""/>
        <dsp:cNvSpPr/>
      </dsp:nvSpPr>
      <dsp:spPr>
        <a:xfrm>
          <a:off x="372065" y="565020"/>
          <a:ext cx="742201" cy="7422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E3380D-E60A-47AA-B82E-1F2CDB4750E7}">
      <dsp:nvSpPr>
        <dsp:cNvPr id="0" name=""/>
        <dsp:cNvSpPr/>
      </dsp:nvSpPr>
      <dsp:spPr>
        <a:xfrm>
          <a:off x="1657207" y="296292"/>
          <a:ext cx="3016336" cy="1279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ATmega1280</a:t>
          </a:r>
        </a:p>
      </dsp:txBody>
      <dsp:txXfrm>
        <a:off x="1657207" y="296292"/>
        <a:ext cx="3016336" cy="1279658"/>
      </dsp:txXfrm>
    </dsp:sp>
    <dsp:sp modelId="{AEDC7E18-3FA4-4328-A0E8-046BA44BD9D0}">
      <dsp:nvSpPr>
        <dsp:cNvPr id="0" name=""/>
        <dsp:cNvSpPr/>
      </dsp:nvSpPr>
      <dsp:spPr>
        <a:xfrm>
          <a:off x="5199118" y="296292"/>
          <a:ext cx="1279658" cy="127965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F3F68A-FD71-4EA7-98B1-9C393DFD7F7F}">
      <dsp:nvSpPr>
        <dsp:cNvPr id="0" name=""/>
        <dsp:cNvSpPr/>
      </dsp:nvSpPr>
      <dsp:spPr>
        <a:xfrm>
          <a:off x="5467846" y="565020"/>
          <a:ext cx="742201" cy="7422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914094E-3563-499E-9513-F9EBA156C34D}">
      <dsp:nvSpPr>
        <dsp:cNvPr id="0" name=""/>
        <dsp:cNvSpPr/>
      </dsp:nvSpPr>
      <dsp:spPr>
        <a:xfrm>
          <a:off x="6752988" y="296292"/>
          <a:ext cx="3016336" cy="1279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128 KB flash memory size</a:t>
          </a:r>
        </a:p>
      </dsp:txBody>
      <dsp:txXfrm>
        <a:off x="6752988" y="296292"/>
        <a:ext cx="3016336" cy="1279658"/>
      </dsp:txXfrm>
    </dsp:sp>
    <dsp:sp modelId="{8CF0A073-1D09-4B2D-9626-F070B55947F9}">
      <dsp:nvSpPr>
        <dsp:cNvPr id="0" name=""/>
        <dsp:cNvSpPr/>
      </dsp:nvSpPr>
      <dsp:spPr>
        <a:xfrm>
          <a:off x="103337" y="2221519"/>
          <a:ext cx="1279658" cy="127965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4D76EC-97D4-4D09-BE63-7680C76D949E}">
      <dsp:nvSpPr>
        <dsp:cNvPr id="0" name=""/>
        <dsp:cNvSpPr/>
      </dsp:nvSpPr>
      <dsp:spPr>
        <a:xfrm>
          <a:off x="372065" y="2490248"/>
          <a:ext cx="742201" cy="7422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D1F24D3-AB62-43AB-AC62-CC8D8B84EF03}">
      <dsp:nvSpPr>
        <dsp:cNvPr id="0" name=""/>
        <dsp:cNvSpPr/>
      </dsp:nvSpPr>
      <dsp:spPr>
        <a:xfrm>
          <a:off x="1657207" y="2221519"/>
          <a:ext cx="3016336" cy="1279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16-channel, 10-bit ADC converter</a:t>
          </a:r>
        </a:p>
      </dsp:txBody>
      <dsp:txXfrm>
        <a:off x="1657207" y="2221519"/>
        <a:ext cx="3016336" cy="1279658"/>
      </dsp:txXfrm>
    </dsp:sp>
    <dsp:sp modelId="{4972AE29-9F09-4100-8D98-1EB215ADD156}">
      <dsp:nvSpPr>
        <dsp:cNvPr id="0" name=""/>
        <dsp:cNvSpPr/>
      </dsp:nvSpPr>
      <dsp:spPr>
        <a:xfrm>
          <a:off x="5199118" y="2221519"/>
          <a:ext cx="1279658" cy="127965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2F037E-4089-453F-9A4B-5587844D0F81}">
      <dsp:nvSpPr>
        <dsp:cNvPr id="0" name=""/>
        <dsp:cNvSpPr/>
      </dsp:nvSpPr>
      <dsp:spPr>
        <a:xfrm>
          <a:off x="5467846" y="2490248"/>
          <a:ext cx="742201" cy="7422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C2BA986-DAAE-4896-9DE1-710761D13379}">
      <dsp:nvSpPr>
        <dsp:cNvPr id="0" name=""/>
        <dsp:cNvSpPr/>
      </dsp:nvSpPr>
      <dsp:spPr>
        <a:xfrm>
          <a:off x="6752988" y="2221519"/>
          <a:ext cx="3016336" cy="1279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Lots of documentation on Arduino for easy programming</a:t>
          </a:r>
        </a:p>
      </dsp:txBody>
      <dsp:txXfrm>
        <a:off x="6752988" y="2221519"/>
        <a:ext cx="3016336" cy="1279658"/>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048375-55FC-46D3-BC78-031A91A0E85D}" type="datetimeFigureOut">
              <a:rPr lang="en-US"/>
              <a:t>1/28/2020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AD0333-D9E5-4E4B-A65B-D0680BD0C8C1}" type="slidenum">
              <a:rPr lang="en-US"/>
              <a:t>‹#›</a:t>
            </a:fld>
            <a:endParaRPr lang="en-US"/>
          </a:p>
        </p:txBody>
      </p:sp>
    </p:spTree>
    <p:extLst>
      <p:ext uri="{BB962C8B-B14F-4D97-AF65-F5344CB8AC3E}">
        <p14:creationId xmlns:p14="http://schemas.microsoft.com/office/powerpoint/2010/main" val="2450475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CAD0333-D9E5-4E4B-A65B-D0680BD0C8C1}" type="slidenum">
              <a:rPr lang="en-US"/>
              <a:t>1</a:t>
            </a:fld>
            <a:endParaRPr lang="en-US"/>
          </a:p>
        </p:txBody>
      </p:sp>
    </p:spTree>
    <p:extLst>
      <p:ext uri="{BB962C8B-B14F-4D97-AF65-F5344CB8AC3E}">
        <p14:creationId xmlns:p14="http://schemas.microsoft.com/office/powerpoint/2010/main" val="3799432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Ron –</a:t>
            </a:r>
          </a:p>
          <a:p>
            <a:r>
              <a:rPr lang="en-US">
                <a:cs typeface="Calibri"/>
              </a:rPr>
              <a:t>Read the highlighted specifications, as well as summary specification numbers 34-36 </a:t>
            </a:r>
          </a:p>
        </p:txBody>
      </p:sp>
      <p:sp>
        <p:nvSpPr>
          <p:cNvPr id="4" name="Slide Number Placeholder 3"/>
          <p:cNvSpPr>
            <a:spLocks noGrp="1"/>
          </p:cNvSpPr>
          <p:nvPr>
            <p:ph type="sldNum" sz="quarter" idx="5"/>
          </p:nvPr>
        </p:nvSpPr>
        <p:spPr/>
        <p:txBody>
          <a:bodyPr/>
          <a:lstStyle/>
          <a:p>
            <a:fld id="{8CAD0333-D9E5-4E4B-A65B-D0680BD0C8C1}" type="slidenum">
              <a:rPr lang="en-US"/>
              <a:t>10</a:t>
            </a:fld>
            <a:endParaRPr lang="en-US"/>
          </a:p>
        </p:txBody>
      </p:sp>
    </p:spTree>
    <p:extLst>
      <p:ext uri="{BB962C8B-B14F-4D97-AF65-F5344CB8AC3E}">
        <p14:creationId xmlns:p14="http://schemas.microsoft.com/office/powerpoint/2010/main" val="1374092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 – BT, RoHS, Sensor standards to make sure we're up to date</a:t>
            </a:r>
          </a:p>
        </p:txBody>
      </p:sp>
      <p:sp>
        <p:nvSpPr>
          <p:cNvPr id="4" name="Slide Number Placeholder 3"/>
          <p:cNvSpPr>
            <a:spLocks noGrp="1"/>
          </p:cNvSpPr>
          <p:nvPr>
            <p:ph type="sldNum" sz="quarter" idx="5"/>
          </p:nvPr>
        </p:nvSpPr>
        <p:spPr/>
        <p:txBody>
          <a:bodyPr/>
          <a:lstStyle/>
          <a:p>
            <a:fld id="{8CAD0333-D9E5-4E4B-A65B-D0680BD0C8C1}" type="slidenum">
              <a:rPr lang="en-US"/>
              <a:t>11</a:t>
            </a:fld>
            <a:endParaRPr lang="en-US"/>
          </a:p>
        </p:txBody>
      </p:sp>
    </p:spTree>
    <p:extLst>
      <p:ext uri="{BB962C8B-B14F-4D97-AF65-F5344CB8AC3E}">
        <p14:creationId xmlns:p14="http://schemas.microsoft.com/office/powerpoint/2010/main" val="3757738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a:t>
            </a:r>
          </a:p>
          <a:p>
            <a:r>
              <a:rPr lang="en-US">
                <a:cs typeface="Calibri"/>
              </a:rPr>
              <a:t>*** Should be at 3 minutes max ***</a:t>
            </a:r>
            <a:endParaRPr lang="en-US"/>
          </a:p>
        </p:txBody>
      </p:sp>
      <p:sp>
        <p:nvSpPr>
          <p:cNvPr id="4" name="Slide Number Placeholder 3"/>
          <p:cNvSpPr>
            <a:spLocks noGrp="1"/>
          </p:cNvSpPr>
          <p:nvPr>
            <p:ph type="sldNum" sz="quarter" idx="5"/>
          </p:nvPr>
        </p:nvSpPr>
        <p:spPr/>
        <p:txBody>
          <a:bodyPr/>
          <a:lstStyle/>
          <a:p>
            <a:fld id="{8CAD0333-D9E5-4E4B-A65B-D0680BD0C8C1}" type="slidenum">
              <a:rPr lang="en-US"/>
              <a:t>12</a:t>
            </a:fld>
            <a:endParaRPr lang="en-US"/>
          </a:p>
        </p:txBody>
      </p:sp>
    </p:spTree>
    <p:extLst>
      <p:ext uri="{BB962C8B-B14F-4D97-AF65-F5344CB8AC3E}">
        <p14:creationId xmlns:p14="http://schemas.microsoft.com/office/powerpoint/2010/main" val="2494680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 (Start)</a:t>
            </a:r>
          </a:p>
          <a:p>
            <a:r>
              <a:rPr lang="en-US">
                <a:cs typeface="Calibri"/>
              </a:rPr>
              <a:t>Start with hardware, go into MCU, sensors, and power</a:t>
            </a:r>
          </a:p>
        </p:txBody>
      </p:sp>
      <p:sp>
        <p:nvSpPr>
          <p:cNvPr id="4" name="Slide Number Placeholder 3"/>
          <p:cNvSpPr>
            <a:spLocks noGrp="1"/>
          </p:cNvSpPr>
          <p:nvPr>
            <p:ph type="sldNum" sz="quarter" idx="5"/>
          </p:nvPr>
        </p:nvSpPr>
        <p:spPr/>
        <p:txBody>
          <a:bodyPr/>
          <a:lstStyle/>
          <a:p>
            <a:fld id="{8CAD0333-D9E5-4E4B-A65B-D0680BD0C8C1}" type="slidenum">
              <a:rPr lang="en-US"/>
              <a:t>13</a:t>
            </a:fld>
            <a:endParaRPr lang="en-US"/>
          </a:p>
        </p:txBody>
      </p:sp>
    </p:spTree>
    <p:extLst>
      <p:ext uri="{BB962C8B-B14F-4D97-AF65-F5344CB8AC3E}">
        <p14:creationId xmlns:p14="http://schemas.microsoft.com/office/powerpoint/2010/main" val="3808754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CAD0333-D9E5-4E4B-A65B-D0680BD0C8C1}" type="slidenum">
              <a:rPr lang="en-US"/>
              <a:t>14</a:t>
            </a:fld>
            <a:endParaRPr lang="en-US"/>
          </a:p>
        </p:txBody>
      </p:sp>
    </p:spTree>
    <p:extLst>
      <p:ext uri="{BB962C8B-B14F-4D97-AF65-F5344CB8AC3E}">
        <p14:creationId xmlns:p14="http://schemas.microsoft.com/office/powerpoint/2010/main" val="2688287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Chris</a:t>
            </a:r>
          </a:p>
        </p:txBody>
      </p:sp>
      <p:sp>
        <p:nvSpPr>
          <p:cNvPr id="4" name="Slide Number Placeholder 3"/>
          <p:cNvSpPr>
            <a:spLocks noGrp="1"/>
          </p:cNvSpPr>
          <p:nvPr>
            <p:ph type="sldNum" sz="quarter" idx="5"/>
          </p:nvPr>
        </p:nvSpPr>
        <p:spPr/>
        <p:txBody>
          <a:bodyPr/>
          <a:lstStyle/>
          <a:p>
            <a:fld id="{8CAD0333-D9E5-4E4B-A65B-D0680BD0C8C1}" type="slidenum">
              <a:rPr lang="en-US"/>
              <a:t>15</a:t>
            </a:fld>
            <a:endParaRPr lang="en-US"/>
          </a:p>
        </p:txBody>
      </p:sp>
    </p:spTree>
    <p:extLst>
      <p:ext uri="{BB962C8B-B14F-4D97-AF65-F5344CB8AC3E}">
        <p14:creationId xmlns:p14="http://schemas.microsoft.com/office/powerpoint/2010/main" val="1675216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a:t>
            </a:r>
          </a:p>
        </p:txBody>
      </p:sp>
      <p:sp>
        <p:nvSpPr>
          <p:cNvPr id="4" name="Slide Number Placeholder 3"/>
          <p:cNvSpPr>
            <a:spLocks noGrp="1"/>
          </p:cNvSpPr>
          <p:nvPr>
            <p:ph type="sldNum" sz="quarter" idx="5"/>
          </p:nvPr>
        </p:nvSpPr>
        <p:spPr/>
        <p:txBody>
          <a:bodyPr/>
          <a:lstStyle/>
          <a:p>
            <a:fld id="{8CAD0333-D9E5-4E4B-A65B-D0680BD0C8C1}" type="slidenum">
              <a:rPr lang="en-US"/>
              <a:t>17</a:t>
            </a:fld>
            <a:endParaRPr lang="en-US"/>
          </a:p>
        </p:txBody>
      </p:sp>
    </p:spTree>
    <p:extLst>
      <p:ext uri="{BB962C8B-B14F-4D97-AF65-F5344CB8AC3E}">
        <p14:creationId xmlns:p14="http://schemas.microsoft.com/office/powerpoint/2010/main" val="4021060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Ron</a:t>
            </a:r>
          </a:p>
          <a:p>
            <a:r>
              <a:rPr lang="en-US">
                <a:cs typeface="Calibri"/>
              </a:rPr>
              <a:t>Aside from the sensors that are currently included by </a:t>
            </a:r>
            <a:r>
              <a:rPr lang="en-US" err="1">
                <a:cs typeface="Calibri"/>
              </a:rPr>
              <a:t>OpenAire</a:t>
            </a:r>
            <a:r>
              <a:rPr lang="en-US">
                <a:cs typeface="Calibri"/>
              </a:rPr>
              <a:t>, the team is adding a barometric pressure, humidity……</a:t>
            </a:r>
          </a:p>
        </p:txBody>
      </p:sp>
      <p:sp>
        <p:nvSpPr>
          <p:cNvPr id="4" name="Slide Number Placeholder 3"/>
          <p:cNvSpPr>
            <a:spLocks noGrp="1"/>
          </p:cNvSpPr>
          <p:nvPr>
            <p:ph type="sldNum" sz="quarter" idx="5"/>
          </p:nvPr>
        </p:nvSpPr>
        <p:spPr/>
        <p:txBody>
          <a:bodyPr/>
          <a:lstStyle/>
          <a:p>
            <a:fld id="{8CAD0333-D9E5-4E4B-A65B-D0680BD0C8C1}" type="slidenum">
              <a:rPr lang="en-US"/>
              <a:t>18</a:t>
            </a:fld>
            <a:endParaRPr lang="en-US"/>
          </a:p>
        </p:txBody>
      </p:sp>
    </p:spTree>
    <p:extLst>
      <p:ext uri="{BB962C8B-B14F-4D97-AF65-F5344CB8AC3E}">
        <p14:creationId xmlns:p14="http://schemas.microsoft.com/office/powerpoint/2010/main" val="1689553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Sarah (Start)</a:t>
            </a:r>
          </a:p>
          <a:p>
            <a:r>
              <a:rPr lang="en-US">
                <a:cs typeface="Calibri"/>
              </a:rPr>
              <a:t>The proximity sensor is used to track the location of the roof as it moves along the track, so we know if the roof is opening or closing and how the motor should be behaving. It is small enough to fit on the track without obstructing movement, and takes a low voltage input</a:t>
            </a:r>
          </a:p>
        </p:txBody>
      </p:sp>
      <p:sp>
        <p:nvSpPr>
          <p:cNvPr id="4" name="Slide Number Placeholder 3"/>
          <p:cNvSpPr>
            <a:spLocks noGrp="1"/>
          </p:cNvSpPr>
          <p:nvPr>
            <p:ph type="sldNum" sz="quarter" idx="5"/>
          </p:nvPr>
        </p:nvSpPr>
        <p:spPr/>
        <p:txBody>
          <a:bodyPr/>
          <a:lstStyle/>
          <a:p>
            <a:fld id="{8CAD0333-D9E5-4E4B-A65B-D0680BD0C8C1}" type="slidenum">
              <a:rPr lang="en-US"/>
              <a:t>19</a:t>
            </a:fld>
            <a:endParaRPr lang="en-US"/>
          </a:p>
        </p:txBody>
      </p:sp>
    </p:spTree>
    <p:extLst>
      <p:ext uri="{BB962C8B-B14F-4D97-AF65-F5344CB8AC3E}">
        <p14:creationId xmlns:p14="http://schemas.microsoft.com/office/powerpoint/2010/main" val="2601048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anemometer is a cup design (currently used by </a:t>
            </a:r>
            <a:r>
              <a:rPr lang="en-US" err="1">
                <a:cs typeface="Calibri"/>
              </a:rPr>
              <a:t>openaire</a:t>
            </a:r>
            <a:r>
              <a:rPr lang="en-US">
                <a:cs typeface="Calibri"/>
              </a:rPr>
              <a:t>) and it sends PWM Signal that the MCU reads and translates into a wind speed. This is one of our more expensive sensors and needs a higher voltage that then rest of them</a:t>
            </a:r>
          </a:p>
        </p:txBody>
      </p:sp>
      <p:sp>
        <p:nvSpPr>
          <p:cNvPr id="4" name="Slide Number Placeholder 3"/>
          <p:cNvSpPr>
            <a:spLocks noGrp="1"/>
          </p:cNvSpPr>
          <p:nvPr>
            <p:ph type="sldNum" sz="quarter" idx="5"/>
          </p:nvPr>
        </p:nvSpPr>
        <p:spPr/>
        <p:txBody>
          <a:bodyPr/>
          <a:lstStyle/>
          <a:p>
            <a:fld id="{8CAD0333-D9E5-4E4B-A65B-D0680BD0C8C1}" type="slidenum">
              <a:rPr lang="en-US"/>
              <a:t>20</a:t>
            </a:fld>
            <a:endParaRPr lang="en-US"/>
          </a:p>
        </p:txBody>
      </p:sp>
    </p:spTree>
    <p:extLst>
      <p:ext uri="{BB962C8B-B14F-4D97-AF65-F5344CB8AC3E}">
        <p14:creationId xmlns:p14="http://schemas.microsoft.com/office/powerpoint/2010/main" val="159793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Build upon what is already there</a:t>
            </a:r>
          </a:p>
          <a:p>
            <a:r>
              <a:rPr lang="en-US">
                <a:cs typeface="Calibri"/>
              </a:rPr>
              <a:t>Open Aire brings the outdoors to be enjoyed indoors</a:t>
            </a:r>
          </a:p>
          <a:p>
            <a:r>
              <a:rPr lang="en-US">
                <a:cs typeface="Calibri"/>
              </a:rPr>
              <a:t>Open Aire has limited sensors and capabilities</a:t>
            </a:r>
          </a:p>
        </p:txBody>
      </p:sp>
      <p:sp>
        <p:nvSpPr>
          <p:cNvPr id="4" name="Slide Number Placeholder 3"/>
          <p:cNvSpPr>
            <a:spLocks noGrp="1"/>
          </p:cNvSpPr>
          <p:nvPr>
            <p:ph type="sldNum" sz="quarter" idx="5"/>
          </p:nvPr>
        </p:nvSpPr>
        <p:spPr/>
        <p:txBody>
          <a:bodyPr/>
          <a:lstStyle/>
          <a:p>
            <a:fld id="{8CAD0333-D9E5-4E4B-A65B-D0680BD0C8C1}" type="slidenum">
              <a:rPr lang="en-US"/>
              <a:t>2</a:t>
            </a:fld>
            <a:endParaRPr lang="en-US"/>
          </a:p>
        </p:txBody>
      </p:sp>
    </p:spTree>
    <p:extLst>
      <p:ext uri="{BB962C8B-B14F-4D97-AF65-F5344CB8AC3E}">
        <p14:creationId xmlns:p14="http://schemas.microsoft.com/office/powerpoint/2010/main" val="1068858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pressure sensor will be used for our weather predictions. Changes in pressure usually indicates a change in weather causing rainfall and high winds. The sensor has i2c capabilities</a:t>
            </a:r>
          </a:p>
        </p:txBody>
      </p:sp>
      <p:sp>
        <p:nvSpPr>
          <p:cNvPr id="4" name="Slide Number Placeholder 3"/>
          <p:cNvSpPr>
            <a:spLocks noGrp="1"/>
          </p:cNvSpPr>
          <p:nvPr>
            <p:ph type="sldNum" sz="quarter" idx="5"/>
          </p:nvPr>
        </p:nvSpPr>
        <p:spPr/>
        <p:txBody>
          <a:bodyPr/>
          <a:lstStyle/>
          <a:p>
            <a:fld id="{8CAD0333-D9E5-4E4B-A65B-D0680BD0C8C1}" type="slidenum">
              <a:rPr lang="en-US"/>
              <a:t>21</a:t>
            </a:fld>
            <a:endParaRPr lang="en-US"/>
          </a:p>
        </p:txBody>
      </p:sp>
    </p:spTree>
    <p:extLst>
      <p:ext uri="{BB962C8B-B14F-4D97-AF65-F5344CB8AC3E}">
        <p14:creationId xmlns:p14="http://schemas.microsoft.com/office/powerpoint/2010/main" val="1729395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Humidity sensor uses the changing capacitance of a material to sense the presence of moisture, it also has a temperature sensor built in for back up. I2c with ac to dc conversion built in</a:t>
            </a:r>
          </a:p>
        </p:txBody>
      </p:sp>
      <p:sp>
        <p:nvSpPr>
          <p:cNvPr id="4" name="Slide Number Placeholder 3"/>
          <p:cNvSpPr>
            <a:spLocks noGrp="1"/>
          </p:cNvSpPr>
          <p:nvPr>
            <p:ph type="sldNum" sz="quarter" idx="5"/>
          </p:nvPr>
        </p:nvSpPr>
        <p:spPr/>
        <p:txBody>
          <a:bodyPr/>
          <a:lstStyle/>
          <a:p>
            <a:fld id="{8CAD0333-D9E5-4E4B-A65B-D0680BD0C8C1}" type="slidenum">
              <a:rPr lang="en-US"/>
              <a:t>22</a:t>
            </a:fld>
            <a:endParaRPr lang="en-US"/>
          </a:p>
        </p:txBody>
      </p:sp>
    </p:spTree>
    <p:extLst>
      <p:ext uri="{BB962C8B-B14F-4D97-AF65-F5344CB8AC3E}">
        <p14:creationId xmlns:p14="http://schemas.microsoft.com/office/powerpoint/2010/main" val="2380795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Temperature sensor is a small thermistor, which is super easy to implement, and easy to calculate a temperature reading from the change in resistance of the sensor.</a:t>
            </a:r>
          </a:p>
        </p:txBody>
      </p:sp>
      <p:sp>
        <p:nvSpPr>
          <p:cNvPr id="4" name="Slide Number Placeholder 3"/>
          <p:cNvSpPr>
            <a:spLocks noGrp="1"/>
          </p:cNvSpPr>
          <p:nvPr>
            <p:ph type="sldNum" sz="quarter" idx="5"/>
          </p:nvPr>
        </p:nvSpPr>
        <p:spPr/>
        <p:txBody>
          <a:bodyPr/>
          <a:lstStyle/>
          <a:p>
            <a:fld id="{8CAD0333-D9E5-4E4B-A65B-D0680BD0C8C1}" type="slidenum">
              <a:rPr lang="en-US"/>
              <a:t>23</a:t>
            </a:fld>
            <a:endParaRPr lang="en-US"/>
          </a:p>
        </p:txBody>
      </p:sp>
    </p:spTree>
    <p:extLst>
      <p:ext uri="{BB962C8B-B14F-4D97-AF65-F5344CB8AC3E}">
        <p14:creationId xmlns:p14="http://schemas.microsoft.com/office/powerpoint/2010/main" val="35728870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Conductive rain sensor works similarly to capacitive humidity sensor. This sensor includes regulating circuitry and an ac/dc converter so it is easy to place on our </a:t>
            </a:r>
            <a:r>
              <a:rPr lang="en-US" err="1">
                <a:cs typeface="Calibri"/>
              </a:rPr>
              <a:t>pcb</a:t>
            </a:r>
            <a:r>
              <a:rPr lang="en-US">
                <a:cs typeface="Calibri"/>
              </a:rPr>
              <a:t>.</a:t>
            </a:r>
          </a:p>
        </p:txBody>
      </p:sp>
      <p:sp>
        <p:nvSpPr>
          <p:cNvPr id="4" name="Slide Number Placeholder 3"/>
          <p:cNvSpPr>
            <a:spLocks noGrp="1"/>
          </p:cNvSpPr>
          <p:nvPr>
            <p:ph type="sldNum" sz="quarter" idx="5"/>
          </p:nvPr>
        </p:nvSpPr>
        <p:spPr/>
        <p:txBody>
          <a:bodyPr/>
          <a:lstStyle/>
          <a:p>
            <a:fld id="{8CAD0333-D9E5-4E4B-A65B-D0680BD0C8C1}" type="slidenum">
              <a:rPr lang="en-US"/>
              <a:t>24</a:t>
            </a:fld>
            <a:endParaRPr lang="en-US"/>
          </a:p>
        </p:txBody>
      </p:sp>
    </p:spTree>
    <p:extLst>
      <p:ext uri="{BB962C8B-B14F-4D97-AF65-F5344CB8AC3E}">
        <p14:creationId xmlns:p14="http://schemas.microsoft.com/office/powerpoint/2010/main" val="1336995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 – for ambient light</a:t>
            </a:r>
          </a:p>
        </p:txBody>
      </p:sp>
      <p:sp>
        <p:nvSpPr>
          <p:cNvPr id="4" name="Slide Number Placeholder 3"/>
          <p:cNvSpPr>
            <a:spLocks noGrp="1"/>
          </p:cNvSpPr>
          <p:nvPr>
            <p:ph type="sldNum" sz="quarter" idx="5"/>
          </p:nvPr>
        </p:nvSpPr>
        <p:spPr/>
        <p:txBody>
          <a:bodyPr/>
          <a:lstStyle/>
          <a:p>
            <a:fld id="{8CAD0333-D9E5-4E4B-A65B-D0680BD0C8C1}" type="slidenum">
              <a:rPr lang="en-US"/>
              <a:t>25</a:t>
            </a:fld>
            <a:endParaRPr lang="en-US"/>
          </a:p>
        </p:txBody>
      </p:sp>
    </p:spTree>
    <p:extLst>
      <p:ext uri="{BB962C8B-B14F-4D97-AF65-F5344CB8AC3E}">
        <p14:creationId xmlns:p14="http://schemas.microsoft.com/office/powerpoint/2010/main" val="3187582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 – UV light </a:t>
            </a:r>
          </a:p>
        </p:txBody>
      </p:sp>
      <p:sp>
        <p:nvSpPr>
          <p:cNvPr id="4" name="Slide Number Placeholder 3"/>
          <p:cNvSpPr>
            <a:spLocks noGrp="1"/>
          </p:cNvSpPr>
          <p:nvPr>
            <p:ph type="sldNum" sz="quarter" idx="5"/>
          </p:nvPr>
        </p:nvSpPr>
        <p:spPr/>
        <p:txBody>
          <a:bodyPr/>
          <a:lstStyle/>
          <a:p>
            <a:fld id="{8CAD0333-D9E5-4E4B-A65B-D0680BD0C8C1}" type="slidenum">
              <a:rPr lang="en-US"/>
              <a:t>26</a:t>
            </a:fld>
            <a:endParaRPr lang="en-US"/>
          </a:p>
        </p:txBody>
      </p:sp>
    </p:spTree>
    <p:extLst>
      <p:ext uri="{BB962C8B-B14F-4D97-AF65-F5344CB8AC3E}">
        <p14:creationId xmlns:p14="http://schemas.microsoft.com/office/powerpoint/2010/main" val="1690088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Sarah</a:t>
            </a:r>
          </a:p>
          <a:p>
            <a:r>
              <a:rPr lang="en-US">
                <a:cs typeface="Calibri"/>
              </a:rPr>
              <a:t>Our </a:t>
            </a:r>
            <a:r>
              <a:rPr lang="en-US" err="1">
                <a:cs typeface="Calibri"/>
              </a:rPr>
              <a:t>pcb</a:t>
            </a:r>
            <a:r>
              <a:rPr lang="en-US">
                <a:cs typeface="Calibri"/>
              </a:rPr>
              <a:t> design for the sensors is a dual </a:t>
            </a:r>
            <a:r>
              <a:rPr lang="en-US" err="1">
                <a:cs typeface="Calibri"/>
              </a:rPr>
              <a:t>pcb</a:t>
            </a:r>
            <a:r>
              <a:rPr lang="en-US">
                <a:cs typeface="Calibri"/>
              </a:rPr>
              <a:t> design. On </a:t>
            </a:r>
            <a:r>
              <a:rPr lang="en-US" err="1">
                <a:cs typeface="Calibri"/>
              </a:rPr>
              <a:t>pcb</a:t>
            </a:r>
            <a:r>
              <a:rPr lang="en-US">
                <a:cs typeface="Calibri"/>
              </a:rPr>
              <a:t> will be outside with all of our sensors on it as they need to be out in the elements for the most accurate readings, and the sensitive circuitry will be kept inside out of the weather.</a:t>
            </a:r>
          </a:p>
        </p:txBody>
      </p:sp>
      <p:sp>
        <p:nvSpPr>
          <p:cNvPr id="4" name="Slide Number Placeholder 3"/>
          <p:cNvSpPr>
            <a:spLocks noGrp="1"/>
          </p:cNvSpPr>
          <p:nvPr>
            <p:ph type="sldNum" sz="quarter" idx="5"/>
          </p:nvPr>
        </p:nvSpPr>
        <p:spPr/>
        <p:txBody>
          <a:bodyPr/>
          <a:lstStyle/>
          <a:p>
            <a:fld id="{8CAD0333-D9E5-4E4B-A65B-D0680BD0C8C1}" type="slidenum">
              <a:rPr lang="en-US"/>
              <a:t>27</a:t>
            </a:fld>
            <a:endParaRPr lang="en-US"/>
          </a:p>
        </p:txBody>
      </p:sp>
    </p:spTree>
    <p:extLst>
      <p:ext uri="{BB962C8B-B14F-4D97-AF65-F5344CB8AC3E}">
        <p14:creationId xmlns:p14="http://schemas.microsoft.com/office/powerpoint/2010/main" val="1733801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Sarah (Stop) - outside </a:t>
            </a:r>
            <a:r>
              <a:rPr lang="en-US" err="1">
                <a:cs typeface="Calibri"/>
              </a:rPr>
              <a:t>pcb</a:t>
            </a:r>
            <a:r>
              <a:rPr lang="en-US">
                <a:cs typeface="Calibri"/>
              </a:rPr>
              <a:t> connects via jumpers to inside </a:t>
            </a:r>
            <a:r>
              <a:rPr lang="en-US" err="1">
                <a:cs typeface="Calibri"/>
              </a:rPr>
              <a:t>pcb</a:t>
            </a:r>
          </a:p>
        </p:txBody>
      </p:sp>
      <p:sp>
        <p:nvSpPr>
          <p:cNvPr id="4" name="Slide Number Placeholder 3"/>
          <p:cNvSpPr>
            <a:spLocks noGrp="1"/>
          </p:cNvSpPr>
          <p:nvPr>
            <p:ph type="sldNum" sz="quarter" idx="5"/>
          </p:nvPr>
        </p:nvSpPr>
        <p:spPr/>
        <p:txBody>
          <a:bodyPr/>
          <a:lstStyle/>
          <a:p>
            <a:fld id="{8CAD0333-D9E5-4E4B-A65B-D0680BD0C8C1}" type="slidenum">
              <a:rPr lang="en-US"/>
              <a:t>28</a:t>
            </a:fld>
            <a:endParaRPr lang="en-US"/>
          </a:p>
        </p:txBody>
      </p:sp>
    </p:spTree>
    <p:extLst>
      <p:ext uri="{BB962C8B-B14F-4D97-AF65-F5344CB8AC3E}">
        <p14:creationId xmlns:p14="http://schemas.microsoft.com/office/powerpoint/2010/main" val="23227927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Lauren</a:t>
            </a:r>
          </a:p>
          <a:p>
            <a:r>
              <a:rPr lang="en-US">
                <a:cs typeface="Calibri"/>
              </a:rPr>
              <a:t>Each sensor will be tested for communication readings and accuracy. Each sensor will be exposed to 4 different measurements, two at the extremes, and two in the middle. The exceptions to this is the rain sensor since it only returns a </a:t>
            </a:r>
            <a:r>
              <a:rPr lang="en-US" err="1">
                <a:cs typeface="Calibri"/>
              </a:rPr>
              <a:t>boolean</a:t>
            </a:r>
            <a:r>
              <a:rPr lang="en-US">
                <a:cs typeface="Calibri"/>
              </a:rPr>
              <a:t> for if it is raining or not, and the barometric pressure sensor will just be evaluated for a 24 hour period and will be checked against the National weather service for accuracy</a:t>
            </a:r>
          </a:p>
          <a:p>
            <a:endParaRPr lang="en-US">
              <a:cs typeface="Calibri"/>
            </a:endParaRPr>
          </a:p>
        </p:txBody>
      </p:sp>
      <p:sp>
        <p:nvSpPr>
          <p:cNvPr id="4" name="Slide Number Placeholder 3"/>
          <p:cNvSpPr>
            <a:spLocks noGrp="1"/>
          </p:cNvSpPr>
          <p:nvPr>
            <p:ph type="sldNum" sz="quarter" idx="5"/>
          </p:nvPr>
        </p:nvSpPr>
        <p:spPr/>
        <p:txBody>
          <a:bodyPr/>
          <a:lstStyle/>
          <a:p>
            <a:fld id="{8CAD0333-D9E5-4E4B-A65B-D0680BD0C8C1}" type="slidenum">
              <a:rPr lang="en-US"/>
              <a:t>29</a:t>
            </a:fld>
            <a:endParaRPr lang="en-US"/>
          </a:p>
        </p:txBody>
      </p:sp>
    </p:spTree>
    <p:extLst>
      <p:ext uri="{BB962C8B-B14F-4D97-AF65-F5344CB8AC3E}">
        <p14:creationId xmlns:p14="http://schemas.microsoft.com/office/powerpoint/2010/main" val="3894234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a:t>
            </a:r>
          </a:p>
        </p:txBody>
      </p:sp>
      <p:sp>
        <p:nvSpPr>
          <p:cNvPr id="4" name="Slide Number Placeholder 3"/>
          <p:cNvSpPr>
            <a:spLocks noGrp="1"/>
          </p:cNvSpPr>
          <p:nvPr>
            <p:ph type="sldNum" sz="quarter" idx="5"/>
          </p:nvPr>
        </p:nvSpPr>
        <p:spPr/>
        <p:txBody>
          <a:bodyPr/>
          <a:lstStyle/>
          <a:p>
            <a:fld id="{8CAD0333-D9E5-4E4B-A65B-D0680BD0C8C1}" type="slidenum">
              <a:rPr lang="en-US"/>
              <a:t>30</a:t>
            </a:fld>
            <a:endParaRPr lang="en-US"/>
          </a:p>
        </p:txBody>
      </p:sp>
    </p:spTree>
    <p:extLst>
      <p:ext uri="{BB962C8B-B14F-4D97-AF65-F5344CB8AC3E}">
        <p14:creationId xmlns:p14="http://schemas.microsoft.com/office/powerpoint/2010/main" val="3610105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Sarah</a:t>
            </a:r>
          </a:p>
          <a:p>
            <a:r>
              <a:rPr lang="en-US">
                <a:cs typeface="Calibri"/>
              </a:rPr>
              <a:t>Making the control system for this roof, making it more smart</a:t>
            </a:r>
          </a:p>
          <a:p>
            <a:r>
              <a:rPr lang="en-US">
                <a:cs typeface="Calibri"/>
              </a:rPr>
              <a:t>Here are some designs that our sponsor has done recently. As you can see, the roof is made up of glass panels which slide along a track. In order to update this, we are leaving the physical design a lone but adding more sensors to make it a "smart" system</a:t>
            </a:r>
          </a:p>
        </p:txBody>
      </p:sp>
      <p:sp>
        <p:nvSpPr>
          <p:cNvPr id="4" name="Slide Number Placeholder 3"/>
          <p:cNvSpPr>
            <a:spLocks noGrp="1"/>
          </p:cNvSpPr>
          <p:nvPr>
            <p:ph type="sldNum" sz="quarter" idx="5"/>
          </p:nvPr>
        </p:nvSpPr>
        <p:spPr/>
        <p:txBody>
          <a:bodyPr/>
          <a:lstStyle/>
          <a:p>
            <a:fld id="{8CAD0333-D9E5-4E4B-A65B-D0680BD0C8C1}" type="slidenum">
              <a:rPr lang="en-US"/>
              <a:t>3</a:t>
            </a:fld>
            <a:endParaRPr lang="en-US"/>
          </a:p>
        </p:txBody>
      </p:sp>
    </p:spTree>
    <p:extLst>
      <p:ext uri="{BB962C8B-B14F-4D97-AF65-F5344CB8AC3E}">
        <p14:creationId xmlns:p14="http://schemas.microsoft.com/office/powerpoint/2010/main" val="21712676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Ron get ready</a:t>
            </a:r>
          </a:p>
        </p:txBody>
      </p:sp>
      <p:sp>
        <p:nvSpPr>
          <p:cNvPr id="4" name="Slide Number Placeholder 3"/>
          <p:cNvSpPr>
            <a:spLocks noGrp="1"/>
          </p:cNvSpPr>
          <p:nvPr>
            <p:ph type="sldNum" sz="quarter" idx="5"/>
          </p:nvPr>
        </p:nvSpPr>
        <p:spPr/>
        <p:txBody>
          <a:bodyPr/>
          <a:lstStyle/>
          <a:p>
            <a:fld id="{8CAD0333-D9E5-4E4B-A65B-D0680BD0C8C1}" type="slidenum">
              <a:rPr lang="en-US"/>
              <a:t>39</a:t>
            </a:fld>
            <a:endParaRPr lang="en-US"/>
          </a:p>
        </p:txBody>
      </p:sp>
    </p:spTree>
    <p:extLst>
      <p:ext uri="{BB962C8B-B14F-4D97-AF65-F5344CB8AC3E}">
        <p14:creationId xmlns:p14="http://schemas.microsoft.com/office/powerpoint/2010/main" val="28323102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Ron (start)</a:t>
            </a:r>
          </a:p>
          <a:p>
            <a:r>
              <a:rPr lang="en-US">
                <a:cs typeface="Calibri"/>
              </a:rPr>
              <a:t>Includes a lot of conditionals to find out if certain weather is active</a:t>
            </a:r>
            <a:endParaRPr lang="en-US"/>
          </a:p>
          <a:p>
            <a:r>
              <a:rPr lang="en-US">
                <a:cs typeface="Calibri"/>
              </a:rPr>
              <a:t>Some measurements are used for multiple conditions and states, such as temperature</a:t>
            </a:r>
          </a:p>
          <a:p>
            <a:r>
              <a:rPr lang="en-US">
                <a:cs typeface="Calibri"/>
              </a:rPr>
              <a:t>If inclement weather is sensed, the current roof state (open or closed) is checked, and if the desired behavior is different then the roof will open or close based</a:t>
            </a:r>
          </a:p>
        </p:txBody>
      </p:sp>
      <p:sp>
        <p:nvSpPr>
          <p:cNvPr id="4" name="Slide Number Placeholder 3"/>
          <p:cNvSpPr>
            <a:spLocks noGrp="1"/>
          </p:cNvSpPr>
          <p:nvPr>
            <p:ph type="sldNum" sz="quarter" idx="5"/>
          </p:nvPr>
        </p:nvSpPr>
        <p:spPr/>
        <p:txBody>
          <a:bodyPr/>
          <a:lstStyle/>
          <a:p>
            <a:fld id="{8CAD0333-D9E5-4E4B-A65B-D0680BD0C8C1}" type="slidenum">
              <a:rPr lang="en-US"/>
              <a:t>40</a:t>
            </a:fld>
            <a:endParaRPr lang="en-US"/>
          </a:p>
        </p:txBody>
      </p:sp>
    </p:spTree>
    <p:extLst>
      <p:ext uri="{BB962C8B-B14F-4D97-AF65-F5344CB8AC3E}">
        <p14:creationId xmlns:p14="http://schemas.microsoft.com/office/powerpoint/2010/main" val="7731941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Lauren (Start)</a:t>
            </a:r>
          </a:p>
          <a:p>
            <a:r>
              <a:rPr lang="en-US">
                <a:cs typeface="Calibri"/>
              </a:rPr>
              <a:t>Default values for all of the sensor's measurements, these can be changed during the initial set up of the sensor kit by the user. Most of these measurements come from the National Weather Service research and measurements for averages in here in Florida</a:t>
            </a:r>
          </a:p>
        </p:txBody>
      </p:sp>
      <p:sp>
        <p:nvSpPr>
          <p:cNvPr id="4" name="Slide Number Placeholder 3"/>
          <p:cNvSpPr>
            <a:spLocks noGrp="1"/>
          </p:cNvSpPr>
          <p:nvPr>
            <p:ph type="sldNum" sz="quarter" idx="5"/>
          </p:nvPr>
        </p:nvSpPr>
        <p:spPr/>
        <p:txBody>
          <a:bodyPr/>
          <a:lstStyle/>
          <a:p>
            <a:fld id="{8CAD0333-D9E5-4E4B-A65B-D0680BD0C8C1}" type="slidenum">
              <a:rPr lang="en-US"/>
              <a:t>41</a:t>
            </a:fld>
            <a:endParaRPr lang="en-US"/>
          </a:p>
        </p:txBody>
      </p:sp>
    </p:spTree>
    <p:extLst>
      <p:ext uri="{BB962C8B-B14F-4D97-AF65-F5344CB8AC3E}">
        <p14:creationId xmlns:p14="http://schemas.microsoft.com/office/powerpoint/2010/main" val="3056985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Most of the weather conditions' measurements come straight from the sensors, but some weather conditions require a sensor's measurement to be used in a calculation. As you can see Heat Index, which is important for the amount of time and exertion a human can spend outside, is calculated using both temperature and relative humidity. The normal atmospheric pressure value is based off of elevation from sea level, so the default value will be changed based on location</a:t>
            </a:r>
          </a:p>
        </p:txBody>
      </p:sp>
      <p:sp>
        <p:nvSpPr>
          <p:cNvPr id="4" name="Slide Number Placeholder 3"/>
          <p:cNvSpPr>
            <a:spLocks noGrp="1"/>
          </p:cNvSpPr>
          <p:nvPr>
            <p:ph type="sldNum" sz="quarter" idx="5"/>
          </p:nvPr>
        </p:nvSpPr>
        <p:spPr/>
        <p:txBody>
          <a:bodyPr/>
          <a:lstStyle/>
          <a:p>
            <a:fld id="{8CAD0333-D9E5-4E4B-A65B-D0680BD0C8C1}" type="slidenum">
              <a:rPr lang="en-US"/>
              <a:t>42</a:t>
            </a:fld>
            <a:endParaRPr lang="en-US"/>
          </a:p>
        </p:txBody>
      </p:sp>
    </p:spTree>
    <p:extLst>
      <p:ext uri="{BB962C8B-B14F-4D97-AF65-F5344CB8AC3E}">
        <p14:creationId xmlns:p14="http://schemas.microsoft.com/office/powerpoint/2010/main" val="9453535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Lauren </a:t>
            </a:r>
          </a:p>
          <a:p>
            <a:r>
              <a:rPr lang="en-US">
                <a:cs typeface="Calibri"/>
              </a:rPr>
              <a:t>Whenever inclement weather is sensed, whatever action that the roof needs to take will be based off of the defined roof behaviors. Just like the sensor defined values, these behaviors can be changed during the initial setup. Obviously different structures care about different weather conditions, so the default values will be based off of structure type initially.</a:t>
            </a:r>
          </a:p>
        </p:txBody>
      </p:sp>
      <p:sp>
        <p:nvSpPr>
          <p:cNvPr id="4" name="Slide Number Placeholder 3"/>
          <p:cNvSpPr>
            <a:spLocks noGrp="1"/>
          </p:cNvSpPr>
          <p:nvPr>
            <p:ph type="sldNum" sz="quarter" idx="5"/>
          </p:nvPr>
        </p:nvSpPr>
        <p:spPr/>
        <p:txBody>
          <a:bodyPr/>
          <a:lstStyle/>
          <a:p>
            <a:fld id="{8CAD0333-D9E5-4E4B-A65B-D0680BD0C8C1}" type="slidenum">
              <a:rPr lang="en-US"/>
              <a:t>43</a:t>
            </a:fld>
            <a:endParaRPr lang="en-US"/>
          </a:p>
        </p:txBody>
      </p:sp>
    </p:spTree>
    <p:extLst>
      <p:ext uri="{BB962C8B-B14F-4D97-AF65-F5344CB8AC3E}">
        <p14:creationId xmlns:p14="http://schemas.microsoft.com/office/powerpoint/2010/main" val="17375562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Ron :</a:t>
            </a:r>
          </a:p>
          <a:p>
            <a:r>
              <a:rPr lang="en-US">
                <a:cs typeface="Calibri"/>
              </a:rPr>
              <a:t>Summarize </a:t>
            </a:r>
            <a:r>
              <a:rPr lang="en-US" err="1">
                <a:cs typeface="Calibri"/>
              </a:rPr>
              <a:t>powerpoint</a:t>
            </a:r>
            <a:r>
              <a:rPr lang="en-US">
                <a:cs typeface="Calibri"/>
              </a:rPr>
              <a:t> above</a:t>
            </a:r>
          </a:p>
        </p:txBody>
      </p:sp>
      <p:sp>
        <p:nvSpPr>
          <p:cNvPr id="4" name="Slide Number Placeholder 3"/>
          <p:cNvSpPr>
            <a:spLocks noGrp="1"/>
          </p:cNvSpPr>
          <p:nvPr>
            <p:ph type="sldNum" sz="quarter" idx="5"/>
          </p:nvPr>
        </p:nvSpPr>
        <p:spPr/>
        <p:txBody>
          <a:bodyPr/>
          <a:lstStyle/>
          <a:p>
            <a:fld id="{8CAD0333-D9E5-4E4B-A65B-D0680BD0C8C1}" type="slidenum">
              <a:rPr lang="en-US"/>
              <a:t>44</a:t>
            </a:fld>
            <a:endParaRPr lang="en-US"/>
          </a:p>
        </p:txBody>
      </p:sp>
    </p:spTree>
    <p:extLst>
      <p:ext uri="{BB962C8B-B14F-4D97-AF65-F5344CB8AC3E}">
        <p14:creationId xmlns:p14="http://schemas.microsoft.com/office/powerpoint/2010/main" val="32628885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Ron:</a:t>
            </a:r>
          </a:p>
          <a:p>
            <a:r>
              <a:rPr lang="en-US"/>
              <a:t>Mention 3D touch</a:t>
            </a:r>
          </a:p>
        </p:txBody>
      </p:sp>
      <p:sp>
        <p:nvSpPr>
          <p:cNvPr id="4" name="Slide Number Placeholder 3"/>
          <p:cNvSpPr>
            <a:spLocks noGrp="1"/>
          </p:cNvSpPr>
          <p:nvPr>
            <p:ph type="sldNum" sz="quarter" idx="5"/>
          </p:nvPr>
        </p:nvSpPr>
        <p:spPr/>
        <p:txBody>
          <a:bodyPr/>
          <a:lstStyle/>
          <a:p>
            <a:fld id="{8CAD0333-D9E5-4E4B-A65B-D0680BD0C8C1}" type="slidenum">
              <a:rPr lang="en-US" smtClean="0"/>
              <a:t>46</a:t>
            </a:fld>
            <a:endParaRPr lang="en-US"/>
          </a:p>
        </p:txBody>
      </p:sp>
    </p:spTree>
    <p:extLst>
      <p:ext uri="{BB962C8B-B14F-4D97-AF65-F5344CB8AC3E}">
        <p14:creationId xmlns:p14="http://schemas.microsoft.com/office/powerpoint/2010/main" val="20107214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Ron (Stop)</a:t>
            </a:r>
          </a:p>
        </p:txBody>
      </p:sp>
      <p:sp>
        <p:nvSpPr>
          <p:cNvPr id="4" name="Slide Number Placeholder 3"/>
          <p:cNvSpPr>
            <a:spLocks noGrp="1"/>
          </p:cNvSpPr>
          <p:nvPr>
            <p:ph type="sldNum" sz="quarter" idx="5"/>
          </p:nvPr>
        </p:nvSpPr>
        <p:spPr/>
        <p:txBody>
          <a:bodyPr/>
          <a:lstStyle/>
          <a:p>
            <a:fld id="{8CAD0333-D9E5-4E4B-A65B-D0680BD0C8C1}" type="slidenum">
              <a:rPr lang="en-US"/>
              <a:t>47</a:t>
            </a:fld>
            <a:endParaRPr lang="en-US"/>
          </a:p>
        </p:txBody>
      </p:sp>
    </p:spTree>
    <p:extLst>
      <p:ext uri="{BB962C8B-B14F-4D97-AF65-F5344CB8AC3E}">
        <p14:creationId xmlns:p14="http://schemas.microsoft.com/office/powerpoint/2010/main" val="12484472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Lauren (Start)</a:t>
            </a:r>
          </a:p>
          <a:p>
            <a:r>
              <a:rPr lang="en-US">
                <a:cs typeface="Calibri"/>
              </a:rPr>
              <a:t>A </a:t>
            </a:r>
            <a:r>
              <a:rPr lang="en-US" err="1">
                <a:cs typeface="Calibri"/>
              </a:rPr>
              <a:t>bluetooth</a:t>
            </a:r>
            <a:r>
              <a:rPr lang="en-US">
                <a:cs typeface="Calibri"/>
              </a:rPr>
              <a:t> chip, specifically the CYBT </a:t>
            </a:r>
            <a:r>
              <a:rPr lang="en-US" b="1"/>
              <a:t>423028</a:t>
            </a:r>
            <a:r>
              <a:rPr lang="en-US">
                <a:cs typeface="Calibri"/>
              </a:rPr>
              <a:t>will be used for communication between the board and the phone application</a:t>
            </a:r>
          </a:p>
          <a:p>
            <a:r>
              <a:rPr lang="en-US">
                <a:cs typeface="Calibri"/>
              </a:rPr>
              <a:t>We did not want to implement a </a:t>
            </a:r>
            <a:r>
              <a:rPr lang="en-US" err="1">
                <a:cs typeface="Calibri"/>
              </a:rPr>
              <a:t>wifi</a:t>
            </a:r>
            <a:r>
              <a:rPr lang="en-US">
                <a:cs typeface="Calibri"/>
              </a:rPr>
              <a:t> chip due to power constraints of the PCB, as it is only going to be powered by a battery pack</a:t>
            </a:r>
          </a:p>
          <a:p>
            <a:r>
              <a:rPr lang="en-US">
                <a:cs typeface="Calibri"/>
              </a:rPr>
              <a:t>The phone application will be the main connection to the database we will be implementing and will be polling the API for weather predictions, and all this data will be pushed to the board via </a:t>
            </a:r>
            <a:r>
              <a:rPr lang="en-US" err="1">
                <a:cs typeface="Calibri"/>
              </a:rPr>
              <a:t>bluetooth</a:t>
            </a:r>
            <a:r>
              <a:rPr lang="en-US">
                <a:cs typeface="Calibri"/>
              </a:rPr>
              <a:t> </a:t>
            </a:r>
          </a:p>
        </p:txBody>
      </p:sp>
      <p:sp>
        <p:nvSpPr>
          <p:cNvPr id="4" name="Slide Number Placeholder 3"/>
          <p:cNvSpPr>
            <a:spLocks noGrp="1"/>
          </p:cNvSpPr>
          <p:nvPr>
            <p:ph type="sldNum" sz="quarter" idx="5"/>
          </p:nvPr>
        </p:nvSpPr>
        <p:spPr/>
        <p:txBody>
          <a:bodyPr/>
          <a:lstStyle/>
          <a:p>
            <a:fld id="{8CAD0333-D9E5-4E4B-A65B-D0680BD0C8C1}" type="slidenum">
              <a:rPr lang="en-US"/>
              <a:t>48</a:t>
            </a:fld>
            <a:endParaRPr lang="en-US"/>
          </a:p>
        </p:txBody>
      </p:sp>
    </p:spTree>
    <p:extLst>
      <p:ext uri="{BB962C8B-B14F-4D97-AF65-F5344CB8AC3E}">
        <p14:creationId xmlns:p14="http://schemas.microsoft.com/office/powerpoint/2010/main" val="27933871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Lauren</a:t>
            </a:r>
          </a:p>
          <a:p>
            <a:r>
              <a:rPr lang="en-US">
                <a:cs typeface="Calibri"/>
              </a:rPr>
              <a:t>To hold all the user settings and weather </a:t>
            </a:r>
            <a:r>
              <a:rPr lang="en-US" err="1">
                <a:cs typeface="Calibri"/>
              </a:rPr>
              <a:t>predicition</a:t>
            </a:r>
            <a:r>
              <a:rPr lang="en-US">
                <a:cs typeface="Calibri"/>
              </a:rPr>
              <a:t> and collected measurement data for each kit, we are implementing a database. Specifically we are suing </a:t>
            </a:r>
            <a:r>
              <a:rPr lang="en-US" err="1">
                <a:cs typeface="Calibri"/>
              </a:rPr>
              <a:t>google's</a:t>
            </a:r>
            <a:r>
              <a:rPr lang="en-US">
                <a:cs typeface="Calibri"/>
              </a:rPr>
              <a:t> firebase. We chose firebase because of its easy connecting to swift applications. You also get a ton of </a:t>
            </a:r>
            <a:r>
              <a:rPr lang="en-US" err="1">
                <a:cs typeface="Calibri"/>
              </a:rPr>
              <a:t>buillt</a:t>
            </a:r>
            <a:r>
              <a:rPr lang="en-US">
                <a:cs typeface="Calibri"/>
              </a:rPr>
              <a:t> in storage and security features from google </a:t>
            </a:r>
          </a:p>
          <a:p>
            <a:r>
              <a:rPr lang="en-US">
                <a:cs typeface="Calibri"/>
              </a:rPr>
              <a:t>6 main json token pairs that will be used to hold all the data for each sensor system.</a:t>
            </a:r>
          </a:p>
          <a:p>
            <a:r>
              <a:rPr lang="en-US">
                <a:cs typeface="Calibri"/>
              </a:rPr>
              <a:t>Users – hold hard coded kit ID number and the unique customer user id</a:t>
            </a:r>
          </a:p>
          <a:p>
            <a:r>
              <a:rPr lang="en-US">
                <a:cs typeface="Calibri"/>
              </a:rPr>
              <a:t>Permissions - different user ids and </a:t>
            </a:r>
            <a:r>
              <a:rPr lang="en-US" err="1">
                <a:cs typeface="Calibri"/>
              </a:rPr>
              <a:t>and</a:t>
            </a:r>
            <a:r>
              <a:rPr lang="en-US">
                <a:cs typeface="Calibri"/>
              </a:rPr>
              <a:t> permissions for each for a given kit</a:t>
            </a:r>
          </a:p>
          <a:p>
            <a:r>
              <a:rPr lang="en-US">
                <a:cs typeface="Calibri"/>
              </a:rPr>
              <a:t>Preferences – holds all the defined sensor values we talked about earlier</a:t>
            </a:r>
          </a:p>
          <a:p>
            <a:r>
              <a:rPr lang="en-US">
                <a:cs typeface="Calibri"/>
              </a:rPr>
              <a:t>Behaviors – all the roof behaviors that are defined for each kit </a:t>
            </a:r>
          </a:p>
          <a:p>
            <a:r>
              <a:rPr lang="en-US">
                <a:cs typeface="Calibri"/>
              </a:rPr>
              <a:t>Sensors Collection – average data collected by the sensors for each kit </a:t>
            </a:r>
          </a:p>
          <a:p>
            <a:r>
              <a:rPr lang="en-US">
                <a:cs typeface="Calibri"/>
              </a:rPr>
              <a:t>API Predictions – collected API polled data for </a:t>
            </a:r>
            <a:r>
              <a:rPr lang="en-US" err="1">
                <a:cs typeface="Calibri"/>
              </a:rPr>
              <a:t>predicitons</a:t>
            </a:r>
            <a:r>
              <a:rPr lang="en-US">
                <a:cs typeface="Calibri"/>
              </a:rPr>
              <a:t> for a given kit </a:t>
            </a:r>
          </a:p>
        </p:txBody>
      </p:sp>
      <p:sp>
        <p:nvSpPr>
          <p:cNvPr id="4" name="Slide Number Placeholder 3"/>
          <p:cNvSpPr>
            <a:spLocks noGrp="1"/>
          </p:cNvSpPr>
          <p:nvPr>
            <p:ph type="sldNum" sz="quarter" idx="5"/>
          </p:nvPr>
        </p:nvSpPr>
        <p:spPr/>
        <p:txBody>
          <a:bodyPr/>
          <a:lstStyle/>
          <a:p>
            <a:fld id="{8CAD0333-D9E5-4E4B-A65B-D0680BD0C8C1}" type="slidenum">
              <a:rPr lang="en-US"/>
              <a:t>49</a:t>
            </a:fld>
            <a:endParaRPr lang="en-US"/>
          </a:p>
        </p:txBody>
      </p:sp>
    </p:spTree>
    <p:extLst>
      <p:ext uri="{BB962C8B-B14F-4D97-AF65-F5344CB8AC3E}">
        <p14:creationId xmlns:p14="http://schemas.microsoft.com/office/powerpoint/2010/main" val="627768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Ron - Increase predictability and reliability </a:t>
            </a:r>
          </a:p>
          <a:p>
            <a:r>
              <a:rPr lang="en-US">
                <a:cs typeface="Calibri"/>
              </a:rPr>
              <a:t>Add a few more sensors and a phone application</a:t>
            </a:r>
          </a:p>
        </p:txBody>
      </p:sp>
      <p:sp>
        <p:nvSpPr>
          <p:cNvPr id="4" name="Slide Number Placeholder 3"/>
          <p:cNvSpPr>
            <a:spLocks noGrp="1"/>
          </p:cNvSpPr>
          <p:nvPr>
            <p:ph type="sldNum" sz="quarter" idx="5"/>
          </p:nvPr>
        </p:nvSpPr>
        <p:spPr/>
        <p:txBody>
          <a:bodyPr/>
          <a:lstStyle/>
          <a:p>
            <a:fld id="{8CAD0333-D9E5-4E4B-A65B-D0680BD0C8C1}" type="slidenum">
              <a:rPr lang="en-US"/>
              <a:t>4</a:t>
            </a:fld>
            <a:endParaRPr lang="en-US"/>
          </a:p>
        </p:txBody>
      </p:sp>
    </p:spTree>
    <p:extLst>
      <p:ext uri="{BB962C8B-B14F-4D97-AF65-F5344CB8AC3E}">
        <p14:creationId xmlns:p14="http://schemas.microsoft.com/office/powerpoint/2010/main" val="18624580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Lauren (Stop)</a:t>
            </a:r>
          </a:p>
          <a:p>
            <a:r>
              <a:rPr lang="en-US">
                <a:cs typeface="Calibri"/>
              </a:rPr>
              <a:t>To enhance our sensor systems functionality and reliability we wanted to implement weather </a:t>
            </a:r>
            <a:r>
              <a:rPr lang="en-US" err="1">
                <a:cs typeface="Calibri"/>
              </a:rPr>
              <a:t>predicitons</a:t>
            </a:r>
            <a:r>
              <a:rPr lang="en-US">
                <a:cs typeface="Calibri"/>
              </a:rPr>
              <a:t> to alert users of possible inclement weather and schedule the roof to trigger a behavior before the weather arrives to the structure</a:t>
            </a:r>
          </a:p>
          <a:p>
            <a:r>
              <a:rPr lang="en-US">
                <a:cs typeface="Calibri"/>
              </a:rPr>
              <a:t>Dark Sky API in combination with  </a:t>
            </a:r>
            <a:r>
              <a:rPr lang="en-US" err="1">
                <a:cs typeface="Calibri"/>
              </a:rPr>
              <a:t>MeteoGroup's</a:t>
            </a:r>
            <a:r>
              <a:rPr lang="en-US">
                <a:cs typeface="Calibri"/>
              </a:rPr>
              <a:t> lighting strike API</a:t>
            </a:r>
          </a:p>
          <a:p>
            <a:r>
              <a:rPr lang="en-US">
                <a:cs typeface="Calibri"/>
              </a:rPr>
              <a:t>Data we will be polling from the APIs are precipitation probability, air quality, lighting strikes, and weather warnings</a:t>
            </a:r>
          </a:p>
        </p:txBody>
      </p:sp>
      <p:sp>
        <p:nvSpPr>
          <p:cNvPr id="4" name="Slide Number Placeholder 3"/>
          <p:cNvSpPr>
            <a:spLocks noGrp="1"/>
          </p:cNvSpPr>
          <p:nvPr>
            <p:ph type="sldNum" sz="quarter" idx="5"/>
          </p:nvPr>
        </p:nvSpPr>
        <p:spPr/>
        <p:txBody>
          <a:bodyPr/>
          <a:lstStyle/>
          <a:p>
            <a:fld id="{8CAD0333-D9E5-4E4B-A65B-D0680BD0C8C1}" type="slidenum">
              <a:rPr lang="en-US"/>
              <a:t>50</a:t>
            </a:fld>
            <a:endParaRPr lang="en-US"/>
          </a:p>
        </p:txBody>
      </p:sp>
    </p:spTree>
    <p:extLst>
      <p:ext uri="{BB962C8B-B14F-4D97-AF65-F5344CB8AC3E}">
        <p14:creationId xmlns:p14="http://schemas.microsoft.com/office/powerpoint/2010/main" val="8402071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Sarah (Start)</a:t>
            </a:r>
          </a:p>
        </p:txBody>
      </p:sp>
      <p:sp>
        <p:nvSpPr>
          <p:cNvPr id="4" name="Slide Number Placeholder 3"/>
          <p:cNvSpPr>
            <a:spLocks noGrp="1"/>
          </p:cNvSpPr>
          <p:nvPr>
            <p:ph type="sldNum" sz="quarter" idx="5"/>
          </p:nvPr>
        </p:nvSpPr>
        <p:spPr/>
        <p:txBody>
          <a:bodyPr/>
          <a:lstStyle/>
          <a:p>
            <a:fld id="{8CAD0333-D9E5-4E4B-A65B-D0680BD0C8C1}" type="slidenum">
              <a:rPr lang="en-US"/>
              <a:t>51</a:t>
            </a:fld>
            <a:endParaRPr lang="en-US"/>
          </a:p>
        </p:txBody>
      </p:sp>
    </p:spTree>
    <p:extLst>
      <p:ext uri="{BB962C8B-B14F-4D97-AF65-F5344CB8AC3E}">
        <p14:creationId xmlns:p14="http://schemas.microsoft.com/office/powerpoint/2010/main" val="35544381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Group roles: </a:t>
            </a:r>
            <a:r>
              <a:rPr lang="en-US" err="1">
                <a:cs typeface="Calibri"/>
              </a:rPr>
              <a:t>sarah</a:t>
            </a:r>
            <a:r>
              <a:rPr lang="en-US">
                <a:cs typeface="Calibri"/>
              </a:rPr>
              <a:t> and </a:t>
            </a:r>
            <a:r>
              <a:rPr lang="en-US" err="1">
                <a:cs typeface="Calibri"/>
              </a:rPr>
              <a:t>chris</a:t>
            </a:r>
            <a:r>
              <a:rPr lang="en-US">
                <a:cs typeface="Calibri"/>
              </a:rPr>
              <a:t> mostly hardware. Ron and </a:t>
            </a:r>
            <a:r>
              <a:rPr lang="en-US" err="1">
                <a:cs typeface="Calibri"/>
              </a:rPr>
              <a:t>lauren</a:t>
            </a:r>
            <a:r>
              <a:rPr lang="en-US">
                <a:cs typeface="Calibri"/>
              </a:rPr>
              <a:t> mostly software</a:t>
            </a:r>
          </a:p>
        </p:txBody>
      </p:sp>
      <p:sp>
        <p:nvSpPr>
          <p:cNvPr id="4" name="Slide Number Placeholder 3"/>
          <p:cNvSpPr>
            <a:spLocks noGrp="1"/>
          </p:cNvSpPr>
          <p:nvPr>
            <p:ph type="sldNum" sz="quarter" idx="5"/>
          </p:nvPr>
        </p:nvSpPr>
        <p:spPr/>
        <p:txBody>
          <a:bodyPr/>
          <a:lstStyle/>
          <a:p>
            <a:fld id="{8CAD0333-D9E5-4E4B-A65B-D0680BD0C8C1}" type="slidenum">
              <a:rPr lang="en-US"/>
              <a:t>52</a:t>
            </a:fld>
            <a:endParaRPr lang="en-US"/>
          </a:p>
        </p:txBody>
      </p:sp>
    </p:spTree>
    <p:extLst>
      <p:ext uri="{BB962C8B-B14F-4D97-AF65-F5344CB8AC3E}">
        <p14:creationId xmlns:p14="http://schemas.microsoft.com/office/powerpoint/2010/main" val="37171333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a:t>
            </a:r>
          </a:p>
        </p:txBody>
      </p:sp>
      <p:sp>
        <p:nvSpPr>
          <p:cNvPr id="4" name="Slide Number Placeholder 3"/>
          <p:cNvSpPr>
            <a:spLocks noGrp="1"/>
          </p:cNvSpPr>
          <p:nvPr>
            <p:ph type="sldNum" sz="quarter" idx="5"/>
          </p:nvPr>
        </p:nvSpPr>
        <p:spPr/>
        <p:txBody>
          <a:bodyPr/>
          <a:lstStyle/>
          <a:p>
            <a:fld id="{8CAD0333-D9E5-4E4B-A65B-D0680BD0C8C1}" type="slidenum">
              <a:rPr lang="en-US"/>
              <a:t>53</a:t>
            </a:fld>
            <a:endParaRPr lang="en-US"/>
          </a:p>
        </p:txBody>
      </p:sp>
    </p:spTree>
    <p:extLst>
      <p:ext uri="{BB962C8B-B14F-4D97-AF65-F5344CB8AC3E}">
        <p14:creationId xmlns:p14="http://schemas.microsoft.com/office/powerpoint/2010/main" val="38016685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Sarah (Stop)</a:t>
            </a:r>
          </a:p>
        </p:txBody>
      </p:sp>
      <p:sp>
        <p:nvSpPr>
          <p:cNvPr id="4" name="Slide Number Placeholder 3"/>
          <p:cNvSpPr>
            <a:spLocks noGrp="1"/>
          </p:cNvSpPr>
          <p:nvPr>
            <p:ph type="sldNum" sz="quarter" idx="5"/>
          </p:nvPr>
        </p:nvSpPr>
        <p:spPr/>
        <p:txBody>
          <a:bodyPr/>
          <a:lstStyle/>
          <a:p>
            <a:fld id="{8CAD0333-D9E5-4E4B-A65B-D0680BD0C8C1}" type="slidenum">
              <a:rPr lang="en-US"/>
              <a:t>54</a:t>
            </a:fld>
            <a:endParaRPr lang="en-US"/>
          </a:p>
        </p:txBody>
      </p:sp>
    </p:spTree>
    <p:extLst>
      <p:ext uri="{BB962C8B-B14F-4D97-AF65-F5344CB8AC3E}">
        <p14:creationId xmlns:p14="http://schemas.microsoft.com/office/powerpoint/2010/main" val="38526184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Budget was an estimated $1000, spent a little over $700, received $2000. Parts selection was based </a:t>
            </a:r>
            <a:r>
              <a:rPr lang="en-US" err="1">
                <a:cs typeface="Calibri"/>
              </a:rPr>
              <a:t>soley</a:t>
            </a:r>
            <a:r>
              <a:rPr lang="en-US">
                <a:cs typeface="Calibri"/>
              </a:rPr>
              <a:t> on being able to stay within budget</a:t>
            </a:r>
          </a:p>
        </p:txBody>
      </p:sp>
      <p:sp>
        <p:nvSpPr>
          <p:cNvPr id="4" name="Slide Number Placeholder 3"/>
          <p:cNvSpPr>
            <a:spLocks noGrp="1"/>
          </p:cNvSpPr>
          <p:nvPr>
            <p:ph type="sldNum" sz="quarter" idx="5"/>
          </p:nvPr>
        </p:nvSpPr>
        <p:spPr/>
        <p:txBody>
          <a:bodyPr/>
          <a:lstStyle/>
          <a:p>
            <a:fld id="{8CAD0333-D9E5-4E4B-A65B-D0680BD0C8C1}" type="slidenum">
              <a:rPr lang="en-US"/>
              <a:t>55</a:t>
            </a:fld>
            <a:endParaRPr lang="en-US"/>
          </a:p>
        </p:txBody>
      </p:sp>
    </p:spTree>
    <p:extLst>
      <p:ext uri="{BB962C8B-B14F-4D97-AF65-F5344CB8AC3E}">
        <p14:creationId xmlns:p14="http://schemas.microsoft.com/office/powerpoint/2010/main" val="2278146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are the system requirement specifications. The underlined specifications are the ones that drove a lot of the choices for the different hardware we selected for this project. Those specifically are 6 &amp; 7 </a:t>
            </a:r>
          </a:p>
          <a:p>
            <a:r>
              <a:rPr lang="en-US">
                <a:cs typeface="Calibri"/>
              </a:rPr>
              <a:t>Needed proper voltage for the vast array of sensors, and needed a microcontroller that would be able to handle the high number of input and output signlas</a:t>
            </a:r>
          </a:p>
        </p:txBody>
      </p:sp>
      <p:sp>
        <p:nvSpPr>
          <p:cNvPr id="4" name="Slide Number Placeholder 3"/>
          <p:cNvSpPr>
            <a:spLocks noGrp="1"/>
          </p:cNvSpPr>
          <p:nvPr>
            <p:ph type="sldNum" sz="quarter" idx="5"/>
          </p:nvPr>
        </p:nvSpPr>
        <p:spPr/>
        <p:txBody>
          <a:bodyPr/>
          <a:lstStyle/>
          <a:p>
            <a:fld id="{8CAD0333-D9E5-4E4B-A65B-D0680BD0C8C1}" type="slidenum">
              <a:rPr lang="en-US"/>
              <a:t>5</a:t>
            </a:fld>
            <a:endParaRPr lang="en-US"/>
          </a:p>
        </p:txBody>
      </p:sp>
    </p:spTree>
    <p:extLst>
      <p:ext uri="{BB962C8B-B14F-4D97-AF65-F5344CB8AC3E}">
        <p14:creationId xmlns:p14="http://schemas.microsoft.com/office/powerpoint/2010/main" val="257461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Lauren</a:t>
            </a:r>
          </a:p>
          <a:p>
            <a:r>
              <a:rPr lang="en-US">
                <a:cs typeface="Calibri"/>
              </a:rPr>
              <a:t>The enclosure is very simple, a 2 foot by 2 foot by 1 foot high structure, that with the roof and sensor kit included will not exceed 30 lbs</a:t>
            </a:r>
          </a:p>
        </p:txBody>
      </p:sp>
      <p:sp>
        <p:nvSpPr>
          <p:cNvPr id="4" name="Slide Number Placeholder 3"/>
          <p:cNvSpPr>
            <a:spLocks noGrp="1"/>
          </p:cNvSpPr>
          <p:nvPr>
            <p:ph type="sldNum" sz="quarter" idx="5"/>
          </p:nvPr>
        </p:nvSpPr>
        <p:spPr/>
        <p:txBody>
          <a:bodyPr/>
          <a:lstStyle/>
          <a:p>
            <a:fld id="{8CAD0333-D9E5-4E4B-A65B-D0680BD0C8C1}" type="slidenum">
              <a:rPr lang="en-US"/>
              <a:t>6</a:t>
            </a:fld>
            <a:endParaRPr lang="en-US"/>
          </a:p>
        </p:txBody>
      </p:sp>
    </p:spTree>
    <p:extLst>
      <p:ext uri="{BB962C8B-B14F-4D97-AF65-F5344CB8AC3E}">
        <p14:creationId xmlns:p14="http://schemas.microsoft.com/office/powerpoint/2010/main" val="2494862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a:t>
            </a:r>
          </a:p>
        </p:txBody>
      </p:sp>
      <p:sp>
        <p:nvSpPr>
          <p:cNvPr id="4" name="Slide Number Placeholder 3"/>
          <p:cNvSpPr>
            <a:spLocks noGrp="1"/>
          </p:cNvSpPr>
          <p:nvPr>
            <p:ph type="sldNum" sz="quarter" idx="5"/>
          </p:nvPr>
        </p:nvSpPr>
        <p:spPr/>
        <p:txBody>
          <a:bodyPr/>
          <a:lstStyle/>
          <a:p>
            <a:fld id="{8CAD0333-D9E5-4E4B-A65B-D0680BD0C8C1}" type="slidenum">
              <a:rPr lang="en-US"/>
              <a:t>7</a:t>
            </a:fld>
            <a:endParaRPr lang="en-US"/>
          </a:p>
        </p:txBody>
      </p:sp>
    </p:spTree>
    <p:extLst>
      <p:ext uri="{BB962C8B-B14F-4D97-AF65-F5344CB8AC3E}">
        <p14:creationId xmlns:p14="http://schemas.microsoft.com/office/powerpoint/2010/main" val="3481183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Sarah – wanted to highlight accuracy for the price we could get</a:t>
            </a:r>
          </a:p>
        </p:txBody>
      </p:sp>
      <p:sp>
        <p:nvSpPr>
          <p:cNvPr id="4" name="Slide Number Placeholder 3"/>
          <p:cNvSpPr>
            <a:spLocks noGrp="1"/>
          </p:cNvSpPr>
          <p:nvPr>
            <p:ph type="sldNum" sz="quarter" idx="5"/>
          </p:nvPr>
        </p:nvSpPr>
        <p:spPr/>
        <p:txBody>
          <a:bodyPr/>
          <a:lstStyle/>
          <a:p>
            <a:fld id="{8CAD0333-D9E5-4E4B-A65B-D0680BD0C8C1}" type="slidenum">
              <a:rPr lang="en-US"/>
              <a:t>8</a:t>
            </a:fld>
            <a:endParaRPr lang="en-US"/>
          </a:p>
        </p:txBody>
      </p:sp>
    </p:spTree>
    <p:extLst>
      <p:ext uri="{BB962C8B-B14F-4D97-AF65-F5344CB8AC3E}">
        <p14:creationId xmlns:p14="http://schemas.microsoft.com/office/powerpoint/2010/main" val="1653002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Lauren – </a:t>
            </a:r>
            <a:endParaRPr lang="en-US"/>
          </a:p>
          <a:p>
            <a:r>
              <a:rPr lang="en-US">
                <a:cs typeface="Calibri"/>
              </a:rPr>
              <a:t>Each unit will have a unique ID encoded, </a:t>
            </a:r>
          </a:p>
          <a:p>
            <a:r>
              <a:rPr lang="en-US">
                <a:cs typeface="Calibri"/>
              </a:rPr>
              <a:t>the MCU needs to be able to handle the communication with all 6 sensors. </a:t>
            </a:r>
          </a:p>
          <a:p>
            <a:r>
              <a:rPr lang="en-US">
                <a:cs typeface="Calibri"/>
              </a:rPr>
              <a:t>And leave half or more than half of the available storage for holding weather statistics and prediction data </a:t>
            </a:r>
            <a:endParaRPr lang="en-US"/>
          </a:p>
        </p:txBody>
      </p:sp>
      <p:sp>
        <p:nvSpPr>
          <p:cNvPr id="4" name="Slide Number Placeholder 3"/>
          <p:cNvSpPr>
            <a:spLocks noGrp="1"/>
          </p:cNvSpPr>
          <p:nvPr>
            <p:ph type="sldNum" sz="quarter" idx="5"/>
          </p:nvPr>
        </p:nvSpPr>
        <p:spPr/>
        <p:txBody>
          <a:bodyPr/>
          <a:lstStyle/>
          <a:p>
            <a:fld id="{8CAD0333-D9E5-4E4B-A65B-D0680BD0C8C1}" type="slidenum">
              <a:rPr lang="en-US"/>
              <a:t>9</a:t>
            </a:fld>
            <a:endParaRPr lang="en-US"/>
          </a:p>
        </p:txBody>
      </p:sp>
    </p:spTree>
    <p:extLst>
      <p:ext uri="{BB962C8B-B14F-4D97-AF65-F5344CB8AC3E}">
        <p14:creationId xmlns:p14="http://schemas.microsoft.com/office/powerpoint/2010/main" val="34140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1/28/2020</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4447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967770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849010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819628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9484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DFF08F-DC6B-4601-B491-B0F83F6DD2DA}" type="datetimeFigureOut">
              <a:rPr lang="en-US" dirty="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125902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DFF08F-DC6B-4601-B491-B0F83F6DD2DA}" type="datetimeFigureOut">
              <a:rPr lang="en-US" dirty="0"/>
              <a:t>1/28/2020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8484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DFF08F-DC6B-4601-B491-B0F83F6DD2DA}" type="datetimeFigureOut">
              <a:rPr lang="en-US" dirty="0"/>
              <a:t>1/28/2020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4159083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1/28/2020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670277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502597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4044687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1/28/2020</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3310555034"/>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0.tiff"/></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1474" y="2743200"/>
            <a:ext cx="11440026" cy="860342"/>
          </a:xfrm>
        </p:spPr>
        <p:txBody>
          <a:bodyPr>
            <a:normAutofit fontScale="90000"/>
          </a:bodyPr>
          <a:lstStyle/>
          <a:p>
            <a:r>
              <a:rPr lang="en-US">
                <a:solidFill>
                  <a:schemeClr val="bg1"/>
                </a:solidFill>
                <a:cs typeface="Calibri Light"/>
              </a:rPr>
              <a:t>A.I.R.E.  </a:t>
            </a:r>
            <a:br>
              <a:rPr lang="en-US">
                <a:solidFill>
                  <a:schemeClr val="bg1"/>
                </a:solidFill>
                <a:cs typeface="Calibri Light"/>
              </a:rPr>
            </a:br>
            <a:r>
              <a:rPr lang="en-US" sz="4000">
                <a:solidFill>
                  <a:schemeClr val="bg1"/>
                </a:solidFill>
                <a:cs typeface="Calibri Light"/>
              </a:rPr>
              <a:t>Autonomous Intelligent Roof Enclosure</a:t>
            </a:r>
          </a:p>
        </p:txBody>
      </p:sp>
      <p:sp>
        <p:nvSpPr>
          <p:cNvPr id="4" name="TextBox 3">
            <a:extLst>
              <a:ext uri="{FF2B5EF4-FFF2-40B4-BE49-F238E27FC236}">
                <a16:creationId xmlns:a16="http://schemas.microsoft.com/office/drawing/2014/main" id="{F323CF8C-A160-4010-897D-B2D625BB916E}"/>
              </a:ext>
            </a:extLst>
          </p:cNvPr>
          <p:cNvSpPr txBox="1"/>
          <p:nvPr/>
        </p:nvSpPr>
        <p:spPr>
          <a:xfrm>
            <a:off x="2852821" y="3879590"/>
            <a:ext cx="647224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i="1">
                <a:solidFill>
                  <a:srgbClr val="262626"/>
                </a:solidFill>
                <a:cs typeface="Calibri"/>
              </a:rPr>
              <a:t>UCF Senior Design 2 - Group 8</a:t>
            </a:r>
          </a:p>
          <a:p>
            <a:pPr algn="ctr"/>
            <a:endParaRPr lang="en-US" sz="2000" b="1" i="1">
              <a:solidFill>
                <a:srgbClr val="262626"/>
              </a:solidFill>
              <a:cs typeface="Calibri"/>
            </a:endParaRPr>
          </a:p>
          <a:p>
            <a:pPr algn="ctr"/>
            <a:r>
              <a:rPr lang="en-US" sz="2000">
                <a:solidFill>
                  <a:srgbClr val="262626"/>
                </a:solidFill>
                <a:cs typeface="Calibri"/>
              </a:rPr>
              <a:t>Sarah Riseden – Electrical Engineering</a:t>
            </a:r>
          </a:p>
          <a:p>
            <a:pPr algn="ctr"/>
            <a:r>
              <a:rPr lang="en-US" sz="2000">
                <a:solidFill>
                  <a:srgbClr val="262626"/>
                </a:solidFill>
                <a:cs typeface="Calibri"/>
              </a:rPr>
              <a:t>Lauren Miller – Computer Engineering</a:t>
            </a:r>
          </a:p>
          <a:p>
            <a:pPr algn="ctr"/>
            <a:r>
              <a:rPr lang="en-US" sz="2000">
                <a:solidFill>
                  <a:srgbClr val="262626"/>
                </a:solidFill>
                <a:cs typeface="Calibri"/>
              </a:rPr>
              <a:t>Ron Acevedo </a:t>
            </a:r>
            <a:r>
              <a:rPr lang="en-US" sz="2000">
                <a:solidFill>
                  <a:srgbClr val="262626"/>
                </a:solidFill>
                <a:ea typeface="+mn-lt"/>
                <a:cs typeface="+mn-lt"/>
              </a:rPr>
              <a:t>– </a:t>
            </a:r>
            <a:r>
              <a:rPr lang="en-US" sz="2000">
                <a:solidFill>
                  <a:srgbClr val="262626"/>
                </a:solidFill>
                <a:cs typeface="Calibri"/>
              </a:rPr>
              <a:t> Electrical Engineering</a:t>
            </a:r>
            <a:endParaRPr lang="en-US" sz="2000">
              <a:solidFill>
                <a:srgbClr val="262626"/>
              </a:solidFill>
              <a:ea typeface="+mn-lt"/>
              <a:cs typeface="+mn-lt"/>
            </a:endParaRPr>
          </a:p>
          <a:p>
            <a:pPr algn="ctr"/>
            <a:r>
              <a:rPr lang="en-US" sz="2000">
                <a:solidFill>
                  <a:srgbClr val="262626"/>
                </a:solidFill>
                <a:cs typeface="Calibri"/>
              </a:rPr>
              <a:t>Christopher Smith </a:t>
            </a:r>
            <a:r>
              <a:rPr lang="en-US" sz="2000">
                <a:solidFill>
                  <a:srgbClr val="262626"/>
                </a:solidFill>
                <a:ea typeface="+mn-lt"/>
                <a:cs typeface="+mn-lt"/>
              </a:rPr>
              <a:t>– </a:t>
            </a:r>
            <a:r>
              <a:rPr lang="en-US" sz="2000">
                <a:solidFill>
                  <a:srgbClr val="262626"/>
                </a:solidFill>
                <a:cs typeface="Calibri"/>
              </a:rPr>
              <a:t> Electrical Engineering</a:t>
            </a:r>
          </a:p>
        </p:txBody>
      </p:sp>
      <p:sp>
        <p:nvSpPr>
          <p:cNvPr id="5" name="TextBox 4">
            <a:extLst>
              <a:ext uri="{FF2B5EF4-FFF2-40B4-BE49-F238E27FC236}">
                <a16:creationId xmlns:a16="http://schemas.microsoft.com/office/drawing/2014/main" id="{0EAB8CED-9675-4115-908E-B4F68757DB46}"/>
              </a:ext>
            </a:extLst>
          </p:cNvPr>
          <p:cNvSpPr txBox="1"/>
          <p:nvPr/>
        </p:nvSpPr>
        <p:spPr>
          <a:xfrm>
            <a:off x="3676315" y="6025587"/>
            <a:ext cx="52083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a:solidFill>
                  <a:srgbClr val="262626"/>
                </a:solidFill>
              </a:rPr>
              <a:t>Sponsor:</a:t>
            </a:r>
            <a:r>
              <a:rPr lang="en-US">
                <a:solidFill>
                  <a:srgbClr val="262626"/>
                </a:solidFill>
              </a:rPr>
              <a:t> Open Aire - Retractable Roofs and Skylights</a:t>
            </a:r>
            <a:endParaRPr lang="en-US">
              <a:solidFill>
                <a:srgbClr val="262626"/>
              </a:solidFill>
              <a:cs typeface="Calibri"/>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87E74-F317-4DD7-BCDE-1F004A832BE3}"/>
              </a:ext>
            </a:extLst>
          </p:cNvPr>
          <p:cNvSpPr>
            <a:spLocks noGrp="1"/>
          </p:cNvSpPr>
          <p:nvPr>
            <p:ph type="title"/>
          </p:nvPr>
        </p:nvSpPr>
        <p:spPr>
          <a:xfrm>
            <a:off x="1141413" y="609600"/>
            <a:ext cx="9977715" cy="865095"/>
          </a:xfrm>
        </p:spPr>
        <p:txBody>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Mobile Application Specifications</a:t>
            </a:r>
            <a:endParaRPr lang="en-US"/>
          </a:p>
        </p:txBody>
      </p:sp>
      <p:graphicFrame>
        <p:nvGraphicFramePr>
          <p:cNvPr id="4" name="Table 3">
            <a:extLst>
              <a:ext uri="{FF2B5EF4-FFF2-40B4-BE49-F238E27FC236}">
                <a16:creationId xmlns:a16="http://schemas.microsoft.com/office/drawing/2014/main" id="{FB4059B1-A16E-4BE6-A61B-090C1D70D4B8}"/>
              </a:ext>
            </a:extLst>
          </p:cNvPr>
          <p:cNvGraphicFramePr>
            <a:graphicFrameLocks noGrp="1"/>
          </p:cNvGraphicFramePr>
          <p:nvPr>
            <p:extLst>
              <p:ext uri="{D42A27DB-BD31-4B8C-83A1-F6EECF244321}">
                <p14:modId xmlns:p14="http://schemas.microsoft.com/office/powerpoint/2010/main" val="546244698"/>
              </p:ext>
            </p:extLst>
          </p:nvPr>
        </p:nvGraphicFramePr>
        <p:xfrm>
          <a:off x="1369739" y="1810532"/>
          <a:ext cx="9377092" cy="4520736"/>
        </p:xfrm>
        <a:graphic>
          <a:graphicData uri="http://schemas.openxmlformats.org/drawingml/2006/table">
            <a:tbl>
              <a:tblPr firstRow="1" bandRow="1">
                <a:tableStyleId>{5C22544A-7EE6-4342-B048-85BDC9FD1C3A}</a:tableStyleId>
              </a:tblPr>
              <a:tblGrid>
                <a:gridCol w="3551644">
                  <a:extLst>
                    <a:ext uri="{9D8B030D-6E8A-4147-A177-3AD203B41FA5}">
                      <a16:colId xmlns:a16="http://schemas.microsoft.com/office/drawing/2014/main" val="4088568500"/>
                    </a:ext>
                  </a:extLst>
                </a:gridCol>
                <a:gridCol w="5825448">
                  <a:extLst>
                    <a:ext uri="{9D8B030D-6E8A-4147-A177-3AD203B41FA5}">
                      <a16:colId xmlns:a16="http://schemas.microsoft.com/office/drawing/2014/main" val="2732429565"/>
                    </a:ext>
                  </a:extLst>
                </a:gridCol>
              </a:tblGrid>
              <a:tr h="565092">
                <a:tc>
                  <a:txBody>
                    <a:bodyPr/>
                    <a:lstStyle/>
                    <a:p>
                      <a:pPr marL="0" marR="0" algn="ctr">
                        <a:spcBef>
                          <a:spcPts val="0"/>
                        </a:spcBef>
                        <a:spcAft>
                          <a:spcPts val="0"/>
                        </a:spcAft>
                      </a:pPr>
                      <a:r>
                        <a:rPr lang="en-US" sz="1400">
                          <a:effectLst/>
                        </a:rPr>
                        <a:t>Specification Number</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Specification</a:t>
                      </a:r>
                      <a:endParaRPr lang="en-US" sz="1400">
                        <a:effectLst/>
                        <a:latin typeface="Calibri"/>
                      </a:endParaRPr>
                    </a:p>
                  </a:txBody>
                  <a:tcPr marL="63500" marR="63500" marT="63500" marB="63500" anchor="ctr"/>
                </a:tc>
                <a:extLst>
                  <a:ext uri="{0D108BD9-81ED-4DB2-BD59-A6C34878D82A}">
                    <a16:rowId xmlns:a16="http://schemas.microsoft.com/office/drawing/2014/main" val="713774653"/>
                  </a:ext>
                </a:extLst>
              </a:tr>
              <a:tr h="565092">
                <a:tc>
                  <a:txBody>
                    <a:bodyPr/>
                    <a:lstStyle/>
                    <a:p>
                      <a:pPr marL="0" marR="0" algn="ctr">
                        <a:spcBef>
                          <a:spcPts val="0"/>
                        </a:spcBef>
                        <a:spcAft>
                          <a:spcPts val="0"/>
                        </a:spcAft>
                      </a:pPr>
                      <a:r>
                        <a:rPr lang="en-US" sz="1400">
                          <a:effectLst/>
                        </a:rPr>
                        <a:t>33</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u="sng">
                          <a:effectLst/>
                        </a:rPr>
                        <a:t>Application shall provide exact parameters for Microcontroller to signal roof enclosure</a:t>
                      </a:r>
                      <a:endParaRPr lang="en-US" sz="1400" u="sng">
                        <a:effectLst/>
                        <a:latin typeface="Calibri"/>
                      </a:endParaRPr>
                    </a:p>
                  </a:txBody>
                  <a:tcPr marL="63500" marR="63500" marT="63500" marB="63500" anchor="ctr"/>
                </a:tc>
                <a:extLst>
                  <a:ext uri="{0D108BD9-81ED-4DB2-BD59-A6C34878D82A}">
                    <a16:rowId xmlns:a16="http://schemas.microsoft.com/office/drawing/2014/main" val="3728079490"/>
                  </a:ext>
                </a:extLst>
              </a:tr>
              <a:tr h="565092">
                <a:tc>
                  <a:txBody>
                    <a:bodyPr/>
                    <a:lstStyle/>
                    <a:p>
                      <a:pPr marL="0" marR="0" algn="ctr">
                        <a:spcBef>
                          <a:spcPts val="0"/>
                        </a:spcBef>
                        <a:spcAft>
                          <a:spcPts val="0"/>
                        </a:spcAft>
                      </a:pPr>
                      <a:r>
                        <a:rPr lang="en-US" sz="1400">
                          <a:effectLst/>
                        </a:rPr>
                        <a:t>34</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Application shall support iOS 9.0 and above</a:t>
                      </a:r>
                      <a:endParaRPr lang="en-US" sz="1400">
                        <a:effectLst/>
                        <a:latin typeface="Calibri"/>
                      </a:endParaRPr>
                    </a:p>
                  </a:txBody>
                  <a:tcPr marL="63500" marR="63500" marT="63500" marB="63500" anchor="ctr"/>
                </a:tc>
                <a:extLst>
                  <a:ext uri="{0D108BD9-81ED-4DB2-BD59-A6C34878D82A}">
                    <a16:rowId xmlns:a16="http://schemas.microsoft.com/office/drawing/2014/main" val="1238846324"/>
                  </a:ext>
                </a:extLst>
              </a:tr>
              <a:tr h="565092">
                <a:tc>
                  <a:txBody>
                    <a:bodyPr/>
                    <a:lstStyle/>
                    <a:p>
                      <a:pPr marL="0" marR="0" algn="ctr">
                        <a:spcBef>
                          <a:spcPts val="0"/>
                        </a:spcBef>
                        <a:spcAft>
                          <a:spcPts val="0"/>
                        </a:spcAft>
                      </a:pPr>
                      <a:r>
                        <a:rPr lang="en-US" sz="1400">
                          <a:effectLst/>
                        </a:rPr>
                        <a:t>35</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Application shall support iPhone 6s Models and above</a:t>
                      </a:r>
                      <a:endParaRPr lang="en-US" sz="1400">
                        <a:effectLst/>
                        <a:latin typeface="Calibri"/>
                      </a:endParaRPr>
                    </a:p>
                  </a:txBody>
                  <a:tcPr marL="63500" marR="63500" marT="63500" marB="63500" anchor="ctr"/>
                </a:tc>
                <a:extLst>
                  <a:ext uri="{0D108BD9-81ED-4DB2-BD59-A6C34878D82A}">
                    <a16:rowId xmlns:a16="http://schemas.microsoft.com/office/drawing/2014/main" val="2542097464"/>
                  </a:ext>
                </a:extLst>
              </a:tr>
              <a:tr h="565092">
                <a:tc>
                  <a:txBody>
                    <a:bodyPr/>
                    <a:lstStyle/>
                    <a:p>
                      <a:pPr marL="0" marR="0" algn="ctr">
                        <a:spcBef>
                          <a:spcPts val="0"/>
                        </a:spcBef>
                        <a:spcAft>
                          <a:spcPts val="0"/>
                        </a:spcAft>
                      </a:pPr>
                      <a:r>
                        <a:rPr lang="en-US" sz="1400">
                          <a:effectLst/>
                        </a:rPr>
                        <a:t>36</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Application shall support Bluetooth 4.0 and above</a:t>
                      </a:r>
                      <a:endParaRPr lang="en-US" sz="1400">
                        <a:effectLst/>
                        <a:latin typeface="Calibri"/>
                      </a:endParaRPr>
                    </a:p>
                  </a:txBody>
                  <a:tcPr marL="63500" marR="63500" marT="63500" marB="63500" anchor="ctr"/>
                </a:tc>
                <a:extLst>
                  <a:ext uri="{0D108BD9-81ED-4DB2-BD59-A6C34878D82A}">
                    <a16:rowId xmlns:a16="http://schemas.microsoft.com/office/drawing/2014/main" val="284211873"/>
                  </a:ext>
                </a:extLst>
              </a:tr>
              <a:tr h="565092">
                <a:tc>
                  <a:txBody>
                    <a:bodyPr/>
                    <a:lstStyle/>
                    <a:p>
                      <a:pPr marL="0" marR="0" algn="ctr">
                        <a:spcBef>
                          <a:spcPts val="0"/>
                        </a:spcBef>
                        <a:spcAft>
                          <a:spcPts val="0"/>
                        </a:spcAft>
                      </a:pPr>
                      <a:r>
                        <a:rPr lang="en-US" sz="1400">
                          <a:effectLst/>
                        </a:rPr>
                        <a:t>37</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u="sng">
                          <a:effectLst/>
                        </a:rPr>
                        <a:t>Application shall decode sensor data in a human readable manner</a:t>
                      </a:r>
                      <a:endParaRPr lang="en-US" sz="1400" u="sng">
                        <a:effectLst/>
                        <a:latin typeface="Calibri"/>
                      </a:endParaRPr>
                    </a:p>
                  </a:txBody>
                  <a:tcPr marL="63500" marR="63500" marT="63500" marB="63500" anchor="ctr"/>
                </a:tc>
                <a:extLst>
                  <a:ext uri="{0D108BD9-81ED-4DB2-BD59-A6C34878D82A}">
                    <a16:rowId xmlns:a16="http://schemas.microsoft.com/office/drawing/2014/main" val="3224264599"/>
                  </a:ext>
                </a:extLst>
              </a:tr>
              <a:tr h="565092">
                <a:tc>
                  <a:txBody>
                    <a:bodyPr/>
                    <a:lstStyle/>
                    <a:p>
                      <a:pPr marL="0" marR="0" algn="ctr">
                        <a:spcBef>
                          <a:spcPts val="0"/>
                        </a:spcBef>
                        <a:spcAft>
                          <a:spcPts val="0"/>
                        </a:spcAft>
                      </a:pPr>
                      <a:r>
                        <a:rPr lang="en-US" sz="1400">
                          <a:effectLst/>
                        </a:rPr>
                        <a:t>38</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Application shall show sensor data from last minute of reading</a:t>
                      </a:r>
                      <a:endParaRPr lang="en-US" sz="1400">
                        <a:effectLst/>
                        <a:latin typeface="Calibri"/>
                      </a:endParaRPr>
                    </a:p>
                  </a:txBody>
                  <a:tcPr marL="63500" marR="63500" marT="63500" marB="63500" anchor="ctr"/>
                </a:tc>
                <a:extLst>
                  <a:ext uri="{0D108BD9-81ED-4DB2-BD59-A6C34878D82A}">
                    <a16:rowId xmlns:a16="http://schemas.microsoft.com/office/drawing/2014/main" val="2053689118"/>
                  </a:ext>
                </a:extLst>
              </a:tr>
              <a:tr h="565092">
                <a:tc>
                  <a:txBody>
                    <a:bodyPr/>
                    <a:lstStyle/>
                    <a:p>
                      <a:pPr marL="0" marR="0" algn="ctr">
                        <a:spcBef>
                          <a:spcPts val="0"/>
                        </a:spcBef>
                        <a:spcAft>
                          <a:spcPts val="0"/>
                        </a:spcAft>
                      </a:pPr>
                      <a:r>
                        <a:rPr lang="en-US" sz="1400">
                          <a:effectLst/>
                        </a:rPr>
                        <a:t>39</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Application shall follow security protocol for storing Username Password information in the database.</a:t>
                      </a:r>
                      <a:endParaRPr lang="en-US" sz="1400">
                        <a:effectLst/>
                        <a:latin typeface="Calibri"/>
                      </a:endParaRPr>
                    </a:p>
                  </a:txBody>
                  <a:tcPr marL="63500" marR="63500" marT="63500" marB="63500" anchor="ctr"/>
                </a:tc>
                <a:extLst>
                  <a:ext uri="{0D108BD9-81ED-4DB2-BD59-A6C34878D82A}">
                    <a16:rowId xmlns:a16="http://schemas.microsoft.com/office/drawing/2014/main" val="2434357137"/>
                  </a:ext>
                </a:extLst>
              </a:tr>
            </a:tbl>
          </a:graphicData>
        </a:graphic>
      </p:graphicFrame>
    </p:spTree>
    <p:extLst>
      <p:ext uri="{BB962C8B-B14F-4D97-AF65-F5344CB8AC3E}">
        <p14:creationId xmlns:p14="http://schemas.microsoft.com/office/powerpoint/2010/main" val="3138785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74416-D193-4485-8024-FB3BA6886EFA}"/>
              </a:ext>
            </a:extLst>
          </p:cNvPr>
          <p:cNvSpPr>
            <a:spLocks noGrp="1"/>
          </p:cNvSpPr>
          <p:nvPr>
            <p:ph type="title"/>
          </p:nvPr>
        </p:nvSpPr>
        <p:spPr/>
        <p:txBody>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Standards</a:t>
            </a:r>
            <a:endParaRPr lang="en-US"/>
          </a:p>
        </p:txBody>
      </p:sp>
      <p:graphicFrame>
        <p:nvGraphicFramePr>
          <p:cNvPr id="4" name="Table 3">
            <a:extLst>
              <a:ext uri="{FF2B5EF4-FFF2-40B4-BE49-F238E27FC236}">
                <a16:creationId xmlns:a16="http://schemas.microsoft.com/office/drawing/2014/main" id="{DCB7DEC8-7B7B-4E81-BF07-962C9CA32523}"/>
              </a:ext>
            </a:extLst>
          </p:cNvPr>
          <p:cNvGraphicFramePr>
            <a:graphicFrameLocks noGrp="1"/>
          </p:cNvGraphicFramePr>
          <p:nvPr>
            <p:extLst>
              <p:ext uri="{D42A27DB-BD31-4B8C-83A1-F6EECF244321}">
                <p14:modId xmlns:p14="http://schemas.microsoft.com/office/powerpoint/2010/main" val="3862331738"/>
              </p:ext>
            </p:extLst>
          </p:nvPr>
        </p:nvGraphicFramePr>
        <p:xfrm>
          <a:off x="1369739" y="1810532"/>
          <a:ext cx="9377092" cy="3390552"/>
        </p:xfrm>
        <a:graphic>
          <a:graphicData uri="http://schemas.openxmlformats.org/drawingml/2006/table">
            <a:tbl>
              <a:tblPr firstRow="1" bandRow="1">
                <a:tableStyleId>{5C22544A-7EE6-4342-B048-85BDC9FD1C3A}</a:tableStyleId>
              </a:tblPr>
              <a:tblGrid>
                <a:gridCol w="3551644">
                  <a:extLst>
                    <a:ext uri="{9D8B030D-6E8A-4147-A177-3AD203B41FA5}">
                      <a16:colId xmlns:a16="http://schemas.microsoft.com/office/drawing/2014/main" val="4088568500"/>
                    </a:ext>
                  </a:extLst>
                </a:gridCol>
                <a:gridCol w="5825448">
                  <a:extLst>
                    <a:ext uri="{9D8B030D-6E8A-4147-A177-3AD203B41FA5}">
                      <a16:colId xmlns:a16="http://schemas.microsoft.com/office/drawing/2014/main" val="2732429565"/>
                    </a:ext>
                  </a:extLst>
                </a:gridCol>
              </a:tblGrid>
              <a:tr h="565092">
                <a:tc>
                  <a:txBody>
                    <a:bodyPr/>
                    <a:lstStyle/>
                    <a:p>
                      <a:pPr marL="0" marR="0" algn="ctr">
                        <a:spcBef>
                          <a:spcPts val="0"/>
                        </a:spcBef>
                        <a:spcAft>
                          <a:spcPts val="0"/>
                        </a:spcAft>
                      </a:pPr>
                      <a:r>
                        <a:rPr lang="en-US" sz="1400">
                          <a:effectLst/>
                        </a:rPr>
                        <a:t>Standard Name</a:t>
                      </a:r>
                      <a:endParaRPr lang="en-US" sz="1400">
                        <a:effectLst/>
                        <a:latin typeface="Calibri"/>
                      </a:endParaRPr>
                    </a:p>
                  </a:txBody>
                  <a:tcPr marL="63500" marR="63500" marT="63500" marB="63500" anchor="ctr"/>
                </a:tc>
                <a:tc>
                  <a:txBody>
                    <a:bodyPr/>
                    <a:lstStyle/>
                    <a:p>
                      <a:pPr marL="0" marR="0" lvl="0" algn="ctr">
                        <a:spcBef>
                          <a:spcPts val="0"/>
                        </a:spcBef>
                        <a:spcAft>
                          <a:spcPts val="0"/>
                        </a:spcAft>
                        <a:buNone/>
                      </a:pPr>
                      <a:r>
                        <a:rPr lang="en-US" sz="1400">
                          <a:effectLst/>
                        </a:rPr>
                        <a:t>Description</a:t>
                      </a:r>
                      <a:endParaRPr lang="en-US"/>
                    </a:p>
                  </a:txBody>
                  <a:tcPr marL="63500" marR="63500" marT="63500" marB="63500" anchor="ctr"/>
                </a:tc>
                <a:extLst>
                  <a:ext uri="{0D108BD9-81ED-4DB2-BD59-A6C34878D82A}">
                    <a16:rowId xmlns:a16="http://schemas.microsoft.com/office/drawing/2014/main" val="713774653"/>
                  </a:ext>
                </a:extLst>
              </a:tr>
              <a:tr h="565092">
                <a:tc>
                  <a:txBody>
                    <a:bodyPr/>
                    <a:lstStyle/>
                    <a:p>
                      <a:pPr marL="0" marR="0" algn="ctr">
                        <a:spcBef>
                          <a:spcPts val="0"/>
                        </a:spcBef>
                        <a:spcAft>
                          <a:spcPts val="0"/>
                        </a:spcAft>
                      </a:pPr>
                      <a:r>
                        <a:rPr lang="en-US" sz="1400">
                          <a:effectLst/>
                        </a:rPr>
                        <a:t>Bluetooth 5.1</a:t>
                      </a:r>
                    </a:p>
                  </a:txBody>
                  <a:tcPr marL="63500" marR="63500" marT="63500" marB="63500" anchor="ctr"/>
                </a:tc>
                <a:tc>
                  <a:txBody>
                    <a:bodyPr/>
                    <a:lstStyle/>
                    <a:p>
                      <a:pPr marL="0" marR="0" algn="ctr">
                        <a:spcBef>
                          <a:spcPts val="0"/>
                        </a:spcBef>
                        <a:spcAft>
                          <a:spcPts val="0"/>
                        </a:spcAft>
                      </a:pPr>
                      <a:r>
                        <a:rPr lang="en-US" sz="1400">
                          <a:effectLst/>
                        </a:rPr>
                        <a:t>To ensure best security and speed with Bluetooth connectivity</a:t>
                      </a:r>
                    </a:p>
                  </a:txBody>
                  <a:tcPr marL="63500" marR="63500" marT="63500" marB="63500" anchor="ctr"/>
                </a:tc>
                <a:extLst>
                  <a:ext uri="{0D108BD9-81ED-4DB2-BD59-A6C34878D82A}">
                    <a16:rowId xmlns:a16="http://schemas.microsoft.com/office/drawing/2014/main" val="3728079490"/>
                  </a:ext>
                </a:extLst>
              </a:tr>
              <a:tr h="565092">
                <a:tc>
                  <a:txBody>
                    <a:bodyPr/>
                    <a:lstStyle/>
                    <a:p>
                      <a:pPr marL="0" marR="0" algn="ctr">
                        <a:spcBef>
                          <a:spcPts val="0"/>
                        </a:spcBef>
                        <a:spcAft>
                          <a:spcPts val="0"/>
                        </a:spcAft>
                      </a:pPr>
                      <a:r>
                        <a:rPr lang="en-US" sz="1400">
                          <a:effectLst/>
                        </a:rPr>
                        <a:t>RoHS 3 Directive 2015/863</a:t>
                      </a:r>
                    </a:p>
                  </a:txBody>
                  <a:tcPr marL="63500" marR="63500" marT="63500" marB="63500" anchor="ctr"/>
                </a:tc>
                <a:tc>
                  <a:txBody>
                    <a:bodyPr/>
                    <a:lstStyle/>
                    <a:p>
                      <a:pPr marL="0" marR="0" algn="ctr">
                        <a:spcBef>
                          <a:spcPts val="0"/>
                        </a:spcBef>
                        <a:spcAft>
                          <a:spcPts val="0"/>
                        </a:spcAft>
                      </a:pPr>
                      <a:r>
                        <a:rPr lang="en-US" sz="1400">
                          <a:effectLst/>
                        </a:rPr>
                        <a:t>To ensure environmental safety and promote greener product manufacturing</a:t>
                      </a:r>
                    </a:p>
                  </a:txBody>
                  <a:tcPr marL="63500" marR="63500" marT="63500" marB="63500" anchor="ctr"/>
                </a:tc>
                <a:extLst>
                  <a:ext uri="{0D108BD9-81ED-4DB2-BD59-A6C34878D82A}">
                    <a16:rowId xmlns:a16="http://schemas.microsoft.com/office/drawing/2014/main" val="2542097464"/>
                  </a:ext>
                </a:extLst>
              </a:tr>
              <a:tr h="565092">
                <a:tc>
                  <a:txBody>
                    <a:bodyPr/>
                    <a:lstStyle/>
                    <a:p>
                      <a:pPr marL="0" marR="0" algn="ctr">
                        <a:spcBef>
                          <a:spcPts val="0"/>
                        </a:spcBef>
                        <a:spcAft>
                          <a:spcPts val="0"/>
                        </a:spcAft>
                      </a:pPr>
                      <a:r>
                        <a:rPr lang="en-US" sz="1400">
                          <a:effectLst/>
                        </a:rPr>
                        <a:t>AES/SS IEEE 307-1969</a:t>
                      </a:r>
                    </a:p>
                  </a:txBody>
                  <a:tcPr marL="63500" marR="63500" marT="63500" marB="63500" anchor="ctr"/>
                </a:tc>
                <a:tc>
                  <a:txBody>
                    <a:bodyPr/>
                    <a:lstStyle/>
                    <a:p>
                      <a:pPr marL="0" marR="0" algn="ctr">
                        <a:spcBef>
                          <a:spcPts val="0"/>
                        </a:spcBef>
                        <a:spcAft>
                          <a:spcPts val="0"/>
                        </a:spcAft>
                      </a:pPr>
                      <a:r>
                        <a:rPr lang="en-US" sz="1400">
                          <a:effectLst/>
                        </a:rPr>
                        <a:t>To ensure accurate and viable sensor performance parameter definitions</a:t>
                      </a:r>
                    </a:p>
                  </a:txBody>
                  <a:tcPr marL="63500" marR="63500" marT="63500" marB="63500" anchor="ctr"/>
                </a:tc>
                <a:extLst>
                  <a:ext uri="{0D108BD9-81ED-4DB2-BD59-A6C34878D82A}">
                    <a16:rowId xmlns:a16="http://schemas.microsoft.com/office/drawing/2014/main" val="284211873"/>
                  </a:ext>
                </a:extLst>
              </a:tr>
              <a:tr h="565092">
                <a:tc>
                  <a:txBody>
                    <a:bodyPr/>
                    <a:lstStyle/>
                    <a:p>
                      <a:pPr marL="0" marR="0" algn="ctr">
                        <a:spcBef>
                          <a:spcPts val="0"/>
                        </a:spcBef>
                        <a:spcAft>
                          <a:spcPts val="0"/>
                        </a:spcAft>
                      </a:pPr>
                      <a:r>
                        <a:rPr lang="en-US" sz="1400">
                          <a:effectLst/>
                        </a:rPr>
                        <a:t>USB 3.0</a:t>
                      </a:r>
                    </a:p>
                  </a:txBody>
                  <a:tcPr marL="63500" marR="63500" marT="63500" marB="63500" anchor="ctr"/>
                </a:tc>
                <a:tc>
                  <a:txBody>
                    <a:bodyPr/>
                    <a:lstStyle/>
                    <a:p>
                      <a:pPr marL="0" marR="0" algn="ctr">
                        <a:spcBef>
                          <a:spcPts val="0"/>
                        </a:spcBef>
                        <a:spcAft>
                          <a:spcPts val="0"/>
                        </a:spcAft>
                      </a:pPr>
                      <a:r>
                        <a:rPr lang="en-US" sz="1400">
                          <a:effectLst/>
                        </a:rPr>
                        <a:t>To ensure reliable connection with any industry-standard USB connector</a:t>
                      </a:r>
                    </a:p>
                  </a:txBody>
                  <a:tcPr marL="63500" marR="63500" marT="63500" marB="63500" anchor="ctr"/>
                </a:tc>
                <a:extLst>
                  <a:ext uri="{0D108BD9-81ED-4DB2-BD59-A6C34878D82A}">
                    <a16:rowId xmlns:a16="http://schemas.microsoft.com/office/drawing/2014/main" val="3224264599"/>
                  </a:ext>
                </a:extLst>
              </a:tr>
              <a:tr h="565092">
                <a:tc>
                  <a:txBody>
                    <a:bodyPr/>
                    <a:lstStyle/>
                    <a:p>
                      <a:pPr marL="0" marR="0" algn="ctr">
                        <a:spcBef>
                          <a:spcPts val="0"/>
                        </a:spcBef>
                        <a:spcAft>
                          <a:spcPts val="0"/>
                        </a:spcAft>
                      </a:pPr>
                      <a:r>
                        <a:rPr lang="en-US" sz="1400">
                          <a:effectLst/>
                        </a:rPr>
                        <a:t>ANSI C</a:t>
                      </a:r>
                    </a:p>
                  </a:txBody>
                  <a:tcPr marL="63500" marR="63500" marT="63500" marB="63500" anchor="ctr"/>
                </a:tc>
                <a:tc>
                  <a:txBody>
                    <a:bodyPr/>
                    <a:lstStyle/>
                    <a:p>
                      <a:pPr marL="0" marR="0" algn="ctr">
                        <a:spcBef>
                          <a:spcPts val="0"/>
                        </a:spcBef>
                        <a:spcAft>
                          <a:spcPts val="0"/>
                        </a:spcAft>
                      </a:pPr>
                      <a:r>
                        <a:rPr lang="en-US" sz="1400">
                          <a:effectLst/>
                        </a:rPr>
                        <a:t>To ensure code is readable for reproductivity</a:t>
                      </a:r>
                      <a:endParaRPr lang="en-US" sz="1400" err="1">
                        <a:effectLst/>
                      </a:endParaRPr>
                    </a:p>
                  </a:txBody>
                  <a:tcPr marL="63500" marR="63500" marT="63500" marB="63500" anchor="ctr"/>
                </a:tc>
                <a:extLst>
                  <a:ext uri="{0D108BD9-81ED-4DB2-BD59-A6C34878D82A}">
                    <a16:rowId xmlns:a16="http://schemas.microsoft.com/office/drawing/2014/main" val="2053689118"/>
                  </a:ext>
                </a:extLst>
              </a:tr>
            </a:tbl>
          </a:graphicData>
        </a:graphic>
      </p:graphicFrame>
    </p:spTree>
    <p:extLst>
      <p:ext uri="{BB962C8B-B14F-4D97-AF65-F5344CB8AC3E}">
        <p14:creationId xmlns:p14="http://schemas.microsoft.com/office/powerpoint/2010/main" val="4150314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5341B-B5B3-4D08-A606-30B14264DAC2}"/>
              </a:ext>
            </a:extLst>
          </p:cNvPr>
          <p:cNvSpPr>
            <a:spLocks noGrp="1"/>
          </p:cNvSpPr>
          <p:nvPr>
            <p:ph type="title"/>
          </p:nvPr>
        </p:nvSpPr>
        <p:spPr/>
        <p:txBody>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Engineering Constraints</a:t>
            </a:r>
            <a:endParaRPr lang="en-US"/>
          </a:p>
        </p:txBody>
      </p:sp>
      <p:graphicFrame>
        <p:nvGraphicFramePr>
          <p:cNvPr id="4" name="Table 3">
            <a:extLst>
              <a:ext uri="{FF2B5EF4-FFF2-40B4-BE49-F238E27FC236}">
                <a16:creationId xmlns:a16="http://schemas.microsoft.com/office/drawing/2014/main" id="{3831811A-5CDA-49C5-A11B-81625D17EAB8}"/>
              </a:ext>
            </a:extLst>
          </p:cNvPr>
          <p:cNvGraphicFramePr>
            <a:graphicFrameLocks noGrp="1"/>
          </p:cNvGraphicFramePr>
          <p:nvPr>
            <p:extLst>
              <p:ext uri="{D42A27DB-BD31-4B8C-83A1-F6EECF244321}">
                <p14:modId xmlns:p14="http://schemas.microsoft.com/office/powerpoint/2010/main" val="1954808740"/>
              </p:ext>
            </p:extLst>
          </p:nvPr>
        </p:nvGraphicFramePr>
        <p:xfrm>
          <a:off x="1369739" y="1810532"/>
          <a:ext cx="9377092" cy="4157632"/>
        </p:xfrm>
        <a:graphic>
          <a:graphicData uri="http://schemas.openxmlformats.org/drawingml/2006/table">
            <a:tbl>
              <a:tblPr firstRow="1" bandRow="1">
                <a:tableStyleId>{5C22544A-7EE6-4342-B048-85BDC9FD1C3A}</a:tableStyleId>
              </a:tblPr>
              <a:tblGrid>
                <a:gridCol w="3551644">
                  <a:extLst>
                    <a:ext uri="{9D8B030D-6E8A-4147-A177-3AD203B41FA5}">
                      <a16:colId xmlns:a16="http://schemas.microsoft.com/office/drawing/2014/main" val="4088568500"/>
                    </a:ext>
                  </a:extLst>
                </a:gridCol>
                <a:gridCol w="5825448">
                  <a:extLst>
                    <a:ext uri="{9D8B030D-6E8A-4147-A177-3AD203B41FA5}">
                      <a16:colId xmlns:a16="http://schemas.microsoft.com/office/drawing/2014/main" val="2732429565"/>
                    </a:ext>
                  </a:extLst>
                </a:gridCol>
              </a:tblGrid>
              <a:tr h="565092">
                <a:tc>
                  <a:txBody>
                    <a:bodyPr/>
                    <a:lstStyle/>
                    <a:p>
                      <a:pPr marL="0" marR="0" lvl="0" algn="ctr">
                        <a:spcBef>
                          <a:spcPts val="0"/>
                        </a:spcBef>
                        <a:spcAft>
                          <a:spcPts val="0"/>
                        </a:spcAft>
                        <a:buNone/>
                      </a:pPr>
                      <a:r>
                        <a:rPr lang="en-US" sz="1400">
                          <a:effectLst/>
                        </a:rPr>
                        <a:t>Constraint Type</a:t>
                      </a:r>
                      <a:endParaRPr lang="en-US"/>
                    </a:p>
                  </a:txBody>
                  <a:tcPr marL="63500" marR="63500" marT="63500" marB="63500" anchor="ctr"/>
                </a:tc>
                <a:tc>
                  <a:txBody>
                    <a:bodyPr/>
                    <a:lstStyle/>
                    <a:p>
                      <a:pPr marL="0" marR="0" lvl="0" algn="ctr">
                        <a:spcBef>
                          <a:spcPts val="0"/>
                        </a:spcBef>
                        <a:spcAft>
                          <a:spcPts val="0"/>
                        </a:spcAft>
                        <a:buNone/>
                      </a:pPr>
                      <a:r>
                        <a:rPr lang="en-US" sz="1400">
                          <a:effectLst/>
                        </a:rPr>
                        <a:t>Constraint Description</a:t>
                      </a:r>
                      <a:endParaRPr lang="en-US"/>
                    </a:p>
                  </a:txBody>
                  <a:tcPr marL="63500" marR="63500" marT="63500" marB="63500" anchor="ctr"/>
                </a:tc>
                <a:extLst>
                  <a:ext uri="{0D108BD9-81ED-4DB2-BD59-A6C34878D82A}">
                    <a16:rowId xmlns:a16="http://schemas.microsoft.com/office/drawing/2014/main" val="713774653"/>
                  </a:ext>
                </a:extLst>
              </a:tr>
              <a:tr h="565092">
                <a:tc>
                  <a:txBody>
                    <a:bodyPr/>
                    <a:lstStyle/>
                    <a:p>
                      <a:pPr marL="0" marR="0" algn="ctr">
                        <a:spcBef>
                          <a:spcPts val="0"/>
                        </a:spcBef>
                        <a:spcAft>
                          <a:spcPts val="0"/>
                        </a:spcAft>
                      </a:pPr>
                      <a:r>
                        <a:rPr lang="en-US" sz="1400">
                          <a:effectLst/>
                        </a:rPr>
                        <a:t>Financial</a:t>
                      </a:r>
                    </a:p>
                  </a:txBody>
                  <a:tcPr marL="63500" marR="63500" marT="63500" marB="63500" anchor="ctr"/>
                </a:tc>
                <a:tc>
                  <a:txBody>
                    <a:bodyPr/>
                    <a:lstStyle/>
                    <a:p>
                      <a:pPr marL="0" marR="0" algn="ctr">
                        <a:spcBef>
                          <a:spcPts val="0"/>
                        </a:spcBef>
                        <a:spcAft>
                          <a:spcPts val="0"/>
                        </a:spcAft>
                      </a:pPr>
                      <a:r>
                        <a:rPr lang="en-US" sz="1400" u="sng">
                          <a:effectLst/>
                        </a:rPr>
                        <a:t>Total project must be under $2000 USD</a:t>
                      </a:r>
                    </a:p>
                  </a:txBody>
                  <a:tcPr marL="63500" marR="63500" marT="63500" marB="63500" anchor="ctr"/>
                </a:tc>
                <a:extLst>
                  <a:ext uri="{0D108BD9-81ED-4DB2-BD59-A6C34878D82A}">
                    <a16:rowId xmlns:a16="http://schemas.microsoft.com/office/drawing/2014/main" val="3728079490"/>
                  </a:ext>
                </a:extLst>
              </a:tr>
              <a:tr h="565092">
                <a:tc>
                  <a:txBody>
                    <a:bodyPr/>
                    <a:lstStyle/>
                    <a:p>
                      <a:pPr marL="0" marR="0" algn="ctr">
                        <a:spcBef>
                          <a:spcPts val="0"/>
                        </a:spcBef>
                        <a:spcAft>
                          <a:spcPts val="0"/>
                        </a:spcAft>
                      </a:pPr>
                      <a:r>
                        <a:rPr lang="en-US" sz="1400">
                          <a:effectLst/>
                        </a:rPr>
                        <a:t>Sensor Hardware</a:t>
                      </a:r>
                    </a:p>
                  </a:txBody>
                  <a:tcPr marL="63500" marR="63500" marT="63500" marB="63500" anchor="ctr"/>
                </a:tc>
                <a:tc>
                  <a:txBody>
                    <a:bodyPr/>
                    <a:lstStyle/>
                    <a:p>
                      <a:pPr marL="0" marR="0" algn="ctr">
                        <a:spcBef>
                          <a:spcPts val="0"/>
                        </a:spcBef>
                        <a:spcAft>
                          <a:spcPts val="0"/>
                        </a:spcAft>
                      </a:pPr>
                      <a:r>
                        <a:rPr lang="en-US" sz="1400" u="sng">
                          <a:effectLst/>
                        </a:rPr>
                        <a:t>Sensors must be capable of either digital output via UART, I2C, or SPI, or analog input via voltage or current in order to interface reliably with ATmega1280 microcontroller</a:t>
                      </a:r>
                    </a:p>
                  </a:txBody>
                  <a:tcPr marL="63500" marR="63500" marT="63500" marB="63500" anchor="ctr"/>
                </a:tc>
                <a:extLst>
                  <a:ext uri="{0D108BD9-81ED-4DB2-BD59-A6C34878D82A}">
                    <a16:rowId xmlns:a16="http://schemas.microsoft.com/office/drawing/2014/main" val="1238846324"/>
                  </a:ext>
                </a:extLst>
              </a:tr>
              <a:tr h="565092">
                <a:tc>
                  <a:txBody>
                    <a:bodyPr/>
                    <a:lstStyle/>
                    <a:p>
                      <a:pPr marL="0" marR="0" algn="ctr">
                        <a:spcBef>
                          <a:spcPts val="0"/>
                        </a:spcBef>
                        <a:spcAft>
                          <a:spcPts val="0"/>
                        </a:spcAft>
                      </a:pPr>
                      <a:r>
                        <a:rPr lang="en-US" sz="1400">
                          <a:effectLst/>
                        </a:rPr>
                        <a:t>Manufacturability</a:t>
                      </a:r>
                    </a:p>
                  </a:txBody>
                  <a:tcPr marL="63500" marR="63500" marT="63500" marB="63500" anchor="ctr"/>
                </a:tc>
                <a:tc>
                  <a:txBody>
                    <a:bodyPr/>
                    <a:lstStyle/>
                    <a:p>
                      <a:pPr marL="0" marR="0" algn="ctr">
                        <a:spcBef>
                          <a:spcPts val="0"/>
                        </a:spcBef>
                        <a:spcAft>
                          <a:spcPts val="0"/>
                        </a:spcAft>
                      </a:pPr>
                      <a:r>
                        <a:rPr lang="en-US" sz="1400">
                          <a:effectLst/>
                        </a:rPr>
                        <a:t>Passive components must be in packages 1206 or larger for hand-solderability</a:t>
                      </a:r>
                    </a:p>
                  </a:txBody>
                  <a:tcPr marL="63500" marR="63500" marT="63500" marB="63500" anchor="ctr"/>
                </a:tc>
                <a:extLst>
                  <a:ext uri="{0D108BD9-81ED-4DB2-BD59-A6C34878D82A}">
                    <a16:rowId xmlns:a16="http://schemas.microsoft.com/office/drawing/2014/main" val="2542097464"/>
                  </a:ext>
                </a:extLst>
              </a:tr>
              <a:tr h="565092">
                <a:tc>
                  <a:txBody>
                    <a:bodyPr/>
                    <a:lstStyle/>
                    <a:p>
                      <a:pPr marL="0" marR="0" algn="ctr">
                        <a:spcBef>
                          <a:spcPts val="0"/>
                        </a:spcBef>
                        <a:spcAft>
                          <a:spcPts val="0"/>
                        </a:spcAft>
                      </a:pPr>
                      <a:r>
                        <a:rPr lang="en-US" sz="1400">
                          <a:effectLst/>
                        </a:rPr>
                        <a:t>Mobile Software</a:t>
                      </a:r>
                    </a:p>
                  </a:txBody>
                  <a:tcPr marL="63500" marR="63500" marT="63500" marB="63500" anchor="ctr"/>
                </a:tc>
                <a:tc>
                  <a:txBody>
                    <a:bodyPr/>
                    <a:lstStyle/>
                    <a:p>
                      <a:pPr marL="0" marR="0" algn="ctr">
                        <a:spcBef>
                          <a:spcPts val="0"/>
                        </a:spcBef>
                        <a:spcAft>
                          <a:spcPts val="0"/>
                        </a:spcAft>
                      </a:pPr>
                      <a:r>
                        <a:rPr lang="en-US" sz="1400">
                          <a:effectLst/>
                        </a:rPr>
                        <a:t>Must be compatible with latest generation of iOS</a:t>
                      </a:r>
                    </a:p>
                  </a:txBody>
                  <a:tcPr marL="63500" marR="63500" marT="63500" marB="63500" anchor="ctr"/>
                </a:tc>
                <a:extLst>
                  <a:ext uri="{0D108BD9-81ED-4DB2-BD59-A6C34878D82A}">
                    <a16:rowId xmlns:a16="http://schemas.microsoft.com/office/drawing/2014/main" val="284211873"/>
                  </a:ext>
                </a:extLst>
              </a:tr>
              <a:tr h="565092">
                <a:tc>
                  <a:txBody>
                    <a:bodyPr/>
                    <a:lstStyle/>
                    <a:p>
                      <a:pPr marL="0" marR="0" algn="ctr">
                        <a:spcBef>
                          <a:spcPts val="0"/>
                        </a:spcBef>
                        <a:spcAft>
                          <a:spcPts val="0"/>
                        </a:spcAft>
                      </a:pPr>
                      <a:r>
                        <a:rPr lang="en-US" sz="1400">
                          <a:effectLst/>
                        </a:rPr>
                        <a:t>Bluetooth</a:t>
                      </a:r>
                    </a:p>
                  </a:txBody>
                  <a:tcPr marL="63500" marR="63500" marT="63500" marB="63500" anchor="ctr"/>
                </a:tc>
                <a:tc>
                  <a:txBody>
                    <a:bodyPr/>
                    <a:lstStyle/>
                    <a:p>
                      <a:pPr marL="0" marR="0" algn="ctr">
                        <a:spcBef>
                          <a:spcPts val="0"/>
                        </a:spcBef>
                        <a:spcAft>
                          <a:spcPts val="0"/>
                        </a:spcAft>
                      </a:pPr>
                      <a:r>
                        <a:rPr lang="en-US" sz="1400">
                          <a:effectLst/>
                        </a:rPr>
                        <a:t>Bluetooth module CYBT-423028-02 will need to be programmed within </a:t>
                      </a:r>
                      <a:r>
                        <a:rPr lang="en-US" sz="1400" err="1">
                          <a:effectLst/>
                        </a:rPr>
                        <a:t>Wiced</a:t>
                      </a:r>
                      <a:r>
                        <a:rPr lang="en-US" sz="1400">
                          <a:effectLst/>
                        </a:rPr>
                        <a:t> IDE</a:t>
                      </a:r>
                    </a:p>
                  </a:txBody>
                  <a:tcPr marL="63500" marR="63500" marT="63500" marB="63500" anchor="ctr"/>
                </a:tc>
                <a:extLst>
                  <a:ext uri="{0D108BD9-81ED-4DB2-BD59-A6C34878D82A}">
                    <a16:rowId xmlns:a16="http://schemas.microsoft.com/office/drawing/2014/main" val="3224264599"/>
                  </a:ext>
                </a:extLst>
              </a:tr>
              <a:tr h="565092">
                <a:tc>
                  <a:txBody>
                    <a:bodyPr/>
                    <a:lstStyle/>
                    <a:p>
                      <a:pPr marL="0" marR="0" algn="ctr">
                        <a:spcBef>
                          <a:spcPts val="0"/>
                        </a:spcBef>
                        <a:spcAft>
                          <a:spcPts val="0"/>
                        </a:spcAft>
                      </a:pPr>
                      <a:r>
                        <a:rPr lang="en-US" sz="1400">
                          <a:effectLst/>
                        </a:rPr>
                        <a:t>Environmental</a:t>
                      </a:r>
                    </a:p>
                  </a:txBody>
                  <a:tcPr marL="63500" marR="63500" marT="63500" marB="63500" anchor="ctr"/>
                </a:tc>
                <a:tc>
                  <a:txBody>
                    <a:bodyPr/>
                    <a:lstStyle/>
                    <a:p>
                      <a:pPr marL="0" marR="0" algn="ctr">
                        <a:spcBef>
                          <a:spcPts val="0"/>
                        </a:spcBef>
                        <a:spcAft>
                          <a:spcPts val="0"/>
                        </a:spcAft>
                      </a:pPr>
                      <a:r>
                        <a:rPr lang="en-US" sz="1400" u="sng">
                          <a:effectLst/>
                        </a:rPr>
                        <a:t>To comply with RoHS standards, components must be free of lead and PCB material must be environmentally sustainable</a:t>
                      </a:r>
                    </a:p>
                  </a:txBody>
                  <a:tcPr marL="63500" marR="63500" marT="63500" marB="63500" anchor="ctr"/>
                </a:tc>
                <a:extLst>
                  <a:ext uri="{0D108BD9-81ED-4DB2-BD59-A6C34878D82A}">
                    <a16:rowId xmlns:a16="http://schemas.microsoft.com/office/drawing/2014/main" val="2053689118"/>
                  </a:ext>
                </a:extLst>
              </a:tr>
            </a:tbl>
          </a:graphicData>
        </a:graphic>
      </p:graphicFrame>
    </p:spTree>
    <p:extLst>
      <p:ext uri="{BB962C8B-B14F-4D97-AF65-F5344CB8AC3E}">
        <p14:creationId xmlns:p14="http://schemas.microsoft.com/office/powerpoint/2010/main" val="4142009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D491F-000F-43D1-B522-5D201E17CC19}"/>
              </a:ext>
            </a:extLst>
          </p:cNvPr>
          <p:cNvSpPr>
            <a:spLocks noGrp="1"/>
          </p:cNvSpPr>
          <p:nvPr>
            <p:ph type="title"/>
          </p:nvPr>
        </p:nvSpPr>
        <p:spPr>
          <a:xfrm>
            <a:off x="7532710" y="620722"/>
            <a:ext cx="3382941" cy="1142462"/>
          </a:xfrm>
        </p:spPr>
        <p:txBody>
          <a:bodyPr anchor="b">
            <a:normAutofit/>
          </a:bodyPr>
          <a:lstStyle/>
          <a:p>
            <a:r>
              <a:rPr lang="en-US" sz="2400">
                <a:solidFill>
                  <a:srgbClr val="FFFFFF"/>
                </a:solidFill>
                <a:cs typeface="Calibri Light"/>
              </a:rPr>
              <a:t>Overall block diagram (CHRIS)</a:t>
            </a:r>
            <a:endParaRPr lang="en-US" sz="2400">
              <a:solidFill>
                <a:srgbClr val="FFFFFF"/>
              </a:solidFill>
            </a:endParaRPr>
          </a:p>
        </p:txBody>
      </p:sp>
      <p:sp>
        <p:nvSpPr>
          <p:cNvPr id="8" name="Title 1">
            <a:extLst>
              <a:ext uri="{FF2B5EF4-FFF2-40B4-BE49-F238E27FC236}">
                <a16:creationId xmlns:a16="http://schemas.microsoft.com/office/drawing/2014/main" id="{D189F46B-3A86-4933-B2DB-21BA4058CA5A}"/>
              </a:ext>
            </a:extLst>
          </p:cNvPr>
          <p:cNvSpPr txBox="1">
            <a:spLocks/>
          </p:cNvSpPr>
          <p:nvPr/>
        </p:nvSpPr>
        <p:spPr>
          <a:xfrm>
            <a:off x="400792" y="302821"/>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System </a:t>
            </a:r>
            <a:endParaRPr lang="en-US"/>
          </a:p>
          <a:p>
            <a:r>
              <a:rPr lang="en-US">
                <a:effectLst>
                  <a:glow rad="38100">
                    <a:prstClr val="black">
                      <a:lumMod val="65000"/>
                      <a:lumOff val="35000"/>
                      <a:alpha val="40000"/>
                    </a:prstClr>
                  </a:glow>
                  <a:outerShdw blurRad="28575" dist="38100" dir="14040000" algn="tl" rotWithShape="0">
                    <a:srgbClr val="000000">
                      <a:alpha val="25000"/>
                    </a:srgbClr>
                  </a:outerShdw>
                </a:effectLst>
              </a:rPr>
              <a:t>Overview</a:t>
            </a:r>
            <a:endParaRPr lang="en-US"/>
          </a:p>
        </p:txBody>
      </p:sp>
      <p:pic>
        <p:nvPicPr>
          <p:cNvPr id="9" name="Picture 9" descr="A picture containing screenshot, black, red, sign&#10;&#10;Description generated with very high confidence">
            <a:extLst>
              <a:ext uri="{FF2B5EF4-FFF2-40B4-BE49-F238E27FC236}">
                <a16:creationId xmlns:a16="http://schemas.microsoft.com/office/drawing/2014/main" id="{16274053-399B-40F4-8F02-88E2046A1217}"/>
              </a:ext>
            </a:extLst>
          </p:cNvPr>
          <p:cNvPicPr>
            <a:picLocks noChangeAspect="1"/>
          </p:cNvPicPr>
          <p:nvPr/>
        </p:nvPicPr>
        <p:blipFill>
          <a:blip r:embed="rId3"/>
          <a:stretch>
            <a:fillRect/>
          </a:stretch>
        </p:blipFill>
        <p:spPr>
          <a:xfrm>
            <a:off x="4154299" y="97765"/>
            <a:ext cx="6851373" cy="6664622"/>
          </a:xfrm>
          <a:prstGeom prst="rect">
            <a:avLst/>
          </a:prstGeom>
        </p:spPr>
      </p:pic>
      <p:pic>
        <p:nvPicPr>
          <p:cNvPr id="11" name="Picture 11" descr="A close up of a sign&#10;&#10;Description generated with high confidence">
            <a:extLst>
              <a:ext uri="{FF2B5EF4-FFF2-40B4-BE49-F238E27FC236}">
                <a16:creationId xmlns:a16="http://schemas.microsoft.com/office/drawing/2014/main" id="{99FD518C-F25B-4DF8-8CEC-7C7CDEB57555}"/>
              </a:ext>
            </a:extLst>
          </p:cNvPr>
          <p:cNvPicPr>
            <a:picLocks noChangeAspect="1"/>
          </p:cNvPicPr>
          <p:nvPr/>
        </p:nvPicPr>
        <p:blipFill>
          <a:blip r:embed="rId4"/>
          <a:stretch>
            <a:fillRect/>
          </a:stretch>
        </p:blipFill>
        <p:spPr>
          <a:xfrm>
            <a:off x="781878" y="2174848"/>
            <a:ext cx="2743200" cy="3082565"/>
          </a:xfrm>
          <a:prstGeom prst="rect">
            <a:avLst/>
          </a:prstGeom>
        </p:spPr>
      </p:pic>
    </p:spTree>
    <p:extLst>
      <p:ext uri="{BB962C8B-B14F-4D97-AF65-F5344CB8AC3E}">
        <p14:creationId xmlns:p14="http://schemas.microsoft.com/office/powerpoint/2010/main" val="1862235661"/>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BBCD-3F6C-4C4B-B992-50A960F90F33}"/>
              </a:ext>
            </a:extLst>
          </p:cNvPr>
          <p:cNvSpPr>
            <a:spLocks noGrp="1"/>
          </p:cNvSpPr>
          <p:nvPr>
            <p:ph type="ctrTitle"/>
          </p:nvPr>
        </p:nvSpPr>
        <p:spPr/>
        <p:txBody>
          <a:bodyPr/>
          <a:lstStyle/>
          <a:p>
            <a:r>
              <a:rPr lang="en-US">
                <a:cs typeface="Calibri Light"/>
              </a:rPr>
              <a:t>HARDWARE</a:t>
            </a:r>
            <a:endParaRPr lang="en-US"/>
          </a:p>
        </p:txBody>
      </p:sp>
    </p:spTree>
    <p:extLst>
      <p:ext uri="{BB962C8B-B14F-4D97-AF65-F5344CB8AC3E}">
        <p14:creationId xmlns:p14="http://schemas.microsoft.com/office/powerpoint/2010/main" val="1983307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E2602-0CC7-4945-B50F-5F51B6B8A576}"/>
              </a:ext>
            </a:extLst>
          </p:cNvPr>
          <p:cNvSpPr>
            <a:spLocks noGrp="1"/>
          </p:cNvSpPr>
          <p:nvPr>
            <p:ph type="title"/>
          </p:nvPr>
        </p:nvSpPr>
        <p:spPr>
          <a:xfrm>
            <a:off x="1143000" y="609600"/>
            <a:ext cx="9875520" cy="1356360"/>
          </a:xfrm>
        </p:spPr>
        <p:txBody>
          <a:bodyPr>
            <a:normAutofit/>
          </a:bodyPr>
          <a:lstStyle/>
          <a:p>
            <a:r>
              <a:rPr lang="en-US">
                <a:cs typeface="Calibri Light"/>
              </a:rPr>
              <a:t>Microcontroller Unit</a:t>
            </a:r>
            <a:endParaRPr lang="en-US"/>
          </a:p>
        </p:txBody>
      </p:sp>
      <p:graphicFrame>
        <p:nvGraphicFramePr>
          <p:cNvPr id="5" name="Content Placeholder 2">
            <a:extLst>
              <a:ext uri="{FF2B5EF4-FFF2-40B4-BE49-F238E27FC236}">
                <a16:creationId xmlns:a16="http://schemas.microsoft.com/office/drawing/2014/main" id="{71E898F5-8694-4A0F-A5CC-517E16F9538C}"/>
              </a:ext>
            </a:extLst>
          </p:cNvPr>
          <p:cNvGraphicFramePr>
            <a:graphicFrameLocks noGrp="1"/>
          </p:cNvGraphicFramePr>
          <p:nvPr>
            <p:ph idx="1"/>
            <p:extLst>
              <p:ext uri="{D42A27DB-BD31-4B8C-83A1-F6EECF244321}">
                <p14:modId xmlns:p14="http://schemas.microsoft.com/office/powerpoint/2010/main" val="4242998691"/>
              </p:ext>
            </p:extLst>
          </p:nvPr>
        </p:nvGraphicFramePr>
        <p:xfrm>
          <a:off x="1143000" y="2298530"/>
          <a:ext cx="9872663" cy="3797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18" descr="A circuit board&#10;&#10;Description generated with very high confidence">
            <a:extLst>
              <a:ext uri="{FF2B5EF4-FFF2-40B4-BE49-F238E27FC236}">
                <a16:creationId xmlns:a16="http://schemas.microsoft.com/office/drawing/2014/main" id="{39402FEA-E48C-4F4A-BF12-CF79886604A4}"/>
              </a:ext>
            </a:extLst>
          </p:cNvPr>
          <p:cNvPicPr>
            <a:picLocks noChangeAspect="1"/>
          </p:cNvPicPr>
          <p:nvPr/>
        </p:nvPicPr>
        <p:blipFill>
          <a:blip r:embed="rId8"/>
          <a:stretch>
            <a:fillRect/>
          </a:stretch>
        </p:blipFill>
        <p:spPr>
          <a:xfrm>
            <a:off x="770834" y="2422648"/>
            <a:ext cx="2080592" cy="1758703"/>
          </a:xfrm>
          <a:prstGeom prst="rect">
            <a:avLst/>
          </a:prstGeom>
        </p:spPr>
      </p:pic>
      <p:pic>
        <p:nvPicPr>
          <p:cNvPr id="20" name="Picture 20" descr="A circuit board&#10;&#10;Description generated with very high confidence">
            <a:extLst>
              <a:ext uri="{FF2B5EF4-FFF2-40B4-BE49-F238E27FC236}">
                <a16:creationId xmlns:a16="http://schemas.microsoft.com/office/drawing/2014/main" id="{8665E2DE-9BEF-42B2-8DA8-AA04F85697A7}"/>
              </a:ext>
            </a:extLst>
          </p:cNvPr>
          <p:cNvPicPr>
            <a:picLocks noChangeAspect="1"/>
          </p:cNvPicPr>
          <p:nvPr/>
        </p:nvPicPr>
        <p:blipFill rotWithShape="1">
          <a:blip r:embed="rId9"/>
          <a:srcRect l="17768" t="15528" r="22727" b="584"/>
          <a:stretch/>
        </p:blipFill>
        <p:spPr>
          <a:xfrm>
            <a:off x="5806662" y="2323978"/>
            <a:ext cx="2017016" cy="1885382"/>
          </a:xfrm>
          <a:prstGeom prst="ellipse">
            <a:avLst/>
          </a:prstGeom>
          <a:ln>
            <a:noFill/>
          </a:ln>
          <a:effectLst>
            <a:softEdge rad="112500"/>
          </a:effectLst>
        </p:spPr>
      </p:pic>
    </p:spTree>
    <p:extLst>
      <p:ext uri="{BB962C8B-B14F-4D97-AF65-F5344CB8AC3E}">
        <p14:creationId xmlns:p14="http://schemas.microsoft.com/office/powerpoint/2010/main" val="3760180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5" descr="A close up of a map&#10;&#10;Description generated with very high confidence">
            <a:extLst>
              <a:ext uri="{FF2B5EF4-FFF2-40B4-BE49-F238E27FC236}">
                <a16:creationId xmlns:a16="http://schemas.microsoft.com/office/drawing/2014/main" id="{2D0F620D-DD8B-42FC-BB7E-B11ED48A2574}"/>
              </a:ext>
            </a:extLst>
          </p:cNvPr>
          <p:cNvPicPr>
            <a:picLocks noChangeAspect="1"/>
          </p:cNvPicPr>
          <p:nvPr/>
        </p:nvPicPr>
        <p:blipFill>
          <a:blip r:embed="rId2"/>
          <a:stretch>
            <a:fillRect/>
          </a:stretch>
        </p:blipFill>
        <p:spPr>
          <a:xfrm>
            <a:off x="4995797" y="488622"/>
            <a:ext cx="6407063" cy="5891195"/>
          </a:xfrm>
          <a:prstGeom prst="rect">
            <a:avLst/>
          </a:prstGeom>
        </p:spPr>
      </p:pic>
      <p:sp>
        <p:nvSpPr>
          <p:cNvPr id="10" name="Title 1">
            <a:extLst>
              <a:ext uri="{FF2B5EF4-FFF2-40B4-BE49-F238E27FC236}">
                <a16:creationId xmlns:a16="http://schemas.microsoft.com/office/drawing/2014/main" id="{881195D2-FF02-4428-9AC7-801D323CB952}"/>
              </a:ext>
            </a:extLst>
          </p:cNvPr>
          <p:cNvSpPr txBox="1">
            <a:spLocks/>
          </p:cNvSpPr>
          <p:nvPr/>
        </p:nvSpPr>
        <p:spPr>
          <a:xfrm>
            <a:off x="794085" y="2757237"/>
            <a:ext cx="4611705"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a:cs typeface="Calibri Light"/>
              </a:rPr>
              <a:t>Microcontroller PCB Schematic</a:t>
            </a:r>
            <a:endParaRPr lang="en-US"/>
          </a:p>
        </p:txBody>
      </p:sp>
    </p:spTree>
    <p:extLst>
      <p:ext uri="{BB962C8B-B14F-4D97-AF65-F5344CB8AC3E}">
        <p14:creationId xmlns:p14="http://schemas.microsoft.com/office/powerpoint/2010/main" val="1832985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 name="Picture 6" descr="A close up of text on a white background&#10;&#10;Description generated with high confidence">
            <a:extLst>
              <a:ext uri="{FF2B5EF4-FFF2-40B4-BE49-F238E27FC236}">
                <a16:creationId xmlns:a16="http://schemas.microsoft.com/office/drawing/2014/main" id="{C035C7D5-7926-434C-B9CB-7056CD759655}"/>
              </a:ext>
            </a:extLst>
          </p:cNvPr>
          <p:cNvPicPr>
            <a:picLocks noChangeAspect="1"/>
          </p:cNvPicPr>
          <p:nvPr/>
        </p:nvPicPr>
        <p:blipFill>
          <a:blip r:embed="rId3"/>
          <a:stretch>
            <a:fillRect/>
          </a:stretch>
        </p:blipFill>
        <p:spPr>
          <a:xfrm>
            <a:off x="959049" y="995578"/>
            <a:ext cx="3015574" cy="2487848"/>
          </a:xfrm>
          <a:prstGeom prst="rect">
            <a:avLst/>
          </a:prstGeom>
        </p:spPr>
      </p:pic>
      <p:pic>
        <p:nvPicPr>
          <p:cNvPr id="4" name="Picture 4" descr="A picture containing screenshot&#10;&#10;Description generated with very high confidence">
            <a:extLst>
              <a:ext uri="{FF2B5EF4-FFF2-40B4-BE49-F238E27FC236}">
                <a16:creationId xmlns:a16="http://schemas.microsoft.com/office/drawing/2014/main" id="{F4FE6371-E50D-4493-BE72-02BF695F3757}"/>
              </a:ext>
            </a:extLst>
          </p:cNvPr>
          <p:cNvPicPr>
            <a:picLocks noChangeAspect="1"/>
          </p:cNvPicPr>
          <p:nvPr/>
        </p:nvPicPr>
        <p:blipFill>
          <a:blip r:embed="rId4"/>
          <a:stretch>
            <a:fillRect/>
          </a:stretch>
        </p:blipFill>
        <p:spPr>
          <a:xfrm>
            <a:off x="4612952" y="1003117"/>
            <a:ext cx="3015574" cy="2472770"/>
          </a:xfrm>
          <a:prstGeom prst="rect">
            <a:avLst/>
          </a:prstGeom>
        </p:spPr>
      </p:pic>
      <p:pic>
        <p:nvPicPr>
          <p:cNvPr id="8" name="Picture 8" descr="A picture containing electronics, circuit&#10;&#10;Description generated with very high confidence">
            <a:extLst>
              <a:ext uri="{FF2B5EF4-FFF2-40B4-BE49-F238E27FC236}">
                <a16:creationId xmlns:a16="http://schemas.microsoft.com/office/drawing/2014/main" id="{575B8A98-A032-42E5-93C3-B1E783BD4855}"/>
              </a:ext>
            </a:extLst>
          </p:cNvPr>
          <p:cNvPicPr>
            <a:picLocks noChangeAspect="1"/>
          </p:cNvPicPr>
          <p:nvPr/>
        </p:nvPicPr>
        <p:blipFill rotWithShape="1">
          <a:blip r:embed="rId5"/>
          <a:srcRect r="3802" b="-472"/>
          <a:stretch/>
        </p:blipFill>
        <p:spPr>
          <a:xfrm>
            <a:off x="8239576" y="963933"/>
            <a:ext cx="3015574" cy="2551138"/>
          </a:xfrm>
          <a:prstGeom prst="rect">
            <a:avLst/>
          </a:prstGeom>
        </p:spPr>
      </p:pic>
      <p:sp>
        <p:nvSpPr>
          <p:cNvPr id="20" name="Title 1">
            <a:extLst>
              <a:ext uri="{FF2B5EF4-FFF2-40B4-BE49-F238E27FC236}">
                <a16:creationId xmlns:a16="http://schemas.microsoft.com/office/drawing/2014/main" id="{53CB1BB6-F4CD-4427-AE44-61AE4CE3CCE6}"/>
              </a:ext>
            </a:extLst>
          </p:cNvPr>
          <p:cNvSpPr>
            <a:spLocks noGrp="1"/>
          </p:cNvSpPr>
          <p:nvPr>
            <p:ph type="title"/>
          </p:nvPr>
        </p:nvSpPr>
        <p:spPr>
          <a:xfrm>
            <a:off x="1153026" y="4068679"/>
            <a:ext cx="9875520" cy="1356360"/>
          </a:xfrm>
        </p:spPr>
        <p:txBody>
          <a:bodyPr/>
          <a:lstStyle/>
          <a:p>
            <a:pPr algn="ctr"/>
            <a:r>
              <a:rPr lang="en-US">
                <a:cs typeface="Calibri Light"/>
              </a:rPr>
              <a:t>Microcontroller PCB Layout</a:t>
            </a:r>
            <a:endParaRPr lang="en-US"/>
          </a:p>
        </p:txBody>
      </p:sp>
    </p:spTree>
    <p:extLst>
      <p:ext uri="{BB962C8B-B14F-4D97-AF65-F5344CB8AC3E}">
        <p14:creationId xmlns:p14="http://schemas.microsoft.com/office/powerpoint/2010/main" val="3488043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8AFF-9D51-48E2-896A-EF69070FCCA2}"/>
              </a:ext>
            </a:extLst>
          </p:cNvPr>
          <p:cNvSpPr>
            <a:spLocks noGrp="1"/>
          </p:cNvSpPr>
          <p:nvPr>
            <p:ph type="title"/>
          </p:nvPr>
        </p:nvSpPr>
        <p:spPr>
          <a:xfrm>
            <a:off x="838701" y="275573"/>
            <a:ext cx="9905998" cy="1905000"/>
          </a:xfrm>
        </p:spPr>
        <p:txBody>
          <a:bodyPr/>
          <a:lstStyle/>
          <a:p>
            <a:r>
              <a:rPr lang="en-US">
                <a:cs typeface="Calibri Light"/>
              </a:rPr>
              <a:t>Sensor Module</a:t>
            </a:r>
            <a:endParaRPr lang="en-US"/>
          </a:p>
        </p:txBody>
      </p:sp>
      <p:sp>
        <p:nvSpPr>
          <p:cNvPr id="3" name="Content Placeholder 2">
            <a:extLst>
              <a:ext uri="{FF2B5EF4-FFF2-40B4-BE49-F238E27FC236}">
                <a16:creationId xmlns:a16="http://schemas.microsoft.com/office/drawing/2014/main" id="{F7E0A2F3-152D-489D-AA68-B654D8659077}"/>
              </a:ext>
            </a:extLst>
          </p:cNvPr>
          <p:cNvSpPr>
            <a:spLocks noGrp="1"/>
          </p:cNvSpPr>
          <p:nvPr>
            <p:ph idx="1"/>
          </p:nvPr>
        </p:nvSpPr>
        <p:spPr>
          <a:xfrm>
            <a:off x="865742" y="2674797"/>
            <a:ext cx="10488058" cy="3502166"/>
          </a:xfrm>
        </p:spPr>
        <p:txBody>
          <a:bodyPr vert="horz" lIns="91440" tIns="45720" rIns="91440" bIns="45720" rtlCol="0" anchor="t">
            <a:normAutofit fontScale="77500" lnSpcReduction="20000"/>
          </a:bodyPr>
          <a:lstStyle/>
          <a:p>
            <a:r>
              <a:rPr lang="en-US" sz="2600">
                <a:solidFill>
                  <a:schemeClr val="tx1"/>
                </a:solidFill>
                <a:ea typeface="+mn-lt"/>
                <a:cs typeface="+mn-lt"/>
              </a:rPr>
              <a:t>Proximity*</a:t>
            </a:r>
            <a:endParaRPr lang="en-US" sz="2600">
              <a:solidFill>
                <a:schemeClr val="tx1"/>
              </a:solidFill>
            </a:endParaRPr>
          </a:p>
          <a:p>
            <a:r>
              <a:rPr lang="en-US" sz="2600">
                <a:solidFill>
                  <a:schemeClr val="tx1"/>
                </a:solidFill>
              </a:rPr>
              <a:t>Wind/Anemometry*</a:t>
            </a:r>
            <a:endParaRPr lang="en-US" sz="2600">
              <a:solidFill>
                <a:schemeClr val="tx1"/>
              </a:solidFill>
              <a:cs typeface="Calibri"/>
            </a:endParaRPr>
          </a:p>
          <a:p>
            <a:r>
              <a:rPr lang="en-US" sz="2600">
                <a:solidFill>
                  <a:schemeClr val="tx1"/>
                </a:solidFill>
                <a:ea typeface="+mn-lt"/>
                <a:cs typeface="+mn-lt"/>
              </a:rPr>
              <a:t>Rain*</a:t>
            </a:r>
          </a:p>
          <a:p>
            <a:r>
              <a:rPr lang="en-US" sz="2600">
                <a:solidFill>
                  <a:schemeClr val="tx1"/>
                </a:solidFill>
                <a:ea typeface="+mn-lt"/>
                <a:cs typeface="+mn-lt"/>
              </a:rPr>
              <a:t>Barometric Pressure</a:t>
            </a:r>
            <a:endParaRPr lang="en-US" sz="2600">
              <a:solidFill>
                <a:schemeClr val="tx1"/>
              </a:solidFill>
              <a:cs typeface="Calibri"/>
            </a:endParaRPr>
          </a:p>
          <a:p>
            <a:r>
              <a:rPr lang="en-US" sz="2600">
                <a:solidFill>
                  <a:schemeClr val="tx1"/>
                </a:solidFill>
                <a:ea typeface="+mn-lt"/>
                <a:cs typeface="+mn-lt"/>
              </a:rPr>
              <a:t>Humidity</a:t>
            </a:r>
            <a:endParaRPr lang="en-US" sz="2600">
              <a:solidFill>
                <a:schemeClr val="tx1"/>
              </a:solidFill>
            </a:endParaRPr>
          </a:p>
          <a:p>
            <a:r>
              <a:rPr lang="en-US" sz="2600">
                <a:solidFill>
                  <a:schemeClr val="tx1"/>
                </a:solidFill>
              </a:rPr>
              <a:t>Temperature</a:t>
            </a:r>
            <a:endParaRPr lang="en-US" sz="2600">
              <a:solidFill>
                <a:schemeClr val="tx1"/>
              </a:solidFill>
              <a:cs typeface="Calibri"/>
            </a:endParaRPr>
          </a:p>
          <a:p>
            <a:r>
              <a:rPr lang="en-US" sz="2600">
                <a:solidFill>
                  <a:schemeClr val="tx1"/>
                </a:solidFill>
              </a:rPr>
              <a:t>Light and UV </a:t>
            </a:r>
          </a:p>
          <a:p>
            <a:pPr marL="45720" indent="0">
              <a:buNone/>
            </a:pPr>
            <a:endParaRPr lang="en-US"/>
          </a:p>
          <a:p>
            <a:pPr marL="45720" indent="0">
              <a:buNone/>
            </a:pPr>
            <a:r>
              <a:rPr lang="en-US">
                <a:solidFill>
                  <a:schemeClr val="tx1"/>
                </a:solidFill>
              </a:rPr>
              <a:t>*Sensors already implemented by sponsor</a:t>
            </a:r>
          </a:p>
          <a:p>
            <a:endParaRPr lang="en-US"/>
          </a:p>
        </p:txBody>
      </p:sp>
      <p:sp>
        <p:nvSpPr>
          <p:cNvPr id="4" name="TextBox 3">
            <a:extLst>
              <a:ext uri="{FF2B5EF4-FFF2-40B4-BE49-F238E27FC236}">
                <a16:creationId xmlns:a16="http://schemas.microsoft.com/office/drawing/2014/main" id="{9FD4D5CC-96CD-46EF-809C-F71979B201B5}"/>
              </a:ext>
            </a:extLst>
          </p:cNvPr>
          <p:cNvSpPr txBox="1"/>
          <p:nvPr/>
        </p:nvSpPr>
        <p:spPr>
          <a:xfrm>
            <a:off x="884961" y="1813183"/>
            <a:ext cx="1052504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t>The following sensors will be used for weather prediction. All sensors are RoHS compliant, and were chosen to be inexpensive, and small enough to fit on our model building.</a:t>
            </a:r>
          </a:p>
        </p:txBody>
      </p:sp>
    </p:spTree>
    <p:extLst>
      <p:ext uri="{BB962C8B-B14F-4D97-AF65-F5344CB8AC3E}">
        <p14:creationId xmlns:p14="http://schemas.microsoft.com/office/powerpoint/2010/main" val="978508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9D495-E6B8-4CCC-BDE6-81A5498B02AB}"/>
              </a:ext>
            </a:extLst>
          </p:cNvPr>
          <p:cNvSpPr>
            <a:spLocks noGrp="1"/>
          </p:cNvSpPr>
          <p:nvPr>
            <p:ph type="title"/>
          </p:nvPr>
        </p:nvSpPr>
        <p:spPr>
          <a:xfrm>
            <a:off x="938212" y="211665"/>
            <a:ext cx="8534400" cy="1507067"/>
          </a:xfrm>
        </p:spPr>
        <p:txBody>
          <a:bodyPr/>
          <a:lstStyle/>
          <a:p>
            <a:r>
              <a:rPr lang="en-US">
                <a:cs typeface="Calibri Light"/>
              </a:rPr>
              <a:t>Proximity Sensor - MP102103</a:t>
            </a:r>
            <a:endParaRPr lang="en-US"/>
          </a:p>
        </p:txBody>
      </p:sp>
      <p:sp>
        <p:nvSpPr>
          <p:cNvPr id="3" name="Content Placeholder 2">
            <a:extLst>
              <a:ext uri="{FF2B5EF4-FFF2-40B4-BE49-F238E27FC236}">
                <a16:creationId xmlns:a16="http://schemas.microsoft.com/office/drawing/2014/main" id="{9D7FF0A9-4754-4C46-8F90-3E1F8E3B7FFA}"/>
              </a:ext>
            </a:extLst>
          </p:cNvPr>
          <p:cNvSpPr>
            <a:spLocks noGrp="1"/>
          </p:cNvSpPr>
          <p:nvPr>
            <p:ph idx="1"/>
          </p:nvPr>
        </p:nvSpPr>
        <p:spPr>
          <a:xfrm>
            <a:off x="838200" y="1825625"/>
            <a:ext cx="10515600" cy="3364367"/>
          </a:xfrm>
        </p:spPr>
        <p:txBody>
          <a:bodyPr vert="horz" lIns="91440" tIns="45720" rIns="91440" bIns="45720" rtlCol="0" anchor="t">
            <a:normAutofit/>
          </a:bodyPr>
          <a:lstStyle/>
          <a:p>
            <a:r>
              <a:rPr lang="en-US">
                <a:solidFill>
                  <a:schemeClr val="tx1"/>
                </a:solidFill>
                <a:cs typeface="Calibri"/>
              </a:rPr>
              <a:t>Used to sense the location of the roof as it moves along the track</a:t>
            </a:r>
          </a:p>
          <a:p>
            <a:r>
              <a:rPr lang="en-US">
                <a:solidFill>
                  <a:schemeClr val="tx1"/>
                </a:solidFill>
                <a:cs typeface="Calibri"/>
              </a:rPr>
              <a:t>Hall Effect sensor uses magnetism to detect a target within the specified range of 4mm</a:t>
            </a:r>
          </a:p>
          <a:p>
            <a:r>
              <a:rPr lang="en-US">
                <a:solidFill>
                  <a:schemeClr val="tx1"/>
                </a:solidFill>
                <a:cs typeface="Calibri"/>
              </a:rPr>
              <a:t>Senses a target made of a magnetic material</a:t>
            </a:r>
          </a:p>
          <a:p>
            <a:r>
              <a:rPr lang="en-US">
                <a:solidFill>
                  <a:schemeClr val="tx1"/>
                </a:solidFill>
                <a:cs typeface="Calibri"/>
              </a:rPr>
              <a:t>Operating Voltage: 4.5-24V</a:t>
            </a:r>
          </a:p>
          <a:p>
            <a:r>
              <a:rPr lang="en-US">
                <a:solidFill>
                  <a:schemeClr val="tx1"/>
                </a:solidFill>
                <a:cs typeface="Calibri"/>
              </a:rPr>
              <a:t>Output voltage signal sent to motor</a:t>
            </a:r>
          </a:p>
          <a:p>
            <a:r>
              <a:rPr lang="en-US">
                <a:solidFill>
                  <a:schemeClr val="tx1"/>
                </a:solidFill>
                <a:cs typeface="Calibri"/>
              </a:rPr>
              <a:t>Cost: $5.41</a:t>
            </a:r>
          </a:p>
          <a:p>
            <a:pPr marL="0" indent="0">
              <a:buNone/>
            </a:pPr>
            <a:endParaRPr lang="en-US">
              <a:cs typeface="Calibri"/>
            </a:endParaRPr>
          </a:p>
          <a:p>
            <a:endParaRPr lang="en-US">
              <a:cs typeface="Calibri"/>
            </a:endParaRPr>
          </a:p>
        </p:txBody>
      </p:sp>
      <p:pic>
        <p:nvPicPr>
          <p:cNvPr id="4" name="Picture 4" descr="A close up of a map&#10;&#10;Description generated with high confidence">
            <a:extLst>
              <a:ext uri="{FF2B5EF4-FFF2-40B4-BE49-F238E27FC236}">
                <a16:creationId xmlns:a16="http://schemas.microsoft.com/office/drawing/2014/main" id="{7A444E95-2B43-457B-A6DB-B7714B168AA1}"/>
              </a:ext>
            </a:extLst>
          </p:cNvPr>
          <p:cNvPicPr>
            <a:picLocks noChangeAspect="1"/>
          </p:cNvPicPr>
          <p:nvPr/>
        </p:nvPicPr>
        <p:blipFill>
          <a:blip r:embed="rId3"/>
          <a:stretch>
            <a:fillRect/>
          </a:stretch>
        </p:blipFill>
        <p:spPr>
          <a:xfrm>
            <a:off x="6903251" y="4116261"/>
            <a:ext cx="4966446" cy="2379983"/>
          </a:xfrm>
          <a:prstGeom prst="rect">
            <a:avLst/>
          </a:prstGeom>
        </p:spPr>
      </p:pic>
    </p:spTree>
    <p:extLst>
      <p:ext uri="{BB962C8B-B14F-4D97-AF65-F5344CB8AC3E}">
        <p14:creationId xmlns:p14="http://schemas.microsoft.com/office/powerpoint/2010/main" val="3988645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4F69B-9D32-40A6-827B-5E5553BCB4F2}"/>
              </a:ext>
            </a:extLst>
          </p:cNvPr>
          <p:cNvSpPr>
            <a:spLocks noGrp="1"/>
          </p:cNvSpPr>
          <p:nvPr>
            <p:ph type="title"/>
          </p:nvPr>
        </p:nvSpPr>
        <p:spPr>
          <a:xfrm>
            <a:off x="840787" y="353743"/>
            <a:ext cx="8534400" cy="1507067"/>
          </a:xfrm>
        </p:spPr>
        <p:txBody>
          <a:bodyPr/>
          <a:lstStyle/>
          <a:p>
            <a:r>
              <a:rPr lang="en-US">
                <a:solidFill>
                  <a:srgbClr val="00B0F0"/>
                </a:solidFill>
                <a:cs typeface="Calibri Light"/>
              </a:rPr>
              <a:t>Motivation</a:t>
            </a:r>
            <a:endParaRPr lang="en-US">
              <a:solidFill>
                <a:srgbClr val="00B0F0"/>
              </a:solidFill>
            </a:endParaRPr>
          </a:p>
        </p:txBody>
      </p:sp>
      <p:sp>
        <p:nvSpPr>
          <p:cNvPr id="3" name="Content Placeholder 2">
            <a:extLst>
              <a:ext uri="{FF2B5EF4-FFF2-40B4-BE49-F238E27FC236}">
                <a16:creationId xmlns:a16="http://schemas.microsoft.com/office/drawing/2014/main" id="{6480F6E1-1416-45D3-A2B8-CA2DABC5A20D}"/>
              </a:ext>
            </a:extLst>
          </p:cNvPr>
          <p:cNvSpPr>
            <a:spLocks noGrp="1"/>
          </p:cNvSpPr>
          <p:nvPr>
            <p:ph idx="1"/>
          </p:nvPr>
        </p:nvSpPr>
        <p:spPr>
          <a:xfrm>
            <a:off x="838200" y="2053270"/>
            <a:ext cx="10515600" cy="3335338"/>
          </a:xfrm>
        </p:spPr>
        <p:txBody>
          <a:bodyPr vert="horz" lIns="91440" tIns="45720" rIns="91440" bIns="45720" rtlCol="0" anchor="t">
            <a:normAutofit/>
          </a:bodyPr>
          <a:lstStyle/>
          <a:p>
            <a:pPr algn="just"/>
            <a:r>
              <a:rPr lang="en-US">
                <a:solidFill>
                  <a:schemeClr val="bg2">
                    <a:lumMod val="25000"/>
                  </a:schemeClr>
                </a:solidFill>
                <a:cs typeface="Calibri"/>
              </a:rPr>
              <a:t>Unpredictable weather can affect many outdoor businesses</a:t>
            </a:r>
            <a:endParaRPr lang="en-US">
              <a:solidFill>
                <a:schemeClr val="bg2">
                  <a:lumMod val="25000"/>
                </a:schemeClr>
              </a:solidFill>
            </a:endParaRPr>
          </a:p>
          <a:p>
            <a:pPr algn="just"/>
            <a:r>
              <a:rPr lang="en-US">
                <a:solidFill>
                  <a:schemeClr val="bg2">
                    <a:lumMod val="25000"/>
                  </a:schemeClr>
                </a:solidFill>
                <a:cs typeface="Calibri"/>
              </a:rPr>
              <a:t>Retractable roof enclosures allow for the outdoors to be enjoyed indoors</a:t>
            </a:r>
          </a:p>
          <a:p>
            <a:pPr algn="just"/>
            <a:r>
              <a:rPr lang="en-US">
                <a:solidFill>
                  <a:schemeClr val="bg2">
                    <a:lumMod val="25000"/>
                  </a:schemeClr>
                </a:solidFill>
                <a:cs typeface="Calibri"/>
              </a:rPr>
              <a:t>Smart system allows for enclosure to predict weather before it happens not as it happens</a:t>
            </a:r>
          </a:p>
          <a:p>
            <a:pPr algn="just"/>
            <a:r>
              <a:rPr lang="en-US">
                <a:solidFill>
                  <a:schemeClr val="bg2">
                    <a:lumMod val="25000"/>
                  </a:schemeClr>
                </a:solidFill>
                <a:cs typeface="Calibri"/>
              </a:rPr>
              <a:t>Energy efficient system has been shown to save customers up to 30% a year in energy costs. *</a:t>
            </a:r>
          </a:p>
        </p:txBody>
      </p:sp>
      <p:sp>
        <p:nvSpPr>
          <p:cNvPr id="4" name="TextBox 3">
            <a:extLst>
              <a:ext uri="{FF2B5EF4-FFF2-40B4-BE49-F238E27FC236}">
                <a16:creationId xmlns:a16="http://schemas.microsoft.com/office/drawing/2014/main" id="{9EA12A30-F5FA-471F-90D8-3D61F5F9A9CB}"/>
              </a:ext>
            </a:extLst>
          </p:cNvPr>
          <p:cNvSpPr txBox="1"/>
          <p:nvPr/>
        </p:nvSpPr>
        <p:spPr>
          <a:xfrm>
            <a:off x="840874" y="5887452"/>
            <a:ext cx="69897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Statistic taken from our sponsor, Open Aire’s, website.</a:t>
            </a:r>
            <a:endParaRPr lang="en-US">
              <a:cs typeface="Calibri"/>
            </a:endParaRPr>
          </a:p>
        </p:txBody>
      </p:sp>
    </p:spTree>
    <p:extLst>
      <p:ext uri="{BB962C8B-B14F-4D97-AF65-F5344CB8AC3E}">
        <p14:creationId xmlns:p14="http://schemas.microsoft.com/office/powerpoint/2010/main" val="17040404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4" descr="A close up of a map&#10;&#10;Description generated with very high confidence">
            <a:extLst>
              <a:ext uri="{FF2B5EF4-FFF2-40B4-BE49-F238E27FC236}">
                <a16:creationId xmlns:a16="http://schemas.microsoft.com/office/drawing/2014/main" id="{95295DB1-6ADD-4B3B-AD40-6DD278A606A6}"/>
              </a:ext>
            </a:extLst>
          </p:cNvPr>
          <p:cNvPicPr>
            <a:picLocks noChangeAspect="1"/>
          </p:cNvPicPr>
          <p:nvPr/>
        </p:nvPicPr>
        <p:blipFill>
          <a:blip r:embed="rId3"/>
          <a:stretch>
            <a:fillRect/>
          </a:stretch>
        </p:blipFill>
        <p:spPr>
          <a:xfrm>
            <a:off x="8260109" y="2742117"/>
            <a:ext cx="3370729" cy="2987991"/>
          </a:xfrm>
          <a:prstGeom prst="rect">
            <a:avLst/>
          </a:prstGeom>
        </p:spPr>
      </p:pic>
      <p:sp>
        <p:nvSpPr>
          <p:cNvPr id="2" name="Title 1">
            <a:extLst>
              <a:ext uri="{FF2B5EF4-FFF2-40B4-BE49-F238E27FC236}">
                <a16:creationId xmlns:a16="http://schemas.microsoft.com/office/drawing/2014/main" id="{E0C70BA2-5E7C-43F1-9491-18AB7C89FEF1}"/>
              </a:ext>
            </a:extLst>
          </p:cNvPr>
          <p:cNvSpPr>
            <a:spLocks noGrp="1"/>
          </p:cNvSpPr>
          <p:nvPr>
            <p:ph type="title"/>
          </p:nvPr>
        </p:nvSpPr>
        <p:spPr>
          <a:xfrm>
            <a:off x="1179610" y="468900"/>
            <a:ext cx="8534400" cy="1507067"/>
          </a:xfrm>
        </p:spPr>
        <p:txBody>
          <a:bodyPr/>
          <a:lstStyle/>
          <a:p>
            <a:r>
              <a:rPr lang="en-US">
                <a:cs typeface="Calibri Light"/>
              </a:rPr>
              <a:t>Anemometer – </a:t>
            </a:r>
            <a:r>
              <a:rPr lang="en-US" err="1">
                <a:cs typeface="Calibri Light"/>
              </a:rPr>
              <a:t>Jacksking</a:t>
            </a:r>
            <a:r>
              <a:rPr lang="en-US">
                <a:cs typeface="Calibri Light"/>
              </a:rPr>
              <a:t> Cup Anemometer</a:t>
            </a:r>
            <a:endParaRPr lang="en-US"/>
          </a:p>
        </p:txBody>
      </p:sp>
      <p:sp>
        <p:nvSpPr>
          <p:cNvPr id="3" name="Content Placeholder 2">
            <a:extLst>
              <a:ext uri="{FF2B5EF4-FFF2-40B4-BE49-F238E27FC236}">
                <a16:creationId xmlns:a16="http://schemas.microsoft.com/office/drawing/2014/main" id="{24833348-A5EF-46F1-9B4F-4179AE4CC010}"/>
              </a:ext>
            </a:extLst>
          </p:cNvPr>
          <p:cNvSpPr>
            <a:spLocks noGrp="1"/>
          </p:cNvSpPr>
          <p:nvPr>
            <p:ph idx="1"/>
          </p:nvPr>
        </p:nvSpPr>
        <p:spPr>
          <a:xfrm>
            <a:off x="870404" y="2791986"/>
            <a:ext cx="7387409" cy="3124201"/>
          </a:xfrm>
        </p:spPr>
        <p:txBody>
          <a:bodyPr vert="horz" lIns="91440" tIns="45720" rIns="91440" bIns="45720" rtlCol="0" anchor="t">
            <a:normAutofit/>
          </a:bodyPr>
          <a:lstStyle/>
          <a:p>
            <a:r>
              <a:rPr lang="en-US">
                <a:solidFill>
                  <a:schemeClr val="tx1"/>
                </a:solidFill>
                <a:cs typeface="Calibri"/>
              </a:rPr>
              <a:t>Cup design is highly accurate and currently used by our sponsor</a:t>
            </a:r>
            <a:endParaRPr lang="en-US">
              <a:solidFill>
                <a:schemeClr val="tx1"/>
              </a:solidFill>
            </a:endParaRPr>
          </a:p>
          <a:p>
            <a:r>
              <a:rPr lang="en-US">
                <a:solidFill>
                  <a:schemeClr val="tx1"/>
                </a:solidFill>
                <a:cs typeface="Calibri"/>
              </a:rPr>
              <a:t>Operating Voltage: 12-24V</a:t>
            </a:r>
          </a:p>
          <a:p>
            <a:r>
              <a:rPr lang="en-US">
                <a:solidFill>
                  <a:schemeClr val="tx1"/>
                </a:solidFill>
                <a:cs typeface="Calibri"/>
              </a:rPr>
              <a:t>Outputs PWM signal which can be converted to windspeed using the average number of rotations over a time period</a:t>
            </a:r>
          </a:p>
          <a:p>
            <a:r>
              <a:rPr lang="en-US">
                <a:solidFill>
                  <a:schemeClr val="tx1"/>
                </a:solidFill>
                <a:cs typeface="Calibri"/>
              </a:rPr>
              <a:t>Cost : $29.99</a:t>
            </a:r>
          </a:p>
          <a:p>
            <a:endParaRPr lang="en-US">
              <a:solidFill>
                <a:schemeClr val="tx1"/>
              </a:solidFill>
              <a:cs typeface="Calibri"/>
            </a:endParaRPr>
          </a:p>
        </p:txBody>
      </p:sp>
    </p:spTree>
    <p:extLst>
      <p:ext uri="{BB962C8B-B14F-4D97-AF65-F5344CB8AC3E}">
        <p14:creationId xmlns:p14="http://schemas.microsoft.com/office/powerpoint/2010/main" val="2006909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4A5A-0792-4D6B-8BCC-C60057F81875}"/>
              </a:ext>
            </a:extLst>
          </p:cNvPr>
          <p:cNvSpPr>
            <a:spLocks noGrp="1"/>
          </p:cNvSpPr>
          <p:nvPr>
            <p:ph type="title"/>
          </p:nvPr>
        </p:nvSpPr>
        <p:spPr>
          <a:xfrm>
            <a:off x="1135767" y="338665"/>
            <a:ext cx="8534400" cy="1507067"/>
          </a:xfrm>
        </p:spPr>
        <p:txBody>
          <a:bodyPr/>
          <a:lstStyle/>
          <a:p>
            <a:r>
              <a:rPr lang="en-US">
                <a:cs typeface="Calibri Light"/>
              </a:rPr>
              <a:t>Barometric Pressure Sensor – BMP280</a:t>
            </a:r>
            <a:endParaRPr lang="en-US"/>
          </a:p>
        </p:txBody>
      </p:sp>
      <p:sp>
        <p:nvSpPr>
          <p:cNvPr id="3" name="Content Placeholder 2">
            <a:extLst>
              <a:ext uri="{FF2B5EF4-FFF2-40B4-BE49-F238E27FC236}">
                <a16:creationId xmlns:a16="http://schemas.microsoft.com/office/drawing/2014/main" id="{9CA15C23-4FEB-4101-A664-25BF477408A3}"/>
              </a:ext>
            </a:extLst>
          </p:cNvPr>
          <p:cNvSpPr>
            <a:spLocks noGrp="1"/>
          </p:cNvSpPr>
          <p:nvPr>
            <p:ph idx="1"/>
          </p:nvPr>
        </p:nvSpPr>
        <p:spPr>
          <a:xfrm>
            <a:off x="1141413" y="2028370"/>
            <a:ext cx="9905998" cy="3124201"/>
          </a:xfrm>
        </p:spPr>
        <p:txBody>
          <a:bodyPr vert="horz" lIns="91440" tIns="45720" rIns="91440" bIns="45720" rtlCol="0" anchor="t">
            <a:normAutofit/>
          </a:bodyPr>
          <a:lstStyle/>
          <a:p>
            <a:r>
              <a:rPr lang="en-US">
                <a:solidFill>
                  <a:schemeClr val="tx1"/>
                </a:solidFill>
                <a:cs typeface="Calibri"/>
              </a:rPr>
              <a:t>Piezo-resistive pressure sensing technology</a:t>
            </a:r>
          </a:p>
          <a:p>
            <a:r>
              <a:rPr lang="en-US">
                <a:solidFill>
                  <a:schemeClr val="tx1"/>
                </a:solidFill>
                <a:cs typeface="Calibri"/>
              </a:rPr>
              <a:t>Highly accurate with long term stability within the pressure range of 300-1100 </a:t>
            </a:r>
            <a:r>
              <a:rPr lang="en-US" err="1">
                <a:solidFill>
                  <a:schemeClr val="tx1"/>
                </a:solidFill>
                <a:cs typeface="Calibri"/>
              </a:rPr>
              <a:t>hPa</a:t>
            </a:r>
            <a:endParaRPr lang="en-US">
              <a:solidFill>
                <a:schemeClr val="tx1"/>
              </a:solidFill>
              <a:cs typeface="Calibri"/>
            </a:endParaRPr>
          </a:p>
          <a:p>
            <a:r>
              <a:rPr lang="en-US">
                <a:solidFill>
                  <a:schemeClr val="tx1"/>
                </a:solidFill>
                <a:cs typeface="Calibri"/>
              </a:rPr>
              <a:t>Operating Voltage: 3.3V</a:t>
            </a:r>
          </a:p>
          <a:p>
            <a:r>
              <a:rPr lang="en-US">
                <a:solidFill>
                  <a:schemeClr val="tx1"/>
                </a:solidFill>
                <a:cs typeface="Calibri"/>
              </a:rPr>
              <a:t>Operating Temperature: –45 - +85 degrees Celsius</a:t>
            </a:r>
          </a:p>
          <a:p>
            <a:r>
              <a:rPr lang="en-US">
                <a:solidFill>
                  <a:schemeClr val="tx1"/>
                </a:solidFill>
                <a:cs typeface="Calibri"/>
              </a:rPr>
              <a:t>I2C communication</a:t>
            </a:r>
          </a:p>
          <a:p>
            <a:r>
              <a:rPr lang="en-US">
                <a:solidFill>
                  <a:schemeClr val="tx1"/>
                </a:solidFill>
                <a:cs typeface="Calibri"/>
              </a:rPr>
              <a:t>Cost: $9.95</a:t>
            </a:r>
          </a:p>
        </p:txBody>
      </p:sp>
      <p:pic>
        <p:nvPicPr>
          <p:cNvPr id="4" name="Picture 4" descr="A close up of a map&#10;&#10;Description generated with high confidence">
            <a:extLst>
              <a:ext uri="{FF2B5EF4-FFF2-40B4-BE49-F238E27FC236}">
                <a16:creationId xmlns:a16="http://schemas.microsoft.com/office/drawing/2014/main" id="{E4FA87D2-5AF7-4462-8004-F18D74FA667F}"/>
              </a:ext>
            </a:extLst>
          </p:cNvPr>
          <p:cNvPicPr>
            <a:picLocks noChangeAspect="1"/>
          </p:cNvPicPr>
          <p:nvPr/>
        </p:nvPicPr>
        <p:blipFill>
          <a:blip r:embed="rId3"/>
          <a:stretch>
            <a:fillRect/>
          </a:stretch>
        </p:blipFill>
        <p:spPr>
          <a:xfrm>
            <a:off x="6786282" y="4073039"/>
            <a:ext cx="4769223" cy="2414345"/>
          </a:xfrm>
          <a:prstGeom prst="rect">
            <a:avLst/>
          </a:prstGeom>
        </p:spPr>
      </p:pic>
    </p:spTree>
    <p:extLst>
      <p:ext uri="{BB962C8B-B14F-4D97-AF65-F5344CB8AC3E}">
        <p14:creationId xmlns:p14="http://schemas.microsoft.com/office/powerpoint/2010/main" val="2152826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E46B-7543-4D90-9039-CEEF776B1221}"/>
              </a:ext>
            </a:extLst>
          </p:cNvPr>
          <p:cNvSpPr>
            <a:spLocks noGrp="1"/>
          </p:cNvSpPr>
          <p:nvPr>
            <p:ph type="title"/>
          </p:nvPr>
        </p:nvSpPr>
        <p:spPr>
          <a:xfrm>
            <a:off x="1206323" y="211665"/>
            <a:ext cx="8534400" cy="1507067"/>
          </a:xfrm>
        </p:spPr>
        <p:txBody>
          <a:bodyPr/>
          <a:lstStyle/>
          <a:p>
            <a:r>
              <a:rPr lang="en-US">
                <a:cs typeface="Calibri Light"/>
              </a:rPr>
              <a:t>Humidity Sensor - SHTW2</a:t>
            </a:r>
            <a:endParaRPr lang="en-US"/>
          </a:p>
        </p:txBody>
      </p:sp>
      <p:sp>
        <p:nvSpPr>
          <p:cNvPr id="3" name="Content Placeholder 2">
            <a:extLst>
              <a:ext uri="{FF2B5EF4-FFF2-40B4-BE49-F238E27FC236}">
                <a16:creationId xmlns:a16="http://schemas.microsoft.com/office/drawing/2014/main" id="{A3C41F42-8B2E-45CD-AFB2-71FB8E10489D}"/>
              </a:ext>
            </a:extLst>
          </p:cNvPr>
          <p:cNvSpPr>
            <a:spLocks noGrp="1"/>
          </p:cNvSpPr>
          <p:nvPr>
            <p:ph idx="1"/>
          </p:nvPr>
        </p:nvSpPr>
        <p:spPr>
          <a:xfrm>
            <a:off x="1141413" y="1941285"/>
            <a:ext cx="9905998" cy="3124201"/>
          </a:xfrm>
        </p:spPr>
        <p:txBody>
          <a:bodyPr vert="horz" lIns="91440" tIns="45720" rIns="91440" bIns="45720" rtlCol="0" anchor="t">
            <a:normAutofit/>
          </a:bodyPr>
          <a:lstStyle/>
          <a:p>
            <a:r>
              <a:rPr lang="en-US">
                <a:solidFill>
                  <a:schemeClr val="tx1"/>
                </a:solidFill>
                <a:cs typeface="Calibri"/>
              </a:rPr>
              <a:t>Capacitive humidity sensor measures changes in capacitance of a material as moisture comes into contact with it</a:t>
            </a:r>
          </a:p>
          <a:p>
            <a:r>
              <a:rPr lang="en-US">
                <a:solidFill>
                  <a:schemeClr val="tx1"/>
                </a:solidFill>
                <a:cs typeface="Calibri"/>
              </a:rPr>
              <a:t>Operating Parameters: 0-100% humidity with +/-3% RH accuracy</a:t>
            </a:r>
          </a:p>
          <a:p>
            <a:r>
              <a:rPr lang="en-US">
                <a:solidFill>
                  <a:schemeClr val="tx1"/>
                </a:solidFill>
                <a:cs typeface="Calibri"/>
              </a:rPr>
              <a:t>Capacitance Range: 150-200pF</a:t>
            </a:r>
          </a:p>
          <a:p>
            <a:r>
              <a:rPr lang="en-US">
                <a:solidFill>
                  <a:schemeClr val="tx1"/>
                </a:solidFill>
                <a:cs typeface="Calibri"/>
              </a:rPr>
              <a:t>I2C communication with A/D converter built-in</a:t>
            </a:r>
          </a:p>
          <a:p>
            <a:r>
              <a:rPr lang="en-US">
                <a:solidFill>
                  <a:schemeClr val="tx1"/>
                </a:solidFill>
                <a:cs typeface="Calibri"/>
              </a:rPr>
              <a:t>Cost: $3.04</a:t>
            </a:r>
          </a:p>
        </p:txBody>
      </p:sp>
      <p:pic>
        <p:nvPicPr>
          <p:cNvPr id="4" name="Picture 4" descr="A close up of a map&#10;&#10;Description generated with very high confidence">
            <a:extLst>
              <a:ext uri="{FF2B5EF4-FFF2-40B4-BE49-F238E27FC236}">
                <a16:creationId xmlns:a16="http://schemas.microsoft.com/office/drawing/2014/main" id="{51BA5514-BE35-48C8-BE65-BCDAC3A62E47}"/>
              </a:ext>
            </a:extLst>
          </p:cNvPr>
          <p:cNvPicPr>
            <a:picLocks noChangeAspect="1"/>
          </p:cNvPicPr>
          <p:nvPr/>
        </p:nvPicPr>
        <p:blipFill>
          <a:blip r:embed="rId3"/>
          <a:stretch>
            <a:fillRect/>
          </a:stretch>
        </p:blipFill>
        <p:spPr>
          <a:xfrm>
            <a:off x="7664824" y="4061338"/>
            <a:ext cx="4159623" cy="2428783"/>
          </a:xfrm>
          <a:prstGeom prst="rect">
            <a:avLst/>
          </a:prstGeom>
        </p:spPr>
      </p:pic>
    </p:spTree>
    <p:extLst>
      <p:ext uri="{BB962C8B-B14F-4D97-AF65-F5344CB8AC3E}">
        <p14:creationId xmlns:p14="http://schemas.microsoft.com/office/powerpoint/2010/main" val="483511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CD97-B811-4E22-B2EE-4B406D91F5CB}"/>
              </a:ext>
            </a:extLst>
          </p:cNvPr>
          <p:cNvSpPr>
            <a:spLocks noGrp="1"/>
          </p:cNvSpPr>
          <p:nvPr>
            <p:ph type="title"/>
          </p:nvPr>
        </p:nvSpPr>
        <p:spPr>
          <a:xfrm>
            <a:off x="1093434" y="296332"/>
            <a:ext cx="8534400" cy="1507067"/>
          </a:xfrm>
        </p:spPr>
        <p:txBody>
          <a:bodyPr/>
          <a:lstStyle/>
          <a:p>
            <a:r>
              <a:rPr lang="en-US">
                <a:cs typeface="Calibri Light"/>
              </a:rPr>
              <a:t>Temperature Sensor – B57863S</a:t>
            </a:r>
            <a:endParaRPr lang="en-US"/>
          </a:p>
        </p:txBody>
      </p:sp>
      <p:sp>
        <p:nvSpPr>
          <p:cNvPr id="3" name="Content Placeholder 2">
            <a:extLst>
              <a:ext uri="{FF2B5EF4-FFF2-40B4-BE49-F238E27FC236}">
                <a16:creationId xmlns:a16="http://schemas.microsoft.com/office/drawing/2014/main" id="{B77FEEAD-0FF0-49E2-941F-2A6D774C1559}"/>
              </a:ext>
            </a:extLst>
          </p:cNvPr>
          <p:cNvSpPr>
            <a:spLocks noGrp="1"/>
          </p:cNvSpPr>
          <p:nvPr>
            <p:ph idx="1"/>
          </p:nvPr>
        </p:nvSpPr>
        <p:spPr>
          <a:xfrm>
            <a:off x="1097870" y="2042885"/>
            <a:ext cx="9905998" cy="3124201"/>
          </a:xfrm>
        </p:spPr>
        <p:txBody>
          <a:bodyPr vert="horz" lIns="91440" tIns="45720" rIns="91440" bIns="45720" rtlCol="0" anchor="t">
            <a:normAutofit/>
          </a:bodyPr>
          <a:lstStyle/>
          <a:p>
            <a:r>
              <a:rPr lang="en-US">
                <a:solidFill>
                  <a:schemeClr val="tx1"/>
                </a:solidFill>
                <a:cs typeface="Calibri"/>
              </a:rPr>
              <a:t>Bead thermistor design makes it small and easy to implement in our system</a:t>
            </a:r>
            <a:endParaRPr lang="en-US">
              <a:solidFill>
                <a:schemeClr val="tx1"/>
              </a:solidFill>
            </a:endParaRPr>
          </a:p>
          <a:p>
            <a:r>
              <a:rPr lang="en-US">
                <a:solidFill>
                  <a:schemeClr val="tx1"/>
                </a:solidFill>
                <a:cs typeface="Calibri"/>
              </a:rPr>
              <a:t>Tolerance: +/-1% </a:t>
            </a:r>
          </a:p>
          <a:p>
            <a:r>
              <a:rPr lang="en-US">
                <a:solidFill>
                  <a:schemeClr val="tx1"/>
                </a:solidFill>
                <a:cs typeface="Calibri"/>
              </a:rPr>
              <a:t>Operating Temperature: –55 – 105 degrees Celsius</a:t>
            </a:r>
          </a:p>
          <a:p>
            <a:r>
              <a:rPr lang="en-US">
                <a:solidFill>
                  <a:schemeClr val="tx1"/>
                </a:solidFill>
                <a:cs typeface="Calibri"/>
              </a:rPr>
              <a:t>Output voltage can be converted to a temperature value</a:t>
            </a:r>
          </a:p>
          <a:p>
            <a:r>
              <a:rPr lang="en-US">
                <a:solidFill>
                  <a:schemeClr val="tx1"/>
                </a:solidFill>
                <a:cs typeface="Calibri"/>
              </a:rPr>
              <a:t>Cost: $2.93</a:t>
            </a:r>
          </a:p>
          <a:p>
            <a:endParaRPr lang="en-US">
              <a:cs typeface="Calibri"/>
            </a:endParaRPr>
          </a:p>
          <a:p>
            <a:endParaRPr lang="en-US">
              <a:cs typeface="Calibri"/>
            </a:endParaRPr>
          </a:p>
        </p:txBody>
      </p:sp>
      <p:pic>
        <p:nvPicPr>
          <p:cNvPr id="4" name="Picture 4" descr="A close up of text on a whiteboard&#10;&#10;Description generated with high confidence">
            <a:extLst>
              <a:ext uri="{FF2B5EF4-FFF2-40B4-BE49-F238E27FC236}">
                <a16:creationId xmlns:a16="http://schemas.microsoft.com/office/drawing/2014/main" id="{A3CCC2B7-DB44-4A56-B663-9C54E5780D97}"/>
              </a:ext>
            </a:extLst>
          </p:cNvPr>
          <p:cNvPicPr>
            <a:picLocks noChangeAspect="1"/>
          </p:cNvPicPr>
          <p:nvPr/>
        </p:nvPicPr>
        <p:blipFill>
          <a:blip r:embed="rId3"/>
          <a:stretch>
            <a:fillRect/>
          </a:stretch>
        </p:blipFill>
        <p:spPr>
          <a:xfrm>
            <a:off x="8736724" y="3415399"/>
            <a:ext cx="2733675" cy="2828925"/>
          </a:xfrm>
          <a:prstGeom prst="rect">
            <a:avLst/>
          </a:prstGeom>
        </p:spPr>
      </p:pic>
      <p:pic>
        <p:nvPicPr>
          <p:cNvPr id="6" name="Picture 6" descr="A picture containing knife&#10;&#10;Description generated with very high confidence">
            <a:extLst>
              <a:ext uri="{FF2B5EF4-FFF2-40B4-BE49-F238E27FC236}">
                <a16:creationId xmlns:a16="http://schemas.microsoft.com/office/drawing/2014/main" id="{830A739D-C802-4B6F-94E3-C65BCFDE7432}"/>
              </a:ext>
            </a:extLst>
          </p:cNvPr>
          <p:cNvPicPr>
            <a:picLocks noChangeAspect="1"/>
          </p:cNvPicPr>
          <p:nvPr/>
        </p:nvPicPr>
        <p:blipFill>
          <a:blip r:embed="rId4"/>
          <a:stretch>
            <a:fillRect/>
          </a:stretch>
        </p:blipFill>
        <p:spPr>
          <a:xfrm>
            <a:off x="6050968" y="4282006"/>
            <a:ext cx="2533650" cy="552450"/>
          </a:xfrm>
          <a:prstGeom prst="rect">
            <a:avLst/>
          </a:prstGeom>
        </p:spPr>
      </p:pic>
      <p:pic>
        <p:nvPicPr>
          <p:cNvPr id="8" name="Picture 8" descr="A close up of a logo&#10;&#10;Description generated with very high confidence">
            <a:extLst>
              <a:ext uri="{FF2B5EF4-FFF2-40B4-BE49-F238E27FC236}">
                <a16:creationId xmlns:a16="http://schemas.microsoft.com/office/drawing/2014/main" id="{762CDA80-8C16-471C-9E47-BF515F2D4D91}"/>
              </a:ext>
            </a:extLst>
          </p:cNvPr>
          <p:cNvPicPr>
            <a:picLocks noChangeAspect="1"/>
          </p:cNvPicPr>
          <p:nvPr/>
        </p:nvPicPr>
        <p:blipFill>
          <a:blip r:embed="rId5"/>
          <a:stretch>
            <a:fillRect/>
          </a:stretch>
        </p:blipFill>
        <p:spPr>
          <a:xfrm>
            <a:off x="6393696" y="4949167"/>
            <a:ext cx="2133600" cy="771525"/>
          </a:xfrm>
          <a:prstGeom prst="rect">
            <a:avLst/>
          </a:prstGeom>
        </p:spPr>
      </p:pic>
    </p:spTree>
    <p:extLst>
      <p:ext uri="{BB962C8B-B14F-4D97-AF65-F5344CB8AC3E}">
        <p14:creationId xmlns:p14="http://schemas.microsoft.com/office/powerpoint/2010/main" val="3992439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8C0A0-1230-4E8F-9398-207ABF422F0B}"/>
              </a:ext>
            </a:extLst>
          </p:cNvPr>
          <p:cNvSpPr>
            <a:spLocks noGrp="1"/>
          </p:cNvSpPr>
          <p:nvPr>
            <p:ph type="title"/>
          </p:nvPr>
        </p:nvSpPr>
        <p:spPr>
          <a:xfrm>
            <a:off x="1220434" y="211665"/>
            <a:ext cx="8534400" cy="1507067"/>
          </a:xfrm>
        </p:spPr>
        <p:txBody>
          <a:bodyPr/>
          <a:lstStyle/>
          <a:p>
            <a:r>
              <a:rPr lang="en-US">
                <a:cs typeface="Calibri Light"/>
              </a:rPr>
              <a:t>Rain Sensor – YL-83</a:t>
            </a:r>
            <a:endParaRPr lang="en-US"/>
          </a:p>
        </p:txBody>
      </p:sp>
      <p:sp>
        <p:nvSpPr>
          <p:cNvPr id="3" name="Content Placeholder 2">
            <a:extLst>
              <a:ext uri="{FF2B5EF4-FFF2-40B4-BE49-F238E27FC236}">
                <a16:creationId xmlns:a16="http://schemas.microsoft.com/office/drawing/2014/main" id="{5D9FF9A0-4120-44E1-BE19-741F4495EDC9}"/>
              </a:ext>
            </a:extLst>
          </p:cNvPr>
          <p:cNvSpPr>
            <a:spLocks noGrp="1"/>
          </p:cNvSpPr>
          <p:nvPr>
            <p:ph idx="1"/>
          </p:nvPr>
        </p:nvSpPr>
        <p:spPr>
          <a:xfrm>
            <a:off x="1141413" y="1999342"/>
            <a:ext cx="9905998" cy="3124201"/>
          </a:xfrm>
        </p:spPr>
        <p:txBody>
          <a:bodyPr vert="horz" lIns="91440" tIns="45720" rIns="91440" bIns="45720" rtlCol="0" anchor="t">
            <a:normAutofit/>
          </a:bodyPr>
          <a:lstStyle/>
          <a:p>
            <a:r>
              <a:rPr lang="en-US">
                <a:solidFill>
                  <a:schemeClr val="tx1"/>
                </a:solidFill>
                <a:cs typeface="Calibri"/>
              </a:rPr>
              <a:t>Conductive rain sensor</a:t>
            </a:r>
          </a:p>
          <a:p>
            <a:r>
              <a:rPr lang="en-US">
                <a:solidFill>
                  <a:schemeClr val="tx1"/>
                </a:solidFill>
                <a:cs typeface="Calibri"/>
              </a:rPr>
              <a:t>Operating Voltage: 5V</a:t>
            </a:r>
          </a:p>
          <a:p>
            <a:r>
              <a:rPr lang="en-US">
                <a:solidFill>
                  <a:schemeClr val="tx1"/>
                </a:solidFill>
                <a:cs typeface="Calibri"/>
              </a:rPr>
              <a:t>Includes regulating circuitry with A/D converter</a:t>
            </a:r>
          </a:p>
          <a:p>
            <a:r>
              <a:rPr lang="en-US">
                <a:solidFill>
                  <a:schemeClr val="tx1"/>
                </a:solidFill>
                <a:cs typeface="Calibri"/>
              </a:rPr>
              <a:t>Output: high/low voltage signals to indicate rain versus no rain</a:t>
            </a:r>
          </a:p>
          <a:p>
            <a:r>
              <a:rPr lang="en-US">
                <a:solidFill>
                  <a:schemeClr val="tx1"/>
                </a:solidFill>
                <a:cs typeface="Calibri"/>
              </a:rPr>
              <a:t>Response time: 1sec</a:t>
            </a:r>
          </a:p>
          <a:p>
            <a:r>
              <a:rPr lang="en-US">
                <a:solidFill>
                  <a:schemeClr val="tx1"/>
                </a:solidFill>
                <a:cs typeface="Calibri"/>
              </a:rPr>
              <a:t>Cost: $7.81</a:t>
            </a:r>
          </a:p>
        </p:txBody>
      </p:sp>
      <p:pic>
        <p:nvPicPr>
          <p:cNvPr id="4" name="Picture 4" descr="A close up of a map&#10;&#10;Description generated with very high confidence">
            <a:extLst>
              <a:ext uri="{FF2B5EF4-FFF2-40B4-BE49-F238E27FC236}">
                <a16:creationId xmlns:a16="http://schemas.microsoft.com/office/drawing/2014/main" id="{D74AD2E2-8CA3-41BD-BEED-C23B81848AFB}"/>
              </a:ext>
            </a:extLst>
          </p:cNvPr>
          <p:cNvPicPr>
            <a:picLocks noChangeAspect="1"/>
          </p:cNvPicPr>
          <p:nvPr/>
        </p:nvPicPr>
        <p:blipFill>
          <a:blip r:embed="rId3"/>
          <a:stretch>
            <a:fillRect/>
          </a:stretch>
        </p:blipFill>
        <p:spPr>
          <a:xfrm>
            <a:off x="8041341" y="3824705"/>
            <a:ext cx="3818964" cy="2725744"/>
          </a:xfrm>
          <a:prstGeom prst="rect">
            <a:avLst/>
          </a:prstGeom>
        </p:spPr>
      </p:pic>
    </p:spTree>
    <p:extLst>
      <p:ext uri="{BB962C8B-B14F-4D97-AF65-F5344CB8AC3E}">
        <p14:creationId xmlns:p14="http://schemas.microsoft.com/office/powerpoint/2010/main" val="3989161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76AC4-2CC1-4C5F-A433-68F1394F3576}"/>
              </a:ext>
            </a:extLst>
          </p:cNvPr>
          <p:cNvSpPr>
            <a:spLocks noGrp="1"/>
          </p:cNvSpPr>
          <p:nvPr>
            <p:ph type="title"/>
          </p:nvPr>
        </p:nvSpPr>
        <p:spPr>
          <a:xfrm>
            <a:off x="1079323" y="211665"/>
            <a:ext cx="8534400" cy="1507067"/>
          </a:xfrm>
        </p:spPr>
        <p:txBody>
          <a:bodyPr/>
          <a:lstStyle/>
          <a:p>
            <a:r>
              <a:rPr lang="en-US">
                <a:cs typeface="Calibri Light"/>
              </a:rPr>
              <a:t>Visible Light Sensor - OPT101</a:t>
            </a:r>
            <a:endParaRPr lang="en-US"/>
          </a:p>
        </p:txBody>
      </p:sp>
      <p:sp>
        <p:nvSpPr>
          <p:cNvPr id="3" name="Content Placeholder 2">
            <a:extLst>
              <a:ext uri="{FF2B5EF4-FFF2-40B4-BE49-F238E27FC236}">
                <a16:creationId xmlns:a16="http://schemas.microsoft.com/office/drawing/2014/main" id="{6EB2DEBC-1F98-4E4E-A43C-B11F69D9CA9D}"/>
              </a:ext>
            </a:extLst>
          </p:cNvPr>
          <p:cNvSpPr>
            <a:spLocks noGrp="1"/>
          </p:cNvSpPr>
          <p:nvPr>
            <p:ph idx="1"/>
          </p:nvPr>
        </p:nvSpPr>
        <p:spPr>
          <a:xfrm>
            <a:off x="1141413" y="2100942"/>
            <a:ext cx="9905998" cy="3124201"/>
          </a:xfrm>
        </p:spPr>
        <p:txBody>
          <a:bodyPr vert="horz" lIns="91440" tIns="45720" rIns="91440" bIns="45720" rtlCol="0" anchor="t">
            <a:normAutofit/>
          </a:bodyPr>
          <a:lstStyle/>
          <a:p>
            <a:r>
              <a:rPr lang="en-US">
                <a:solidFill>
                  <a:schemeClr val="tx1"/>
                </a:solidFill>
                <a:cs typeface="Calibri"/>
              </a:rPr>
              <a:t>Integrated photodiode and transimpedance amplifier</a:t>
            </a:r>
          </a:p>
          <a:p>
            <a:r>
              <a:rPr lang="en-US">
                <a:solidFill>
                  <a:schemeClr val="tx1"/>
                </a:solidFill>
                <a:cs typeface="Calibri"/>
              </a:rPr>
              <a:t>8-pin integrated circuit with leakage current error, noise, and gain peak protection</a:t>
            </a:r>
          </a:p>
          <a:p>
            <a:r>
              <a:rPr lang="en-US">
                <a:solidFill>
                  <a:schemeClr val="tx1"/>
                </a:solidFill>
                <a:cs typeface="Calibri"/>
              </a:rPr>
              <a:t>Operating Voltage: 2.7-36V</a:t>
            </a:r>
          </a:p>
          <a:p>
            <a:r>
              <a:rPr lang="en-US">
                <a:solidFill>
                  <a:schemeClr val="tx1"/>
                </a:solidFill>
                <a:cs typeface="Calibri"/>
              </a:rPr>
              <a:t>Spectral Range: 400-1000nm</a:t>
            </a:r>
          </a:p>
          <a:p>
            <a:r>
              <a:rPr lang="en-US">
                <a:solidFill>
                  <a:schemeClr val="tx1"/>
                </a:solidFill>
                <a:cs typeface="Calibri"/>
              </a:rPr>
              <a:t>Cost: $8.80</a:t>
            </a:r>
          </a:p>
        </p:txBody>
      </p:sp>
      <p:pic>
        <p:nvPicPr>
          <p:cNvPr id="4" name="Picture 4" descr="A close up of a map&#10;&#10;Description generated with very high confidence">
            <a:extLst>
              <a:ext uri="{FF2B5EF4-FFF2-40B4-BE49-F238E27FC236}">
                <a16:creationId xmlns:a16="http://schemas.microsoft.com/office/drawing/2014/main" id="{8D42A014-5E8F-4A39-A8EB-4B2090881DD1}"/>
              </a:ext>
            </a:extLst>
          </p:cNvPr>
          <p:cNvPicPr>
            <a:picLocks noChangeAspect="1"/>
          </p:cNvPicPr>
          <p:nvPr/>
        </p:nvPicPr>
        <p:blipFill>
          <a:blip r:embed="rId3"/>
          <a:stretch>
            <a:fillRect/>
          </a:stretch>
        </p:blipFill>
        <p:spPr>
          <a:xfrm>
            <a:off x="7039855" y="4185601"/>
            <a:ext cx="4858870" cy="2400532"/>
          </a:xfrm>
          <a:prstGeom prst="rect">
            <a:avLst/>
          </a:prstGeom>
        </p:spPr>
      </p:pic>
    </p:spTree>
    <p:extLst>
      <p:ext uri="{BB962C8B-B14F-4D97-AF65-F5344CB8AC3E}">
        <p14:creationId xmlns:p14="http://schemas.microsoft.com/office/powerpoint/2010/main" val="376626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0275-13E4-470D-983F-23F175E01205}"/>
              </a:ext>
            </a:extLst>
          </p:cNvPr>
          <p:cNvSpPr>
            <a:spLocks noGrp="1"/>
          </p:cNvSpPr>
          <p:nvPr>
            <p:ph type="title"/>
          </p:nvPr>
        </p:nvSpPr>
        <p:spPr>
          <a:xfrm>
            <a:off x="1135767" y="211665"/>
            <a:ext cx="8534400" cy="1507067"/>
          </a:xfrm>
        </p:spPr>
        <p:txBody>
          <a:bodyPr/>
          <a:lstStyle/>
          <a:p>
            <a:r>
              <a:rPr lang="en-US">
                <a:cs typeface="Calibri Light"/>
              </a:rPr>
              <a:t>UV Light Sensor - VEML6070</a:t>
            </a:r>
            <a:endParaRPr lang="en-US"/>
          </a:p>
        </p:txBody>
      </p:sp>
      <p:sp>
        <p:nvSpPr>
          <p:cNvPr id="3" name="Content Placeholder 2">
            <a:extLst>
              <a:ext uri="{FF2B5EF4-FFF2-40B4-BE49-F238E27FC236}">
                <a16:creationId xmlns:a16="http://schemas.microsoft.com/office/drawing/2014/main" id="{F92B12E8-770C-4527-9CA6-DA6121C77172}"/>
              </a:ext>
            </a:extLst>
          </p:cNvPr>
          <p:cNvSpPr>
            <a:spLocks noGrp="1"/>
          </p:cNvSpPr>
          <p:nvPr>
            <p:ph idx="1"/>
          </p:nvPr>
        </p:nvSpPr>
        <p:spPr>
          <a:xfrm>
            <a:off x="1141413" y="2166256"/>
            <a:ext cx="9905998" cy="3124201"/>
          </a:xfrm>
        </p:spPr>
        <p:txBody>
          <a:bodyPr vert="horz" lIns="91440" tIns="45720" rIns="91440" bIns="45720" rtlCol="0" anchor="t">
            <a:normAutofit/>
          </a:bodyPr>
          <a:lstStyle/>
          <a:p>
            <a:r>
              <a:rPr lang="en-US">
                <a:solidFill>
                  <a:schemeClr val="tx1"/>
                </a:solidFill>
                <a:cs typeface="Calibri"/>
              </a:rPr>
              <a:t>Digital output photodiode with I2C supported circuitry</a:t>
            </a:r>
          </a:p>
          <a:p>
            <a:r>
              <a:rPr lang="en-US">
                <a:solidFill>
                  <a:schemeClr val="tx1"/>
                </a:solidFill>
                <a:cs typeface="Calibri"/>
              </a:rPr>
              <a:t>Integrated circuit containing photodiode, low pass filter, and I2C interface</a:t>
            </a:r>
          </a:p>
          <a:p>
            <a:r>
              <a:rPr lang="en-US">
                <a:solidFill>
                  <a:schemeClr val="tx1"/>
                </a:solidFill>
                <a:cs typeface="Calibri"/>
              </a:rPr>
              <a:t>Maximum Operating Voltage: 5.5V</a:t>
            </a:r>
          </a:p>
          <a:p>
            <a:r>
              <a:rPr lang="en-US">
                <a:solidFill>
                  <a:schemeClr val="tx1"/>
                </a:solidFill>
                <a:cs typeface="Calibri"/>
              </a:rPr>
              <a:t>Spectral Range: 280-400nm</a:t>
            </a:r>
          </a:p>
          <a:p>
            <a:r>
              <a:rPr lang="en-US">
                <a:solidFill>
                  <a:schemeClr val="tx1"/>
                </a:solidFill>
                <a:cs typeface="Calibri"/>
              </a:rPr>
              <a:t>Cost: $2.77</a:t>
            </a:r>
          </a:p>
          <a:p>
            <a:endParaRPr lang="en-US">
              <a:cs typeface="Calibri"/>
            </a:endParaRPr>
          </a:p>
        </p:txBody>
      </p:sp>
      <p:pic>
        <p:nvPicPr>
          <p:cNvPr id="4" name="Picture 4" descr="A close up of a map&#10;&#10;Description generated with very high confidence">
            <a:extLst>
              <a:ext uri="{FF2B5EF4-FFF2-40B4-BE49-F238E27FC236}">
                <a16:creationId xmlns:a16="http://schemas.microsoft.com/office/drawing/2014/main" id="{D7F7E283-7968-4384-B45F-9E2F11CDB2C9}"/>
              </a:ext>
            </a:extLst>
          </p:cNvPr>
          <p:cNvPicPr>
            <a:picLocks noChangeAspect="1"/>
          </p:cNvPicPr>
          <p:nvPr/>
        </p:nvPicPr>
        <p:blipFill>
          <a:blip r:embed="rId3"/>
          <a:stretch>
            <a:fillRect/>
          </a:stretch>
        </p:blipFill>
        <p:spPr>
          <a:xfrm>
            <a:off x="6804212" y="4002681"/>
            <a:ext cx="4930588" cy="2581957"/>
          </a:xfrm>
          <a:prstGeom prst="rect">
            <a:avLst/>
          </a:prstGeom>
        </p:spPr>
      </p:pic>
    </p:spTree>
    <p:extLst>
      <p:ext uri="{BB962C8B-B14F-4D97-AF65-F5344CB8AC3E}">
        <p14:creationId xmlns:p14="http://schemas.microsoft.com/office/powerpoint/2010/main" val="3864463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B10F4-7C0A-4F09-98D9-EDB1755A0102}"/>
              </a:ext>
            </a:extLst>
          </p:cNvPr>
          <p:cNvSpPr>
            <a:spLocks noGrp="1"/>
          </p:cNvSpPr>
          <p:nvPr>
            <p:ph type="title"/>
          </p:nvPr>
        </p:nvSpPr>
        <p:spPr>
          <a:xfrm>
            <a:off x="1141413" y="986971"/>
            <a:ext cx="9905998" cy="874486"/>
          </a:xfrm>
        </p:spPr>
        <p:txBody>
          <a:bodyPr/>
          <a:lstStyle/>
          <a:p>
            <a:r>
              <a:rPr lang="en-US">
                <a:cs typeface="Calibri Light"/>
              </a:rPr>
              <a:t>Sensor Module PCB Design</a:t>
            </a:r>
            <a:endParaRPr lang="en-US">
              <a:effectLst>
                <a:glow rad="38100">
                  <a:prstClr val="black">
                    <a:lumMod val="65000"/>
                    <a:lumOff val="35000"/>
                    <a:alpha val="40000"/>
                  </a:prstClr>
                </a:glow>
                <a:outerShdw blurRad="28575" dist="38100" dir="14040000" algn="tl" rotWithShape="0">
                  <a:srgbClr val="000000">
                    <a:alpha val="25000"/>
                  </a:srgbClr>
                </a:outerShdw>
              </a:effectLst>
              <a:cs typeface="Calibri Light"/>
            </a:endParaRPr>
          </a:p>
        </p:txBody>
      </p:sp>
      <p:sp>
        <p:nvSpPr>
          <p:cNvPr id="3" name="Content Placeholder 2">
            <a:extLst>
              <a:ext uri="{FF2B5EF4-FFF2-40B4-BE49-F238E27FC236}">
                <a16:creationId xmlns:a16="http://schemas.microsoft.com/office/drawing/2014/main" id="{23E4BB25-DD9A-434A-B09F-CAAA756B95E4}"/>
              </a:ext>
            </a:extLst>
          </p:cNvPr>
          <p:cNvSpPr>
            <a:spLocks noGrp="1"/>
          </p:cNvSpPr>
          <p:nvPr>
            <p:ph idx="1"/>
          </p:nvPr>
        </p:nvSpPr>
        <p:spPr>
          <a:xfrm>
            <a:off x="1141413" y="2129970"/>
            <a:ext cx="9905998" cy="3124201"/>
          </a:xfrm>
        </p:spPr>
        <p:txBody>
          <a:bodyPr vert="horz" lIns="91440" tIns="45720" rIns="91440" bIns="45720" rtlCol="0" anchor="t">
            <a:normAutofit/>
          </a:bodyPr>
          <a:lstStyle/>
          <a:p>
            <a:r>
              <a:rPr lang="en-US" dirty="0">
                <a:solidFill>
                  <a:schemeClr val="tx1"/>
                </a:solidFill>
                <a:cs typeface="Calibri"/>
              </a:rPr>
              <a:t>For this, we needed all sensors outside while the important circuitry must be kept inside away from harsh weather</a:t>
            </a:r>
          </a:p>
          <a:p>
            <a:r>
              <a:rPr lang="en-US" dirty="0">
                <a:solidFill>
                  <a:schemeClr val="tx1"/>
                </a:solidFill>
                <a:cs typeface="Calibri"/>
              </a:rPr>
              <a:t>We went with a design that includes two PCBs, one containing all sensors (outside) connecting to the circuitry PCB (inside)</a:t>
            </a:r>
            <a:endParaRPr lang="en-US"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r>
              <a:rPr lang="en-US" dirty="0">
                <a:solidFill>
                  <a:schemeClr val="tx1"/>
                </a:solidFill>
                <a:effectLst>
                  <a:glow rad="38100">
                    <a:prstClr val="black">
                      <a:lumMod val="50000"/>
                      <a:lumOff val="50000"/>
                      <a:alpha val="20000"/>
                    </a:prstClr>
                  </a:glow>
                </a:effectLst>
                <a:cs typeface="Calibri"/>
              </a:rPr>
              <a:t>All sensors needed to be outside to ensure accurate readings, away from any noise that could be introduced by being close to the main circuitry and the MCU.</a:t>
            </a:r>
          </a:p>
        </p:txBody>
      </p:sp>
    </p:spTree>
    <p:extLst>
      <p:ext uri="{BB962C8B-B14F-4D97-AF65-F5344CB8AC3E}">
        <p14:creationId xmlns:p14="http://schemas.microsoft.com/office/powerpoint/2010/main" val="3135184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6A38E-8FB6-4792-B183-54ADEF57F43D}"/>
              </a:ext>
            </a:extLst>
          </p:cNvPr>
          <p:cNvSpPr>
            <a:spLocks noGrp="1"/>
          </p:cNvSpPr>
          <p:nvPr>
            <p:ph type="title"/>
          </p:nvPr>
        </p:nvSpPr>
        <p:spPr>
          <a:xfrm>
            <a:off x="314591" y="378455"/>
            <a:ext cx="7539318" cy="1334527"/>
          </a:xfrm>
        </p:spPr>
        <p:txBody>
          <a:bodyPr/>
          <a:lstStyle/>
          <a:p>
            <a:r>
              <a:rPr lang="en-US">
                <a:cs typeface="Calibri Light"/>
              </a:rPr>
              <a:t>Sensor Module PCB Design cont.</a:t>
            </a:r>
            <a:endParaRPr lang="en-US"/>
          </a:p>
        </p:txBody>
      </p:sp>
      <p:pic>
        <p:nvPicPr>
          <p:cNvPr id="6" name="Picture 6" descr="A screenshot of a computer&#10;&#10;Description generated with high confidence">
            <a:extLst>
              <a:ext uri="{FF2B5EF4-FFF2-40B4-BE49-F238E27FC236}">
                <a16:creationId xmlns:a16="http://schemas.microsoft.com/office/drawing/2014/main" id="{4AAD1C04-2550-4E63-A08B-01BDC88EFB66}"/>
              </a:ext>
            </a:extLst>
          </p:cNvPr>
          <p:cNvPicPr>
            <a:picLocks noGrp="1" noChangeAspect="1"/>
          </p:cNvPicPr>
          <p:nvPr>
            <p:ph idx="1"/>
          </p:nvPr>
        </p:nvPicPr>
        <p:blipFill>
          <a:blip r:embed="rId3"/>
          <a:stretch>
            <a:fillRect/>
          </a:stretch>
        </p:blipFill>
        <p:spPr>
          <a:xfrm>
            <a:off x="9187882" y="4022233"/>
            <a:ext cx="2639350" cy="2639350"/>
          </a:xfrm>
        </p:spPr>
      </p:pic>
      <p:pic>
        <p:nvPicPr>
          <p:cNvPr id="8" name="Picture 8" descr="A close up of a map&#10;&#10;Description generated with high confidence">
            <a:extLst>
              <a:ext uri="{FF2B5EF4-FFF2-40B4-BE49-F238E27FC236}">
                <a16:creationId xmlns:a16="http://schemas.microsoft.com/office/drawing/2014/main" id="{090E06F3-B8D9-4300-8113-4FDD2D08DD9D}"/>
              </a:ext>
            </a:extLst>
          </p:cNvPr>
          <p:cNvPicPr>
            <a:picLocks noChangeAspect="1"/>
          </p:cNvPicPr>
          <p:nvPr/>
        </p:nvPicPr>
        <p:blipFill>
          <a:blip r:embed="rId4"/>
          <a:stretch>
            <a:fillRect/>
          </a:stretch>
        </p:blipFill>
        <p:spPr>
          <a:xfrm>
            <a:off x="6140822" y="4025871"/>
            <a:ext cx="2528048" cy="2553507"/>
          </a:xfrm>
          <a:prstGeom prst="rect">
            <a:avLst/>
          </a:prstGeom>
        </p:spPr>
      </p:pic>
      <p:pic>
        <p:nvPicPr>
          <p:cNvPr id="10" name="Picture 10">
            <a:extLst>
              <a:ext uri="{FF2B5EF4-FFF2-40B4-BE49-F238E27FC236}">
                <a16:creationId xmlns:a16="http://schemas.microsoft.com/office/drawing/2014/main" id="{CCDFF515-AC75-4907-9BDE-D07303DBF700}"/>
              </a:ext>
            </a:extLst>
          </p:cNvPr>
          <p:cNvPicPr>
            <a:picLocks noChangeAspect="1"/>
          </p:cNvPicPr>
          <p:nvPr/>
        </p:nvPicPr>
        <p:blipFill>
          <a:blip r:embed="rId5"/>
          <a:stretch>
            <a:fillRect/>
          </a:stretch>
        </p:blipFill>
        <p:spPr>
          <a:xfrm>
            <a:off x="6096000" y="1265517"/>
            <a:ext cx="2572871" cy="2545978"/>
          </a:xfrm>
          <a:prstGeom prst="rect">
            <a:avLst/>
          </a:prstGeom>
        </p:spPr>
      </p:pic>
      <p:pic>
        <p:nvPicPr>
          <p:cNvPr id="12" name="Picture 12">
            <a:extLst>
              <a:ext uri="{FF2B5EF4-FFF2-40B4-BE49-F238E27FC236}">
                <a16:creationId xmlns:a16="http://schemas.microsoft.com/office/drawing/2014/main" id="{F263052E-767E-45F1-87B1-F3352D18FF33}"/>
              </a:ext>
            </a:extLst>
          </p:cNvPr>
          <p:cNvPicPr>
            <a:picLocks noChangeAspect="1"/>
          </p:cNvPicPr>
          <p:nvPr/>
        </p:nvPicPr>
        <p:blipFill>
          <a:blip r:embed="rId6"/>
          <a:stretch>
            <a:fillRect/>
          </a:stretch>
        </p:blipFill>
        <p:spPr>
          <a:xfrm>
            <a:off x="9242022" y="1268505"/>
            <a:ext cx="2590800" cy="2563906"/>
          </a:xfrm>
          <a:prstGeom prst="rect">
            <a:avLst/>
          </a:prstGeom>
        </p:spPr>
      </p:pic>
      <p:sp>
        <p:nvSpPr>
          <p:cNvPr id="14" name="TextBox 13">
            <a:extLst>
              <a:ext uri="{FF2B5EF4-FFF2-40B4-BE49-F238E27FC236}">
                <a16:creationId xmlns:a16="http://schemas.microsoft.com/office/drawing/2014/main" id="{37B9A18F-B339-4105-B210-1DD1F590D4AA}"/>
              </a:ext>
            </a:extLst>
          </p:cNvPr>
          <p:cNvSpPr txBox="1"/>
          <p:nvPr/>
        </p:nvSpPr>
        <p:spPr>
          <a:xfrm>
            <a:off x="645886" y="2351314"/>
            <a:ext cx="41656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t>Outside PCB: top (left) and bottom (right)</a:t>
            </a:r>
          </a:p>
        </p:txBody>
      </p:sp>
      <p:sp>
        <p:nvSpPr>
          <p:cNvPr id="15" name="TextBox 14">
            <a:extLst>
              <a:ext uri="{FF2B5EF4-FFF2-40B4-BE49-F238E27FC236}">
                <a16:creationId xmlns:a16="http://schemas.microsoft.com/office/drawing/2014/main" id="{3BE6EECF-8361-4F0A-AFFD-932555F16657}"/>
              </a:ext>
            </a:extLst>
          </p:cNvPr>
          <p:cNvSpPr txBox="1"/>
          <p:nvPr/>
        </p:nvSpPr>
        <p:spPr>
          <a:xfrm>
            <a:off x="643618" y="5121275"/>
            <a:ext cx="445588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t>Inside PCB: top (left) and bottom (right)</a:t>
            </a:r>
          </a:p>
        </p:txBody>
      </p:sp>
    </p:spTree>
    <p:extLst>
      <p:ext uri="{BB962C8B-B14F-4D97-AF65-F5344CB8AC3E}">
        <p14:creationId xmlns:p14="http://schemas.microsoft.com/office/powerpoint/2010/main" val="801245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AA73D-A976-4ED8-AAF3-8ACF7BE2A8AB}"/>
              </a:ext>
            </a:extLst>
          </p:cNvPr>
          <p:cNvSpPr>
            <a:spLocks noGrp="1"/>
          </p:cNvSpPr>
          <p:nvPr>
            <p:ph type="title"/>
          </p:nvPr>
        </p:nvSpPr>
        <p:spPr>
          <a:xfrm>
            <a:off x="1141413" y="747485"/>
            <a:ext cx="9905998" cy="961572"/>
          </a:xfrm>
        </p:spPr>
        <p:txBody>
          <a:bodyPr/>
          <a:lstStyle/>
          <a:p>
            <a:r>
              <a:rPr lang="en-US">
                <a:cs typeface="Calibri Light"/>
              </a:rPr>
              <a:t>Sensor Test Plan </a:t>
            </a:r>
            <a:endParaRPr lang="en-US">
              <a:effectLst>
                <a:glow rad="38100">
                  <a:prstClr val="black">
                    <a:lumMod val="65000"/>
                    <a:lumOff val="35000"/>
                    <a:alpha val="40000"/>
                  </a:prstClr>
                </a:glow>
                <a:outerShdw blurRad="28575" dist="38100" dir="14040000" algn="tl" rotWithShape="0">
                  <a:srgbClr val="000000">
                    <a:alpha val="25000"/>
                  </a:srgbClr>
                </a:outerShdw>
              </a:effectLst>
              <a:cs typeface="Calibri Light"/>
            </a:endParaRPr>
          </a:p>
        </p:txBody>
      </p:sp>
      <p:graphicFrame>
        <p:nvGraphicFramePr>
          <p:cNvPr id="5" name="Content Placeholder 4">
            <a:extLst>
              <a:ext uri="{FF2B5EF4-FFF2-40B4-BE49-F238E27FC236}">
                <a16:creationId xmlns:a16="http://schemas.microsoft.com/office/drawing/2014/main" id="{826A97E8-1BA5-488F-ACFD-906D553A91C4}"/>
              </a:ext>
            </a:extLst>
          </p:cNvPr>
          <p:cNvGraphicFramePr>
            <a:graphicFrameLocks noGrp="1"/>
          </p:cNvGraphicFramePr>
          <p:nvPr>
            <p:ph idx="1"/>
            <p:extLst>
              <p:ext uri="{D42A27DB-BD31-4B8C-83A1-F6EECF244321}">
                <p14:modId xmlns:p14="http://schemas.microsoft.com/office/powerpoint/2010/main" val="3506522264"/>
              </p:ext>
            </p:extLst>
          </p:nvPr>
        </p:nvGraphicFramePr>
        <p:xfrm>
          <a:off x="817097" y="1779504"/>
          <a:ext cx="10551507" cy="4333240"/>
        </p:xfrm>
        <a:graphic>
          <a:graphicData uri="http://schemas.openxmlformats.org/drawingml/2006/table">
            <a:tbl>
              <a:tblPr firstRow="1" bandRow="1">
                <a:tableStyleId>{B301B821-A1FF-4177-AEE7-76D212191A09}</a:tableStyleId>
              </a:tblPr>
              <a:tblGrid>
                <a:gridCol w="2565918">
                  <a:extLst>
                    <a:ext uri="{9D8B030D-6E8A-4147-A177-3AD203B41FA5}">
                      <a16:colId xmlns:a16="http://schemas.microsoft.com/office/drawing/2014/main" val="3486873174"/>
                    </a:ext>
                  </a:extLst>
                </a:gridCol>
                <a:gridCol w="7985589">
                  <a:extLst>
                    <a:ext uri="{9D8B030D-6E8A-4147-A177-3AD203B41FA5}">
                      <a16:colId xmlns:a16="http://schemas.microsoft.com/office/drawing/2014/main" val="1045953810"/>
                    </a:ext>
                  </a:extLst>
                </a:gridCol>
              </a:tblGrid>
              <a:tr h="252761">
                <a:tc>
                  <a:txBody>
                    <a:bodyPr/>
                    <a:lstStyle/>
                    <a:p>
                      <a:pPr marL="0" marR="0">
                        <a:spcBef>
                          <a:spcPts val="0"/>
                        </a:spcBef>
                        <a:spcAft>
                          <a:spcPts val="0"/>
                        </a:spcAft>
                      </a:pPr>
                      <a:r>
                        <a:rPr lang="en-US" sz="1800">
                          <a:effectLst/>
                        </a:rPr>
                        <a:t>Sensor</a:t>
                      </a:r>
                    </a:p>
                  </a:txBody>
                  <a:tcPr marL="63500" marR="63500" marT="63500" marB="63500"/>
                </a:tc>
                <a:tc>
                  <a:txBody>
                    <a:bodyPr/>
                    <a:lstStyle/>
                    <a:p>
                      <a:pPr marL="0" marR="0">
                        <a:spcBef>
                          <a:spcPts val="0"/>
                        </a:spcBef>
                        <a:spcAft>
                          <a:spcPts val="0"/>
                        </a:spcAft>
                      </a:pPr>
                      <a:r>
                        <a:rPr lang="en-US" sz="1800">
                          <a:effectLst/>
                        </a:rPr>
                        <a:t>Test</a:t>
                      </a:r>
                    </a:p>
                  </a:txBody>
                  <a:tcPr marL="63500" marR="63500" marT="63500" marB="63500"/>
                </a:tc>
                <a:extLst>
                  <a:ext uri="{0D108BD9-81ED-4DB2-BD59-A6C34878D82A}">
                    <a16:rowId xmlns:a16="http://schemas.microsoft.com/office/drawing/2014/main" val="2052698939"/>
                  </a:ext>
                </a:extLst>
              </a:tr>
              <a:tr h="537117">
                <a:tc>
                  <a:txBody>
                    <a:bodyPr/>
                    <a:lstStyle/>
                    <a:p>
                      <a:pPr marL="0" marR="0">
                        <a:spcBef>
                          <a:spcPts val="0"/>
                        </a:spcBef>
                        <a:spcAft>
                          <a:spcPts val="0"/>
                        </a:spcAft>
                      </a:pPr>
                      <a:r>
                        <a:rPr lang="en-US" sz="1800">
                          <a:effectLst/>
                        </a:rPr>
                        <a:t>Temperature</a:t>
                      </a:r>
                    </a:p>
                  </a:txBody>
                  <a:tcPr marL="63500" marR="63500" marT="63500" marB="63500"/>
                </a:tc>
                <a:tc>
                  <a:txBody>
                    <a:bodyPr/>
                    <a:lstStyle/>
                    <a:p>
                      <a:pPr marL="0" marR="0">
                        <a:spcBef>
                          <a:spcPts val="0"/>
                        </a:spcBef>
                        <a:spcAft>
                          <a:spcPts val="0"/>
                        </a:spcAft>
                      </a:pPr>
                      <a:r>
                        <a:rPr lang="en-US" sz="1600">
                          <a:effectLst/>
                        </a:rPr>
                        <a:t>Sensor will be exposed to four different temperatures, two of which will be at the extremes of the range, in order to check for the validity of the measurement and the relay of the data to the microcontroller.</a:t>
                      </a:r>
                    </a:p>
                  </a:txBody>
                  <a:tcPr marL="63500" marR="63500" marT="63500" marB="63500"/>
                </a:tc>
                <a:extLst>
                  <a:ext uri="{0D108BD9-81ED-4DB2-BD59-A6C34878D82A}">
                    <a16:rowId xmlns:a16="http://schemas.microsoft.com/office/drawing/2014/main" val="68982065"/>
                  </a:ext>
                </a:extLst>
              </a:tr>
              <a:tr h="394939">
                <a:tc>
                  <a:txBody>
                    <a:bodyPr/>
                    <a:lstStyle/>
                    <a:p>
                      <a:pPr marL="0" marR="0">
                        <a:spcBef>
                          <a:spcPts val="0"/>
                        </a:spcBef>
                        <a:spcAft>
                          <a:spcPts val="0"/>
                        </a:spcAft>
                      </a:pPr>
                      <a:r>
                        <a:rPr lang="en-US" sz="1800">
                          <a:effectLst/>
                        </a:rPr>
                        <a:t>Humidity</a:t>
                      </a:r>
                    </a:p>
                  </a:txBody>
                  <a:tcPr marL="63500" marR="63500" marT="63500" marB="63500"/>
                </a:tc>
                <a:tc>
                  <a:txBody>
                    <a:bodyPr/>
                    <a:lstStyle/>
                    <a:p>
                      <a:pPr marL="0" marR="0">
                        <a:spcBef>
                          <a:spcPts val="0"/>
                        </a:spcBef>
                        <a:spcAft>
                          <a:spcPts val="0"/>
                        </a:spcAft>
                      </a:pPr>
                      <a:r>
                        <a:rPr lang="en-US" sz="1600">
                          <a:effectLst/>
                        </a:rPr>
                        <a:t>Sensor will be exposed to four different </a:t>
                      </a:r>
                      <a:r>
                        <a:rPr lang="en-US" sz="1600" err="1">
                          <a:effectLst/>
                        </a:rPr>
                        <a:t>humidities</a:t>
                      </a:r>
                      <a:r>
                        <a:rPr lang="en-US" sz="1600">
                          <a:effectLst/>
                        </a:rPr>
                        <a:t> in order to check for the validity of the measurement and the relay of the data to the microcontroller.</a:t>
                      </a:r>
                    </a:p>
                  </a:txBody>
                  <a:tcPr marL="63500" marR="63500" marT="63500" marB="63500"/>
                </a:tc>
                <a:extLst>
                  <a:ext uri="{0D108BD9-81ED-4DB2-BD59-A6C34878D82A}">
                    <a16:rowId xmlns:a16="http://schemas.microsoft.com/office/drawing/2014/main" val="1329347985"/>
                  </a:ext>
                </a:extLst>
              </a:tr>
              <a:tr h="394939">
                <a:tc>
                  <a:txBody>
                    <a:bodyPr/>
                    <a:lstStyle/>
                    <a:p>
                      <a:pPr marL="0" marR="0">
                        <a:spcBef>
                          <a:spcPts val="0"/>
                        </a:spcBef>
                        <a:spcAft>
                          <a:spcPts val="0"/>
                        </a:spcAft>
                      </a:pPr>
                      <a:r>
                        <a:rPr lang="en-US" sz="1800">
                          <a:effectLst/>
                        </a:rPr>
                        <a:t>Wind</a:t>
                      </a:r>
                    </a:p>
                  </a:txBody>
                  <a:tcPr marL="63500" marR="63500" marT="63500" marB="63500"/>
                </a:tc>
                <a:tc>
                  <a:txBody>
                    <a:bodyPr/>
                    <a:lstStyle/>
                    <a:p>
                      <a:pPr marL="0" marR="0">
                        <a:spcBef>
                          <a:spcPts val="0"/>
                        </a:spcBef>
                        <a:spcAft>
                          <a:spcPts val="0"/>
                        </a:spcAft>
                      </a:pPr>
                      <a:r>
                        <a:rPr lang="en-US" sz="1600">
                          <a:effectLst/>
                        </a:rPr>
                        <a:t>Sensor will be exposed to different wind speeds from different directions to check that the wind is detected and the speed measured accurately.</a:t>
                      </a:r>
                    </a:p>
                  </a:txBody>
                  <a:tcPr marL="63500" marR="63500" marT="63500" marB="63500"/>
                </a:tc>
                <a:extLst>
                  <a:ext uri="{0D108BD9-81ED-4DB2-BD59-A6C34878D82A}">
                    <a16:rowId xmlns:a16="http://schemas.microsoft.com/office/drawing/2014/main" val="3118234246"/>
                  </a:ext>
                </a:extLst>
              </a:tr>
              <a:tr h="394939">
                <a:tc>
                  <a:txBody>
                    <a:bodyPr/>
                    <a:lstStyle/>
                    <a:p>
                      <a:pPr marL="0" marR="0">
                        <a:spcBef>
                          <a:spcPts val="0"/>
                        </a:spcBef>
                        <a:spcAft>
                          <a:spcPts val="0"/>
                        </a:spcAft>
                      </a:pPr>
                      <a:r>
                        <a:rPr lang="en-US" sz="1800">
                          <a:effectLst/>
                        </a:rPr>
                        <a:t>Rain</a:t>
                      </a:r>
                    </a:p>
                  </a:txBody>
                  <a:tcPr marL="63500" marR="63500" marT="63500" marB="63500"/>
                </a:tc>
                <a:tc>
                  <a:txBody>
                    <a:bodyPr/>
                    <a:lstStyle/>
                    <a:p>
                      <a:pPr marL="0" marR="0">
                        <a:spcBef>
                          <a:spcPts val="0"/>
                        </a:spcBef>
                        <a:spcAft>
                          <a:spcPts val="0"/>
                        </a:spcAft>
                      </a:pPr>
                      <a:r>
                        <a:rPr lang="en-US" sz="1600">
                          <a:effectLst/>
                        </a:rPr>
                        <a:t>Sensor will be exposed to different rates and volumes of water to check that the signal to the microcontroller is accurate and timely.</a:t>
                      </a:r>
                    </a:p>
                  </a:txBody>
                  <a:tcPr marL="63500" marR="63500" marT="63500" marB="63500"/>
                </a:tc>
                <a:extLst>
                  <a:ext uri="{0D108BD9-81ED-4DB2-BD59-A6C34878D82A}">
                    <a16:rowId xmlns:a16="http://schemas.microsoft.com/office/drawing/2014/main" val="3253969052"/>
                  </a:ext>
                </a:extLst>
              </a:tr>
              <a:tr h="537117">
                <a:tc>
                  <a:txBody>
                    <a:bodyPr/>
                    <a:lstStyle/>
                    <a:p>
                      <a:pPr marL="0" marR="0">
                        <a:spcBef>
                          <a:spcPts val="0"/>
                        </a:spcBef>
                        <a:spcAft>
                          <a:spcPts val="0"/>
                        </a:spcAft>
                      </a:pPr>
                      <a:r>
                        <a:rPr lang="en-US" sz="1800">
                          <a:effectLst/>
                        </a:rPr>
                        <a:t>Barometric Pressure</a:t>
                      </a:r>
                    </a:p>
                  </a:txBody>
                  <a:tcPr marL="63500" marR="63500" marT="63500" marB="63500"/>
                </a:tc>
                <a:tc>
                  <a:txBody>
                    <a:bodyPr/>
                    <a:lstStyle/>
                    <a:p>
                      <a:pPr marL="0" marR="0">
                        <a:spcBef>
                          <a:spcPts val="0"/>
                        </a:spcBef>
                        <a:spcAft>
                          <a:spcPts val="0"/>
                        </a:spcAft>
                      </a:pPr>
                      <a:r>
                        <a:rPr lang="en-US" sz="1600">
                          <a:effectLst/>
                        </a:rPr>
                        <a:t>Sensor will be monitored for 24 hours and compared to the National Weather Service’s data for those 24 hours. Verify that the Weather API is polled whenever there was a change.</a:t>
                      </a:r>
                    </a:p>
                  </a:txBody>
                  <a:tcPr marL="63500" marR="63500" marT="63500" marB="63500"/>
                </a:tc>
                <a:extLst>
                  <a:ext uri="{0D108BD9-81ED-4DB2-BD59-A6C34878D82A}">
                    <a16:rowId xmlns:a16="http://schemas.microsoft.com/office/drawing/2014/main" val="3923050324"/>
                  </a:ext>
                </a:extLst>
              </a:tr>
              <a:tr h="537117">
                <a:tc>
                  <a:txBody>
                    <a:bodyPr/>
                    <a:lstStyle/>
                    <a:p>
                      <a:pPr marL="0" marR="0">
                        <a:spcBef>
                          <a:spcPts val="0"/>
                        </a:spcBef>
                        <a:spcAft>
                          <a:spcPts val="0"/>
                        </a:spcAft>
                      </a:pPr>
                      <a:r>
                        <a:rPr lang="en-US" sz="1800">
                          <a:effectLst/>
                        </a:rPr>
                        <a:t>Light</a:t>
                      </a:r>
                    </a:p>
                  </a:txBody>
                  <a:tcPr marL="63500" marR="63500" marT="63500" marB="63500"/>
                </a:tc>
                <a:tc>
                  <a:txBody>
                    <a:bodyPr/>
                    <a:lstStyle/>
                    <a:p>
                      <a:pPr marL="0" marR="0">
                        <a:spcBef>
                          <a:spcPts val="0"/>
                        </a:spcBef>
                        <a:spcAft>
                          <a:spcPts val="0"/>
                        </a:spcAft>
                      </a:pPr>
                      <a:r>
                        <a:rPr lang="en-US" sz="1600">
                          <a:effectLst/>
                        </a:rPr>
                        <a:t>Sensor will be exposed to different light levels and UV indexes to check accuracy. Verify that the signal to change interior lights is sent when light </a:t>
                      </a:r>
                      <a:r>
                        <a:rPr lang="en-US" sz="1600" err="1">
                          <a:effectLst/>
                        </a:rPr>
                        <a:t>lumination</a:t>
                      </a:r>
                      <a:r>
                        <a:rPr lang="en-US" sz="1600">
                          <a:effectLst/>
                        </a:rPr>
                        <a:t> changes.</a:t>
                      </a:r>
                    </a:p>
                  </a:txBody>
                  <a:tcPr marL="63500" marR="63500" marT="63500" marB="63500"/>
                </a:tc>
                <a:extLst>
                  <a:ext uri="{0D108BD9-81ED-4DB2-BD59-A6C34878D82A}">
                    <a16:rowId xmlns:a16="http://schemas.microsoft.com/office/drawing/2014/main" val="2867417942"/>
                  </a:ext>
                </a:extLst>
              </a:tr>
            </a:tbl>
          </a:graphicData>
        </a:graphic>
      </p:graphicFrame>
    </p:spTree>
    <p:extLst>
      <p:ext uri="{BB962C8B-B14F-4D97-AF65-F5344CB8AC3E}">
        <p14:creationId xmlns:p14="http://schemas.microsoft.com/office/powerpoint/2010/main" val="3999599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3E53E-33EA-42BA-8C0E-C7D62BBDA8E3}"/>
              </a:ext>
            </a:extLst>
          </p:cNvPr>
          <p:cNvSpPr>
            <a:spLocks noGrp="1"/>
          </p:cNvSpPr>
          <p:nvPr>
            <p:ph type="title"/>
          </p:nvPr>
        </p:nvSpPr>
        <p:spPr>
          <a:xfrm>
            <a:off x="1143000" y="609600"/>
            <a:ext cx="9875520" cy="2473960"/>
          </a:xfrm>
        </p:spPr>
        <p:txBody>
          <a:bodyPr>
            <a:normAutofit/>
          </a:bodyPr>
          <a:lstStyle/>
          <a:p>
            <a:r>
              <a:rPr lang="en-US">
                <a:cs typeface="Calibri Light"/>
              </a:rPr>
              <a:t>Design and Inspiration </a:t>
            </a:r>
            <a:br>
              <a:rPr lang="en-US">
                <a:cs typeface="Calibri Light"/>
              </a:rPr>
            </a:br>
            <a:br>
              <a:rPr lang="en-US">
                <a:cs typeface="Calibri Light"/>
              </a:rPr>
            </a:br>
            <a:r>
              <a:rPr lang="en-US" sz="2200">
                <a:solidFill>
                  <a:schemeClr val="tx1"/>
                </a:solidFill>
                <a:cs typeface="Calibri Light"/>
              </a:rPr>
              <a:t>Current examples of our sponsor's recent projects.</a:t>
            </a:r>
          </a:p>
        </p:txBody>
      </p:sp>
      <p:pic>
        <p:nvPicPr>
          <p:cNvPr id="4" name="Picture 4" descr="A view of a building&#10;&#10;Description generated with high confidence">
            <a:extLst>
              <a:ext uri="{FF2B5EF4-FFF2-40B4-BE49-F238E27FC236}">
                <a16:creationId xmlns:a16="http://schemas.microsoft.com/office/drawing/2014/main" id="{A58D9066-7ED6-48D7-8AFA-810577E4211F}"/>
              </a:ext>
            </a:extLst>
          </p:cNvPr>
          <p:cNvPicPr>
            <a:picLocks noGrp="1" noChangeAspect="1"/>
          </p:cNvPicPr>
          <p:nvPr>
            <p:ph idx="1"/>
          </p:nvPr>
        </p:nvPicPr>
        <p:blipFill>
          <a:blip r:embed="rId3"/>
          <a:stretch>
            <a:fillRect/>
          </a:stretch>
        </p:blipFill>
        <p:spPr>
          <a:xfrm>
            <a:off x="647269" y="3435776"/>
            <a:ext cx="3639295" cy="2397273"/>
          </a:xfrm>
        </p:spPr>
      </p:pic>
      <p:pic>
        <p:nvPicPr>
          <p:cNvPr id="6" name="Picture 6" descr="A building with a metal fence&#10;&#10;Description generated with very high confidence">
            <a:extLst>
              <a:ext uri="{FF2B5EF4-FFF2-40B4-BE49-F238E27FC236}">
                <a16:creationId xmlns:a16="http://schemas.microsoft.com/office/drawing/2014/main" id="{D04BA33B-44F4-45FD-9C82-B68013073CD5}"/>
              </a:ext>
            </a:extLst>
          </p:cNvPr>
          <p:cNvPicPr>
            <a:picLocks noChangeAspect="1"/>
          </p:cNvPicPr>
          <p:nvPr/>
        </p:nvPicPr>
        <p:blipFill>
          <a:blip r:embed="rId4"/>
          <a:stretch>
            <a:fillRect/>
          </a:stretch>
        </p:blipFill>
        <p:spPr>
          <a:xfrm>
            <a:off x="4565607" y="3434683"/>
            <a:ext cx="3276127" cy="2396593"/>
          </a:xfrm>
          <a:prstGeom prst="rect">
            <a:avLst/>
          </a:prstGeom>
        </p:spPr>
      </p:pic>
      <p:pic>
        <p:nvPicPr>
          <p:cNvPr id="8" name="Picture 8" descr="A building with a metal fence&#10;&#10;Description generated with very high confidence">
            <a:extLst>
              <a:ext uri="{FF2B5EF4-FFF2-40B4-BE49-F238E27FC236}">
                <a16:creationId xmlns:a16="http://schemas.microsoft.com/office/drawing/2014/main" id="{37702E7F-E089-4060-B3B8-2F7C96029FA9}"/>
              </a:ext>
            </a:extLst>
          </p:cNvPr>
          <p:cNvPicPr>
            <a:picLocks noChangeAspect="1"/>
          </p:cNvPicPr>
          <p:nvPr/>
        </p:nvPicPr>
        <p:blipFill>
          <a:blip r:embed="rId5"/>
          <a:stretch>
            <a:fillRect/>
          </a:stretch>
        </p:blipFill>
        <p:spPr>
          <a:xfrm>
            <a:off x="8267421" y="3443857"/>
            <a:ext cx="3290325" cy="2396593"/>
          </a:xfrm>
          <a:prstGeom prst="rect">
            <a:avLst/>
          </a:prstGeom>
        </p:spPr>
      </p:pic>
    </p:spTree>
    <p:extLst>
      <p:ext uri="{BB962C8B-B14F-4D97-AF65-F5344CB8AC3E}">
        <p14:creationId xmlns:p14="http://schemas.microsoft.com/office/powerpoint/2010/main" val="2630903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907E3-5B2C-47B8-80B1-29197F26E7CE}"/>
              </a:ext>
            </a:extLst>
          </p:cNvPr>
          <p:cNvSpPr>
            <a:spLocks noGrp="1"/>
          </p:cNvSpPr>
          <p:nvPr>
            <p:ph type="title"/>
          </p:nvPr>
        </p:nvSpPr>
        <p:spPr/>
        <p:txBody>
          <a:bodyPr/>
          <a:lstStyle/>
          <a:p>
            <a:r>
              <a:rPr lang="en-US">
                <a:cs typeface="Calibri Light"/>
              </a:rPr>
              <a:t>Power Module</a:t>
            </a:r>
            <a:endParaRPr lang="en-US"/>
          </a:p>
        </p:txBody>
      </p:sp>
      <p:sp>
        <p:nvSpPr>
          <p:cNvPr id="3" name="Content Placeholder 2">
            <a:extLst>
              <a:ext uri="{FF2B5EF4-FFF2-40B4-BE49-F238E27FC236}">
                <a16:creationId xmlns:a16="http://schemas.microsoft.com/office/drawing/2014/main" id="{B03E9B80-661C-417B-89CE-48FEEF996BB0}"/>
              </a:ext>
            </a:extLst>
          </p:cNvPr>
          <p:cNvSpPr>
            <a:spLocks noGrp="1"/>
          </p:cNvSpPr>
          <p:nvPr>
            <p:ph idx="1"/>
          </p:nvPr>
        </p:nvSpPr>
        <p:spPr>
          <a:xfrm>
            <a:off x="1143000" y="1913626"/>
            <a:ext cx="9872871" cy="4038600"/>
          </a:xfrm>
        </p:spPr>
        <p:txBody>
          <a:bodyPr vert="horz" lIns="91440" tIns="45720" rIns="91440" bIns="45720" rtlCol="0" anchor="t">
            <a:normAutofit/>
          </a:bodyPr>
          <a:lstStyle/>
          <a:p>
            <a:r>
              <a:rPr lang="en-US">
                <a:solidFill>
                  <a:schemeClr val="tx1"/>
                </a:solidFill>
              </a:rPr>
              <a:t>The power module will be charged with safely and efficiently providing power to all subsystems and components of the AIRE system</a:t>
            </a:r>
          </a:p>
          <a:p>
            <a:r>
              <a:rPr lang="en-US">
                <a:solidFill>
                  <a:schemeClr val="tx1"/>
                </a:solidFill>
              </a:rPr>
              <a:t>Geared towards high efficiency and low cost, the power module contains five (5) sections that will work together to harness energy from the environment, protect itself from user error, and provide power to the AIRE system</a:t>
            </a:r>
          </a:p>
          <a:p>
            <a:endParaRPr lang="en-US"/>
          </a:p>
          <a:p>
            <a:endParaRPr lang="en-US"/>
          </a:p>
        </p:txBody>
      </p:sp>
      <p:pic>
        <p:nvPicPr>
          <p:cNvPr id="4" name="Picture 4" descr="A close up of a logo&#10;&#10;Description generated with very high confidence">
            <a:extLst>
              <a:ext uri="{FF2B5EF4-FFF2-40B4-BE49-F238E27FC236}">
                <a16:creationId xmlns:a16="http://schemas.microsoft.com/office/drawing/2014/main" id="{907F3027-87B5-48AE-BFA9-208444F1D1CF}"/>
              </a:ext>
            </a:extLst>
          </p:cNvPr>
          <p:cNvPicPr>
            <a:picLocks noChangeAspect="1"/>
          </p:cNvPicPr>
          <p:nvPr/>
        </p:nvPicPr>
        <p:blipFill>
          <a:blip r:embed="rId3"/>
          <a:stretch>
            <a:fillRect/>
          </a:stretch>
        </p:blipFill>
        <p:spPr>
          <a:xfrm>
            <a:off x="1586163" y="3890119"/>
            <a:ext cx="8989594" cy="2426550"/>
          </a:xfrm>
          <a:prstGeom prst="rect">
            <a:avLst/>
          </a:prstGeom>
        </p:spPr>
      </p:pic>
    </p:spTree>
    <p:extLst>
      <p:ext uri="{BB962C8B-B14F-4D97-AF65-F5344CB8AC3E}">
        <p14:creationId xmlns:p14="http://schemas.microsoft.com/office/powerpoint/2010/main" val="1814489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6154A-286A-4AED-9461-FB61A6DC0F57}"/>
              </a:ext>
            </a:extLst>
          </p:cNvPr>
          <p:cNvSpPr>
            <a:spLocks noGrp="1"/>
          </p:cNvSpPr>
          <p:nvPr>
            <p:ph type="title"/>
          </p:nvPr>
        </p:nvSpPr>
        <p:spPr>
          <a:xfrm>
            <a:off x="1143001" y="1070335"/>
            <a:ext cx="5199926" cy="1443269"/>
          </a:xfrm>
        </p:spPr>
        <p:txBody>
          <a:bodyPr>
            <a:normAutofit/>
          </a:bodyPr>
          <a:lstStyle/>
          <a:p>
            <a:r>
              <a:rPr lang="en-US" sz="4000"/>
              <a:t>Solar Panels</a:t>
            </a:r>
          </a:p>
        </p:txBody>
      </p:sp>
      <p:sp>
        <p:nvSpPr>
          <p:cNvPr id="3" name="Content Placeholder 2">
            <a:extLst>
              <a:ext uri="{FF2B5EF4-FFF2-40B4-BE49-F238E27FC236}">
                <a16:creationId xmlns:a16="http://schemas.microsoft.com/office/drawing/2014/main" id="{40935F0E-671E-4141-8E05-676E931C4749}"/>
              </a:ext>
            </a:extLst>
          </p:cNvPr>
          <p:cNvSpPr>
            <a:spLocks noGrp="1"/>
          </p:cNvSpPr>
          <p:nvPr>
            <p:ph idx="1"/>
          </p:nvPr>
        </p:nvSpPr>
        <p:spPr>
          <a:xfrm>
            <a:off x="1143002" y="2546430"/>
            <a:ext cx="5084178" cy="3549570"/>
          </a:xfrm>
        </p:spPr>
        <p:txBody>
          <a:bodyPr vert="horz" lIns="91440" tIns="45720" rIns="91440" bIns="45720" rtlCol="0" anchor="t">
            <a:normAutofit fontScale="92500" lnSpcReduction="10000"/>
          </a:bodyPr>
          <a:lstStyle/>
          <a:p>
            <a:r>
              <a:rPr lang="en-US">
                <a:solidFill>
                  <a:schemeClr val="tx1"/>
                </a:solidFill>
              </a:rPr>
              <a:t>Allows autonomy and limited self-sufficiency while also being environmentally friendly</a:t>
            </a:r>
          </a:p>
          <a:p>
            <a:r>
              <a:rPr lang="en-US">
                <a:solidFill>
                  <a:schemeClr val="tx1"/>
                </a:solidFill>
              </a:rPr>
              <a:t>ECO-Worthy brand provides 5 Watts of power generation purchasable from Amazon and includes a 5-year warranty</a:t>
            </a:r>
          </a:p>
          <a:p>
            <a:endParaRPr lang="en-US" sz="1800"/>
          </a:p>
          <a:p>
            <a:pPr marL="45720" indent="0">
              <a:buNone/>
            </a:pPr>
            <a:r>
              <a:rPr lang="en-US" sz="1800">
                <a:ea typeface="+mn-lt"/>
                <a:cs typeface="+mn-lt"/>
              </a:rPr>
              <a:t>Reference:</a:t>
            </a:r>
            <a:endParaRPr lang="en-US">
              <a:ea typeface="+mn-lt"/>
              <a:cs typeface="+mn-lt"/>
            </a:endParaRPr>
          </a:p>
          <a:p>
            <a:pPr marL="45720" indent="0">
              <a:buNone/>
            </a:pPr>
            <a:r>
              <a:rPr lang="en-US" sz="1800">
                <a:ea typeface="+mn-lt"/>
                <a:cs typeface="+mn-lt"/>
              </a:rPr>
              <a:t>[Untitled illustration of a solar panel system]. Retrieved January 22, 2020 from https://www.specialized.net/zamp-solar-usp1005-portable-45-watt-single-solar-panel-kit.html</a:t>
            </a:r>
            <a:endParaRPr lang="en-US"/>
          </a:p>
          <a:p>
            <a:endParaRPr lang="en-US" sz="1800"/>
          </a:p>
        </p:txBody>
      </p:sp>
      <p:pic>
        <p:nvPicPr>
          <p:cNvPr id="6" name="Picture 6" descr="A picture containing cell, object, sitting, laptop&#10;&#10;Description generated with very high confidence">
            <a:extLst>
              <a:ext uri="{FF2B5EF4-FFF2-40B4-BE49-F238E27FC236}">
                <a16:creationId xmlns:a16="http://schemas.microsoft.com/office/drawing/2014/main" id="{91569D16-2FA3-4168-B4C1-8CA5229F5961}"/>
              </a:ext>
            </a:extLst>
          </p:cNvPr>
          <p:cNvPicPr>
            <a:picLocks noChangeAspect="1"/>
          </p:cNvPicPr>
          <p:nvPr/>
        </p:nvPicPr>
        <p:blipFill rotWithShape="1">
          <a:blip r:embed="rId2"/>
          <a:srcRect l="6193" r="6223" b="-2"/>
          <a:stretch/>
        </p:blipFill>
        <p:spPr>
          <a:xfrm>
            <a:off x="6636743" y="1238487"/>
            <a:ext cx="4741120" cy="4493060"/>
          </a:xfrm>
          <a:prstGeom prst="rect">
            <a:avLst/>
          </a:prstGeom>
        </p:spPr>
      </p:pic>
    </p:spTree>
    <p:extLst>
      <p:ext uri="{BB962C8B-B14F-4D97-AF65-F5344CB8AC3E}">
        <p14:creationId xmlns:p14="http://schemas.microsoft.com/office/powerpoint/2010/main" val="2892581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26D6A-D05B-4DE9-9C80-9B53E8E16217}"/>
              </a:ext>
            </a:extLst>
          </p:cNvPr>
          <p:cNvSpPr>
            <a:spLocks noGrp="1"/>
          </p:cNvSpPr>
          <p:nvPr>
            <p:ph type="title"/>
          </p:nvPr>
        </p:nvSpPr>
        <p:spPr/>
        <p:txBody>
          <a:bodyPr/>
          <a:lstStyle/>
          <a:p>
            <a:r>
              <a:rPr lang="en-US"/>
              <a:t>Battery Management System</a:t>
            </a:r>
          </a:p>
        </p:txBody>
      </p:sp>
      <p:sp>
        <p:nvSpPr>
          <p:cNvPr id="3" name="Content Placeholder 2">
            <a:extLst>
              <a:ext uri="{FF2B5EF4-FFF2-40B4-BE49-F238E27FC236}">
                <a16:creationId xmlns:a16="http://schemas.microsoft.com/office/drawing/2014/main" id="{F3B9231A-34FD-4B8A-AE37-C51DED375655}"/>
              </a:ext>
            </a:extLst>
          </p:cNvPr>
          <p:cNvSpPr>
            <a:spLocks noGrp="1"/>
          </p:cNvSpPr>
          <p:nvPr>
            <p:ph idx="1"/>
          </p:nvPr>
        </p:nvSpPr>
        <p:spPr/>
        <p:txBody>
          <a:bodyPr vert="horz" lIns="91440" tIns="45720" rIns="91440" bIns="45720" rtlCol="0" anchor="t">
            <a:normAutofit/>
          </a:bodyPr>
          <a:lstStyle/>
          <a:p>
            <a:pPr algn="just"/>
            <a:r>
              <a:rPr lang="en-US">
                <a:solidFill>
                  <a:schemeClr val="tx1"/>
                </a:solidFill>
              </a:rPr>
              <a:t>This subsystem includes a lithium ion battery pack, battery charger controller, and reverse polarity protection</a:t>
            </a:r>
          </a:p>
          <a:p>
            <a:pPr algn="just"/>
            <a:r>
              <a:rPr lang="en-US">
                <a:solidFill>
                  <a:schemeClr val="tx1"/>
                </a:solidFill>
              </a:rPr>
              <a:t>Lithium ion battery back includes a 3-series configuration of 18650 cells. These cells have an impressively high energy density that allows efficient storage of power.</a:t>
            </a:r>
          </a:p>
          <a:p>
            <a:pPr algn="just"/>
            <a:r>
              <a:rPr lang="en-US">
                <a:solidFill>
                  <a:schemeClr val="tx1"/>
                </a:solidFill>
                <a:ea typeface="+mn-lt"/>
                <a:cs typeface="+mn-lt"/>
              </a:rPr>
              <a:t>The charge/discharge cycle of this battery pack is controlled by multiple battery charge controllers, which balance each individual cell to ensure they maintain their health throughout the lifetime of the AIRE system</a:t>
            </a:r>
          </a:p>
          <a:p>
            <a:pPr algn="just"/>
            <a:r>
              <a:rPr lang="en-US">
                <a:solidFill>
                  <a:schemeClr val="tx1"/>
                </a:solidFill>
                <a:ea typeface="+mn-lt"/>
                <a:cs typeface="+mn-lt"/>
              </a:rPr>
              <a:t>To ensure the power system is not vulnerable to user error when replacing the battery, reverse polarity protection circuitry is implemented as well</a:t>
            </a:r>
          </a:p>
          <a:p>
            <a:pPr algn="just"/>
            <a:endParaRPr lang="en-US">
              <a:ea typeface="+mn-lt"/>
              <a:cs typeface="+mn-lt"/>
            </a:endParaRPr>
          </a:p>
        </p:txBody>
      </p:sp>
    </p:spTree>
    <p:extLst>
      <p:ext uri="{BB962C8B-B14F-4D97-AF65-F5344CB8AC3E}">
        <p14:creationId xmlns:p14="http://schemas.microsoft.com/office/powerpoint/2010/main" val="3377105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 name="Picture 10" descr="A close up of a map&#10;&#10;Description generated with very high confidence">
            <a:extLst>
              <a:ext uri="{FF2B5EF4-FFF2-40B4-BE49-F238E27FC236}">
                <a16:creationId xmlns:a16="http://schemas.microsoft.com/office/drawing/2014/main" id="{00BEF7BA-1F82-4178-93F0-E5173CC02611}"/>
              </a:ext>
            </a:extLst>
          </p:cNvPr>
          <p:cNvPicPr>
            <a:picLocks noChangeAspect="1"/>
          </p:cNvPicPr>
          <p:nvPr/>
        </p:nvPicPr>
        <p:blipFill>
          <a:blip r:embed="rId2"/>
          <a:stretch>
            <a:fillRect/>
          </a:stretch>
        </p:blipFill>
        <p:spPr>
          <a:xfrm>
            <a:off x="8149692" y="4072257"/>
            <a:ext cx="2743200" cy="2408663"/>
          </a:xfrm>
          <a:prstGeom prst="rect">
            <a:avLst/>
          </a:prstGeom>
        </p:spPr>
      </p:pic>
      <p:pic>
        <p:nvPicPr>
          <p:cNvPr id="8" name="Picture 8" descr="A screenshot of a cell phone&#10;&#10;Description generated with very high confidence">
            <a:extLst>
              <a:ext uri="{FF2B5EF4-FFF2-40B4-BE49-F238E27FC236}">
                <a16:creationId xmlns:a16="http://schemas.microsoft.com/office/drawing/2014/main" id="{B9299D4D-D7DD-4443-A0EB-29772FCA7561}"/>
              </a:ext>
            </a:extLst>
          </p:cNvPr>
          <p:cNvPicPr>
            <a:picLocks noChangeAspect="1"/>
          </p:cNvPicPr>
          <p:nvPr/>
        </p:nvPicPr>
        <p:blipFill>
          <a:blip r:embed="rId3"/>
          <a:stretch>
            <a:fillRect/>
          </a:stretch>
        </p:blipFill>
        <p:spPr>
          <a:xfrm>
            <a:off x="872064" y="1070235"/>
            <a:ext cx="6045576" cy="4715549"/>
          </a:xfrm>
          <a:prstGeom prst="rect">
            <a:avLst/>
          </a:prstGeom>
        </p:spPr>
      </p:pic>
      <p:sp>
        <p:nvSpPr>
          <p:cNvPr id="2" name="Title 1">
            <a:extLst>
              <a:ext uri="{FF2B5EF4-FFF2-40B4-BE49-F238E27FC236}">
                <a16:creationId xmlns:a16="http://schemas.microsoft.com/office/drawing/2014/main" id="{29DBE58F-B82E-40A8-8493-BB1176AEDFF9}"/>
              </a:ext>
            </a:extLst>
          </p:cNvPr>
          <p:cNvSpPr>
            <a:spLocks noGrp="1"/>
          </p:cNvSpPr>
          <p:nvPr>
            <p:ph type="title"/>
          </p:nvPr>
        </p:nvSpPr>
        <p:spPr>
          <a:xfrm>
            <a:off x="5992811" y="609600"/>
            <a:ext cx="5478336" cy="1356360"/>
          </a:xfrm>
        </p:spPr>
        <p:txBody>
          <a:bodyPr>
            <a:normAutofit/>
          </a:bodyPr>
          <a:lstStyle/>
          <a:p>
            <a:r>
              <a:rPr lang="en-US" sz="3200"/>
              <a:t>12V Buck-Boost Controller</a:t>
            </a:r>
          </a:p>
        </p:txBody>
      </p:sp>
      <p:sp>
        <p:nvSpPr>
          <p:cNvPr id="3" name="Content Placeholder 2">
            <a:extLst>
              <a:ext uri="{FF2B5EF4-FFF2-40B4-BE49-F238E27FC236}">
                <a16:creationId xmlns:a16="http://schemas.microsoft.com/office/drawing/2014/main" id="{50A00350-E91F-4EB2-AD0F-506675931BA6}"/>
              </a:ext>
            </a:extLst>
          </p:cNvPr>
          <p:cNvSpPr>
            <a:spLocks noGrp="1"/>
          </p:cNvSpPr>
          <p:nvPr>
            <p:ph idx="1"/>
          </p:nvPr>
        </p:nvSpPr>
        <p:spPr>
          <a:xfrm>
            <a:off x="7558564" y="2057400"/>
            <a:ext cx="3912583" cy="4038600"/>
          </a:xfrm>
        </p:spPr>
        <p:txBody>
          <a:bodyPr vert="horz" lIns="91440" tIns="45720" rIns="91440" bIns="45720" rtlCol="0" anchor="t">
            <a:normAutofit/>
          </a:bodyPr>
          <a:lstStyle/>
          <a:p>
            <a:r>
              <a:rPr lang="en-US" sz="1600">
                <a:solidFill>
                  <a:schemeClr val="tx1"/>
                </a:solidFill>
                <a:ea typeface="+mn-lt"/>
                <a:cs typeface="+mn-lt"/>
              </a:rPr>
              <a:t>The 3-S battery back will have a voltage range of 9V when discharged, up to 12.6V when fully charged, and a nominal voltage of 10.8V. </a:t>
            </a:r>
          </a:p>
          <a:p>
            <a:r>
              <a:rPr lang="en-US" sz="1600">
                <a:solidFill>
                  <a:schemeClr val="tx1"/>
                </a:solidFill>
              </a:rPr>
              <a:t>To accommodate, the 12V regulator will need to have both buck and boost capability</a:t>
            </a:r>
          </a:p>
        </p:txBody>
      </p:sp>
      <p:sp>
        <p:nvSpPr>
          <p:cNvPr id="12" name="TextBox 11">
            <a:extLst>
              <a:ext uri="{FF2B5EF4-FFF2-40B4-BE49-F238E27FC236}">
                <a16:creationId xmlns:a16="http://schemas.microsoft.com/office/drawing/2014/main" id="{6B091A77-1772-490E-91F7-5C4A6039D318}"/>
              </a:ext>
            </a:extLst>
          </p:cNvPr>
          <p:cNvSpPr txBox="1"/>
          <p:nvPr/>
        </p:nvSpPr>
        <p:spPr>
          <a:xfrm>
            <a:off x="874295" y="5827295"/>
            <a:ext cx="604185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Reference: </a:t>
            </a:r>
          </a:p>
          <a:p>
            <a:r>
              <a:rPr lang="en-US" sz="1200"/>
              <a:t>Texas Instruments, "LM25118 Wide Voltage Range Buck-Boost Controller ," LM25118 datasheet, July 2011 [Revised Mar. 2018].</a:t>
            </a:r>
          </a:p>
        </p:txBody>
      </p:sp>
    </p:spTree>
    <p:extLst>
      <p:ext uri="{BB962C8B-B14F-4D97-AF65-F5344CB8AC3E}">
        <p14:creationId xmlns:p14="http://schemas.microsoft.com/office/powerpoint/2010/main" val="2778928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6865F-5BB4-45C4-9A75-C7CFA1B31756}"/>
              </a:ext>
            </a:extLst>
          </p:cNvPr>
          <p:cNvSpPr>
            <a:spLocks noGrp="1"/>
          </p:cNvSpPr>
          <p:nvPr>
            <p:ph type="title"/>
          </p:nvPr>
        </p:nvSpPr>
        <p:spPr>
          <a:xfrm>
            <a:off x="707064" y="609600"/>
            <a:ext cx="6993914" cy="1356360"/>
          </a:xfrm>
        </p:spPr>
        <p:txBody>
          <a:bodyPr>
            <a:normAutofit/>
          </a:bodyPr>
          <a:lstStyle/>
          <a:p>
            <a:r>
              <a:rPr lang="en-US"/>
              <a:t>5V Buck Converter</a:t>
            </a:r>
          </a:p>
        </p:txBody>
      </p:sp>
      <p:sp>
        <p:nvSpPr>
          <p:cNvPr id="3" name="Content Placeholder 2">
            <a:extLst>
              <a:ext uri="{FF2B5EF4-FFF2-40B4-BE49-F238E27FC236}">
                <a16:creationId xmlns:a16="http://schemas.microsoft.com/office/drawing/2014/main" id="{F0E77494-F7DA-4ACC-BD12-0183ACF70AE9}"/>
              </a:ext>
            </a:extLst>
          </p:cNvPr>
          <p:cNvSpPr>
            <a:spLocks noGrp="1"/>
          </p:cNvSpPr>
          <p:nvPr>
            <p:ph idx="1"/>
          </p:nvPr>
        </p:nvSpPr>
        <p:spPr>
          <a:xfrm>
            <a:off x="707064" y="1856117"/>
            <a:ext cx="6176697" cy="2040148"/>
          </a:xfrm>
        </p:spPr>
        <p:txBody>
          <a:bodyPr vert="horz" lIns="91440" tIns="45720" rIns="91440" bIns="45720" rtlCol="0" anchor="t">
            <a:normAutofit/>
          </a:bodyPr>
          <a:lstStyle/>
          <a:p>
            <a:r>
              <a:rPr lang="en-US">
                <a:solidFill>
                  <a:schemeClr val="tx1"/>
                </a:solidFill>
                <a:ea typeface="+mn-lt"/>
                <a:cs typeface="+mn-lt"/>
              </a:rPr>
              <a:t>LM2596</a:t>
            </a:r>
          </a:p>
          <a:p>
            <a:r>
              <a:rPr lang="en-US">
                <a:solidFill>
                  <a:schemeClr val="tx1"/>
                </a:solidFill>
              </a:rPr>
              <a:t>Team is familiar with IC, low external component count</a:t>
            </a:r>
          </a:p>
          <a:p>
            <a:r>
              <a:rPr lang="en-US">
                <a:solidFill>
                  <a:schemeClr val="tx1"/>
                </a:solidFill>
              </a:rPr>
              <a:t>Only need buck functionality since input is +12V </a:t>
            </a:r>
          </a:p>
          <a:p>
            <a:endParaRPr lang="en-US">
              <a:solidFill>
                <a:schemeClr val="tx1"/>
              </a:solidFill>
            </a:endParaRPr>
          </a:p>
        </p:txBody>
      </p:sp>
      <p:sp>
        <p:nvSpPr>
          <p:cNvPr id="5" name="Title 1">
            <a:extLst>
              <a:ext uri="{FF2B5EF4-FFF2-40B4-BE49-F238E27FC236}">
                <a16:creationId xmlns:a16="http://schemas.microsoft.com/office/drawing/2014/main" id="{46BD3799-4887-44E5-AADD-6B8A36D97B95}"/>
              </a:ext>
            </a:extLst>
          </p:cNvPr>
          <p:cNvSpPr txBox="1">
            <a:spLocks/>
          </p:cNvSpPr>
          <p:nvPr/>
        </p:nvSpPr>
        <p:spPr>
          <a:xfrm>
            <a:off x="711679" y="3643221"/>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a:t>3.3V Voltage Regulator</a:t>
            </a:r>
          </a:p>
        </p:txBody>
      </p:sp>
      <p:sp>
        <p:nvSpPr>
          <p:cNvPr id="7" name="Content Placeholder 2">
            <a:extLst>
              <a:ext uri="{FF2B5EF4-FFF2-40B4-BE49-F238E27FC236}">
                <a16:creationId xmlns:a16="http://schemas.microsoft.com/office/drawing/2014/main" id="{DD4C6A16-5AC9-4DE5-B7A8-BDC9D333EF6D}"/>
              </a:ext>
            </a:extLst>
          </p:cNvPr>
          <p:cNvSpPr txBox="1">
            <a:spLocks/>
          </p:cNvSpPr>
          <p:nvPr/>
        </p:nvSpPr>
        <p:spPr>
          <a:xfrm>
            <a:off x="783566" y="4918494"/>
            <a:ext cx="8909588" cy="1651958"/>
          </a:xfrm>
          <a:prstGeom prst="rect">
            <a:avLst/>
          </a:prstGeom>
        </p:spPr>
        <p:txBody>
          <a:bodyPr vert="horz" lIns="91440" tIns="45720" rIns="91440" bIns="45720" rtlCol="0" anchor="t">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US">
                <a:solidFill>
                  <a:schemeClr val="tx1"/>
                </a:solidFill>
              </a:rPr>
              <a:t>LT1763 Low Dropout Regulator</a:t>
            </a:r>
          </a:p>
          <a:p>
            <a:r>
              <a:rPr lang="en-US">
                <a:solidFill>
                  <a:schemeClr val="tx1"/>
                </a:solidFill>
              </a:rPr>
              <a:t>82.5% efficiency for only $5 per unit</a:t>
            </a:r>
          </a:p>
          <a:p>
            <a:endParaRPr lang="en-US">
              <a:solidFill>
                <a:schemeClr val="tx1"/>
              </a:solidFill>
            </a:endParaRPr>
          </a:p>
        </p:txBody>
      </p:sp>
      <p:pic>
        <p:nvPicPr>
          <p:cNvPr id="4" name="Picture 5" descr="A close up of a map&#10;&#10;Description generated with high confidence">
            <a:extLst>
              <a:ext uri="{FF2B5EF4-FFF2-40B4-BE49-F238E27FC236}">
                <a16:creationId xmlns:a16="http://schemas.microsoft.com/office/drawing/2014/main" id="{D06FE8BC-C94D-478A-84DC-256C6D0FC0B6}"/>
              </a:ext>
            </a:extLst>
          </p:cNvPr>
          <p:cNvPicPr>
            <a:picLocks noChangeAspect="1"/>
          </p:cNvPicPr>
          <p:nvPr/>
        </p:nvPicPr>
        <p:blipFill>
          <a:blip r:embed="rId2"/>
          <a:stretch>
            <a:fillRect/>
          </a:stretch>
        </p:blipFill>
        <p:spPr>
          <a:xfrm>
            <a:off x="6712227" y="878345"/>
            <a:ext cx="4951895" cy="2373569"/>
          </a:xfrm>
          <a:prstGeom prst="rect">
            <a:avLst/>
          </a:prstGeom>
        </p:spPr>
      </p:pic>
      <p:pic>
        <p:nvPicPr>
          <p:cNvPr id="8" name="Picture 8" descr="A close up of a map&#10;&#10;Description generated with very high confidence">
            <a:extLst>
              <a:ext uri="{FF2B5EF4-FFF2-40B4-BE49-F238E27FC236}">
                <a16:creationId xmlns:a16="http://schemas.microsoft.com/office/drawing/2014/main" id="{EFB5E58B-4C76-440C-8942-A04EE281AC70}"/>
              </a:ext>
            </a:extLst>
          </p:cNvPr>
          <p:cNvPicPr>
            <a:picLocks noChangeAspect="1"/>
          </p:cNvPicPr>
          <p:nvPr/>
        </p:nvPicPr>
        <p:blipFill>
          <a:blip r:embed="rId3"/>
          <a:stretch>
            <a:fillRect/>
          </a:stretch>
        </p:blipFill>
        <p:spPr>
          <a:xfrm>
            <a:off x="6634922" y="4012600"/>
            <a:ext cx="5029200" cy="2355671"/>
          </a:xfrm>
          <a:prstGeom prst="rect">
            <a:avLst/>
          </a:prstGeom>
        </p:spPr>
      </p:pic>
    </p:spTree>
    <p:extLst>
      <p:ext uri="{BB962C8B-B14F-4D97-AF65-F5344CB8AC3E}">
        <p14:creationId xmlns:p14="http://schemas.microsoft.com/office/powerpoint/2010/main" val="37567708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7935D-7DC4-4C27-9614-EFA05A299293}"/>
              </a:ext>
            </a:extLst>
          </p:cNvPr>
          <p:cNvSpPr>
            <a:spLocks noGrp="1"/>
          </p:cNvSpPr>
          <p:nvPr>
            <p:ph type="title"/>
          </p:nvPr>
        </p:nvSpPr>
        <p:spPr>
          <a:xfrm>
            <a:off x="1143000" y="494581"/>
            <a:ext cx="9875520" cy="1356360"/>
          </a:xfrm>
        </p:spPr>
        <p:txBody>
          <a:bodyPr/>
          <a:lstStyle/>
          <a:p>
            <a:r>
              <a:rPr lang="en-US"/>
              <a:t>Voltage Regulator PCB Schematic</a:t>
            </a:r>
          </a:p>
        </p:txBody>
      </p:sp>
      <p:pic>
        <p:nvPicPr>
          <p:cNvPr id="4" name="Picture 4" descr="A close up of a map&#10;&#10;Description generated with very high confidence">
            <a:extLst>
              <a:ext uri="{FF2B5EF4-FFF2-40B4-BE49-F238E27FC236}">
                <a16:creationId xmlns:a16="http://schemas.microsoft.com/office/drawing/2014/main" id="{83E10F8C-CCA3-4D3E-8D65-79E211D9ECD6}"/>
              </a:ext>
            </a:extLst>
          </p:cNvPr>
          <p:cNvPicPr>
            <a:picLocks noChangeAspect="1"/>
          </p:cNvPicPr>
          <p:nvPr/>
        </p:nvPicPr>
        <p:blipFill>
          <a:blip r:embed="rId2"/>
          <a:stretch>
            <a:fillRect/>
          </a:stretch>
        </p:blipFill>
        <p:spPr>
          <a:xfrm>
            <a:off x="1042023" y="1537691"/>
            <a:ext cx="10206033" cy="4943640"/>
          </a:xfrm>
          <a:prstGeom prst="rect">
            <a:avLst/>
          </a:prstGeom>
        </p:spPr>
      </p:pic>
    </p:spTree>
    <p:extLst>
      <p:ext uri="{BB962C8B-B14F-4D97-AF65-F5344CB8AC3E}">
        <p14:creationId xmlns:p14="http://schemas.microsoft.com/office/powerpoint/2010/main" val="26790473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0572D-6931-4249-8F77-73FB60109AFE}"/>
              </a:ext>
            </a:extLst>
          </p:cNvPr>
          <p:cNvSpPr>
            <a:spLocks noGrp="1"/>
          </p:cNvSpPr>
          <p:nvPr>
            <p:ph type="title"/>
          </p:nvPr>
        </p:nvSpPr>
        <p:spPr>
          <a:xfrm>
            <a:off x="1163877" y="677449"/>
            <a:ext cx="9875520" cy="1356360"/>
          </a:xfrm>
        </p:spPr>
        <p:txBody>
          <a:bodyPr/>
          <a:lstStyle/>
          <a:p>
            <a:r>
              <a:rPr lang="en-US"/>
              <a:t>Voltage Regulator PCB Layout</a:t>
            </a:r>
          </a:p>
        </p:txBody>
      </p:sp>
      <p:pic>
        <p:nvPicPr>
          <p:cNvPr id="3" name="Picture 3" descr="A close up of text on a white background&#10;&#10;Description generated with high confidence">
            <a:extLst>
              <a:ext uri="{FF2B5EF4-FFF2-40B4-BE49-F238E27FC236}">
                <a16:creationId xmlns:a16="http://schemas.microsoft.com/office/drawing/2014/main" id="{A080056A-D668-4FCC-9BDB-692CD3F8CF67}"/>
              </a:ext>
            </a:extLst>
          </p:cNvPr>
          <p:cNvPicPr>
            <a:picLocks noChangeAspect="1"/>
          </p:cNvPicPr>
          <p:nvPr/>
        </p:nvPicPr>
        <p:blipFill>
          <a:blip r:embed="rId2"/>
          <a:stretch>
            <a:fillRect/>
          </a:stretch>
        </p:blipFill>
        <p:spPr>
          <a:xfrm>
            <a:off x="363389" y="2300049"/>
            <a:ext cx="5702852" cy="3748771"/>
          </a:xfrm>
          <a:prstGeom prst="rect">
            <a:avLst/>
          </a:prstGeom>
        </p:spPr>
      </p:pic>
      <p:pic>
        <p:nvPicPr>
          <p:cNvPr id="5" name="Picture 5" descr="A screenshot of a video game&#10;&#10;Description generated with high confidence">
            <a:extLst>
              <a:ext uri="{FF2B5EF4-FFF2-40B4-BE49-F238E27FC236}">
                <a16:creationId xmlns:a16="http://schemas.microsoft.com/office/drawing/2014/main" id="{9303A113-27E4-4543-95E2-8146ABD86FCD}"/>
              </a:ext>
            </a:extLst>
          </p:cNvPr>
          <p:cNvPicPr>
            <a:picLocks noChangeAspect="1"/>
          </p:cNvPicPr>
          <p:nvPr/>
        </p:nvPicPr>
        <p:blipFill>
          <a:blip r:embed="rId3"/>
          <a:stretch>
            <a:fillRect/>
          </a:stretch>
        </p:blipFill>
        <p:spPr>
          <a:xfrm>
            <a:off x="6182139" y="2299550"/>
            <a:ext cx="5702852" cy="3749771"/>
          </a:xfrm>
          <a:prstGeom prst="rect">
            <a:avLst/>
          </a:prstGeom>
        </p:spPr>
      </p:pic>
    </p:spTree>
    <p:extLst>
      <p:ext uri="{BB962C8B-B14F-4D97-AF65-F5344CB8AC3E}">
        <p14:creationId xmlns:p14="http://schemas.microsoft.com/office/powerpoint/2010/main" val="33577792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43510-BF5D-441D-823C-F80A2E2D0F96}"/>
              </a:ext>
            </a:extLst>
          </p:cNvPr>
          <p:cNvSpPr>
            <a:spLocks noGrp="1"/>
          </p:cNvSpPr>
          <p:nvPr>
            <p:ph type="title"/>
          </p:nvPr>
        </p:nvSpPr>
        <p:spPr>
          <a:xfrm>
            <a:off x="641959" y="2749463"/>
            <a:ext cx="5042562" cy="1356360"/>
          </a:xfrm>
        </p:spPr>
        <p:txBody>
          <a:bodyPr>
            <a:normAutofit fontScale="90000"/>
          </a:bodyPr>
          <a:lstStyle/>
          <a:p>
            <a:r>
              <a:rPr lang="en-US"/>
              <a:t>Battery Management PCB Schematic</a:t>
            </a:r>
          </a:p>
        </p:txBody>
      </p:sp>
      <p:pic>
        <p:nvPicPr>
          <p:cNvPr id="34" name="Picture 34" descr="A close up of a map&#10;&#10;Description generated with high confidence">
            <a:extLst>
              <a:ext uri="{FF2B5EF4-FFF2-40B4-BE49-F238E27FC236}">
                <a16:creationId xmlns:a16="http://schemas.microsoft.com/office/drawing/2014/main" id="{2723F50D-8E78-4359-A97D-8794395FE1DC}"/>
              </a:ext>
            </a:extLst>
          </p:cNvPr>
          <p:cNvPicPr>
            <a:picLocks noChangeAspect="1"/>
          </p:cNvPicPr>
          <p:nvPr/>
        </p:nvPicPr>
        <p:blipFill>
          <a:blip r:embed="rId2"/>
          <a:stretch>
            <a:fillRect/>
          </a:stretch>
        </p:blipFill>
        <p:spPr>
          <a:xfrm>
            <a:off x="5642975" y="440345"/>
            <a:ext cx="5791199" cy="5966871"/>
          </a:xfrm>
          <a:prstGeom prst="rect">
            <a:avLst/>
          </a:prstGeom>
        </p:spPr>
      </p:pic>
    </p:spTree>
    <p:extLst>
      <p:ext uri="{BB962C8B-B14F-4D97-AF65-F5344CB8AC3E}">
        <p14:creationId xmlns:p14="http://schemas.microsoft.com/office/powerpoint/2010/main" val="1065326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F32A6-B67E-4AE5-8B00-44EE1F3FFCCC}"/>
              </a:ext>
            </a:extLst>
          </p:cNvPr>
          <p:cNvSpPr>
            <a:spLocks noGrp="1"/>
          </p:cNvSpPr>
          <p:nvPr>
            <p:ph type="title"/>
          </p:nvPr>
        </p:nvSpPr>
        <p:spPr/>
        <p:txBody>
          <a:bodyPr/>
          <a:lstStyle/>
          <a:p>
            <a:r>
              <a:rPr lang="en-US"/>
              <a:t>Battery Management PCB Layout</a:t>
            </a:r>
          </a:p>
        </p:txBody>
      </p:sp>
      <p:pic>
        <p:nvPicPr>
          <p:cNvPr id="4" name="Picture 4" descr="A close up of a sign&#10;&#10;Description generated with very high confidence">
            <a:extLst>
              <a:ext uri="{FF2B5EF4-FFF2-40B4-BE49-F238E27FC236}">
                <a16:creationId xmlns:a16="http://schemas.microsoft.com/office/drawing/2014/main" id="{77C8A811-F73F-488E-91B6-2C932E538D2D}"/>
              </a:ext>
            </a:extLst>
          </p:cNvPr>
          <p:cNvPicPr>
            <a:picLocks noChangeAspect="1"/>
          </p:cNvPicPr>
          <p:nvPr/>
        </p:nvPicPr>
        <p:blipFill>
          <a:blip r:embed="rId2"/>
          <a:stretch>
            <a:fillRect/>
          </a:stretch>
        </p:blipFill>
        <p:spPr>
          <a:xfrm>
            <a:off x="1770345" y="1964589"/>
            <a:ext cx="2983282" cy="4275371"/>
          </a:xfrm>
          <a:prstGeom prst="rect">
            <a:avLst/>
          </a:prstGeom>
        </p:spPr>
      </p:pic>
      <p:pic>
        <p:nvPicPr>
          <p:cNvPr id="6" name="Picture 6" descr="A picture containing many, photo, parking, side&#10;&#10;Description generated with very high confidence">
            <a:extLst>
              <a:ext uri="{FF2B5EF4-FFF2-40B4-BE49-F238E27FC236}">
                <a16:creationId xmlns:a16="http://schemas.microsoft.com/office/drawing/2014/main" id="{F1A7A001-45FE-4CDA-AA34-BD5093A4F751}"/>
              </a:ext>
            </a:extLst>
          </p:cNvPr>
          <p:cNvPicPr>
            <a:picLocks noChangeAspect="1"/>
          </p:cNvPicPr>
          <p:nvPr/>
        </p:nvPicPr>
        <p:blipFill>
          <a:blip r:embed="rId3"/>
          <a:stretch>
            <a:fillRect/>
          </a:stretch>
        </p:blipFill>
        <p:spPr>
          <a:xfrm>
            <a:off x="6895578" y="1966112"/>
            <a:ext cx="2983282" cy="4272324"/>
          </a:xfrm>
          <a:prstGeom prst="rect">
            <a:avLst/>
          </a:prstGeom>
        </p:spPr>
      </p:pic>
    </p:spTree>
    <p:extLst>
      <p:ext uri="{BB962C8B-B14F-4D97-AF65-F5344CB8AC3E}">
        <p14:creationId xmlns:p14="http://schemas.microsoft.com/office/powerpoint/2010/main" val="3081177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BBCD-3F6C-4C4B-B992-50A960F90F33}"/>
              </a:ext>
            </a:extLst>
          </p:cNvPr>
          <p:cNvSpPr>
            <a:spLocks noGrp="1"/>
          </p:cNvSpPr>
          <p:nvPr>
            <p:ph type="ctrTitle"/>
          </p:nvPr>
        </p:nvSpPr>
        <p:spPr/>
        <p:txBody>
          <a:bodyPr/>
          <a:lstStyle/>
          <a:p>
            <a:r>
              <a:rPr lang="en-US">
                <a:cs typeface="Calibri Light"/>
              </a:rPr>
              <a:t>SOFTWARE</a:t>
            </a:r>
            <a:endParaRPr lang="en-US"/>
          </a:p>
        </p:txBody>
      </p:sp>
    </p:spTree>
    <p:extLst>
      <p:ext uri="{BB962C8B-B14F-4D97-AF65-F5344CB8AC3E}">
        <p14:creationId xmlns:p14="http://schemas.microsoft.com/office/powerpoint/2010/main" val="2218308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479E9-98EF-4AB2-A1D3-648F91A0BF9F}"/>
              </a:ext>
            </a:extLst>
          </p:cNvPr>
          <p:cNvSpPr>
            <a:spLocks noGrp="1"/>
          </p:cNvSpPr>
          <p:nvPr>
            <p:ph type="title"/>
          </p:nvPr>
        </p:nvSpPr>
        <p:spPr/>
        <p:txBody>
          <a:bodyPr/>
          <a:lstStyle/>
          <a:p>
            <a:r>
              <a:rPr lang="en-US">
                <a:solidFill>
                  <a:schemeClr val="accent2"/>
                </a:solidFill>
                <a:cs typeface="Calibri Light"/>
              </a:rPr>
              <a:t>Goals</a:t>
            </a:r>
            <a:endParaRPr lang="en-US">
              <a:solidFill>
                <a:schemeClr val="accent2"/>
              </a:solidFill>
            </a:endParaRPr>
          </a:p>
        </p:txBody>
      </p:sp>
      <p:sp>
        <p:nvSpPr>
          <p:cNvPr id="3" name="Content Placeholder 2">
            <a:extLst>
              <a:ext uri="{FF2B5EF4-FFF2-40B4-BE49-F238E27FC236}">
                <a16:creationId xmlns:a16="http://schemas.microsoft.com/office/drawing/2014/main" id="{E4EFB4EF-99D7-4117-8103-5B04F6C9DA8C}"/>
              </a:ext>
            </a:extLst>
          </p:cNvPr>
          <p:cNvSpPr>
            <a:spLocks noGrp="1"/>
          </p:cNvSpPr>
          <p:nvPr>
            <p:ph idx="1"/>
          </p:nvPr>
        </p:nvSpPr>
        <p:spPr/>
        <p:txBody>
          <a:bodyPr vert="horz" lIns="91440" tIns="45720" rIns="91440" bIns="45720" rtlCol="0" anchor="t">
            <a:normAutofit/>
          </a:bodyPr>
          <a:lstStyle/>
          <a:p>
            <a:pPr algn="just"/>
            <a:r>
              <a:rPr lang="en-US">
                <a:solidFill>
                  <a:schemeClr val="bg2">
                    <a:lumMod val="25000"/>
                  </a:schemeClr>
                </a:solidFill>
                <a:cs typeface="Calibri"/>
              </a:rPr>
              <a:t>Wanted to update our sponsor’s current semiautomated design, which includes only a few sensors to detect weather.</a:t>
            </a:r>
          </a:p>
          <a:p>
            <a:pPr algn="just"/>
            <a:r>
              <a:rPr lang="en-US">
                <a:solidFill>
                  <a:schemeClr val="bg2">
                    <a:lumMod val="25000"/>
                  </a:schemeClr>
                </a:solidFill>
                <a:cs typeface="Calibri"/>
              </a:rPr>
              <a:t>Addition of sensors for the 6 main characteristics of weather</a:t>
            </a:r>
          </a:p>
          <a:p>
            <a:pPr algn="just"/>
            <a:r>
              <a:rPr lang="en-US">
                <a:solidFill>
                  <a:schemeClr val="bg2">
                    <a:lumMod val="25000"/>
                  </a:schemeClr>
                </a:solidFill>
                <a:cs typeface="Calibri"/>
              </a:rPr>
              <a:t>Addition of app for weather updates and user control of the roof system</a:t>
            </a:r>
          </a:p>
          <a:p>
            <a:pPr algn="just"/>
            <a:endParaRPr lang="en-US">
              <a:cs typeface="Calibri"/>
            </a:endParaRPr>
          </a:p>
        </p:txBody>
      </p:sp>
    </p:spTree>
    <p:extLst>
      <p:ext uri="{BB962C8B-B14F-4D97-AF65-F5344CB8AC3E}">
        <p14:creationId xmlns:p14="http://schemas.microsoft.com/office/powerpoint/2010/main" val="11139916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23593-B6C2-470D-8418-0EE3D6859312}"/>
              </a:ext>
            </a:extLst>
          </p:cNvPr>
          <p:cNvSpPr>
            <a:spLocks noGrp="1"/>
          </p:cNvSpPr>
          <p:nvPr>
            <p:ph type="title"/>
          </p:nvPr>
        </p:nvSpPr>
        <p:spPr>
          <a:xfrm>
            <a:off x="1141413" y="-368061"/>
            <a:ext cx="9905998" cy="1905000"/>
          </a:xfrm>
        </p:spPr>
        <p:txBody>
          <a:bodyPr/>
          <a:lstStyle/>
          <a:p>
            <a:r>
              <a:rPr lang="en-US">
                <a:cs typeface="Calibri Light"/>
              </a:rPr>
              <a:t>Software block diagram</a:t>
            </a:r>
            <a:endParaRPr lang="en-US">
              <a:effectLst>
                <a:glow rad="38100">
                  <a:prstClr val="black">
                    <a:lumMod val="65000"/>
                    <a:lumOff val="35000"/>
                    <a:alpha val="40000"/>
                  </a:prstClr>
                </a:glow>
                <a:outerShdw blurRad="28575" dist="38100" dir="14040000" algn="tl" rotWithShape="0">
                  <a:srgbClr val="000000">
                    <a:alpha val="25000"/>
                  </a:srgbClr>
                </a:outerShdw>
              </a:effectLst>
              <a:cs typeface="Calibri Light"/>
            </a:endParaRPr>
          </a:p>
        </p:txBody>
      </p:sp>
      <p:pic>
        <p:nvPicPr>
          <p:cNvPr id="4" name="Picture 4" descr="A screenshot of a video game&#10;&#10;Description generated with high confidence">
            <a:extLst>
              <a:ext uri="{FF2B5EF4-FFF2-40B4-BE49-F238E27FC236}">
                <a16:creationId xmlns:a16="http://schemas.microsoft.com/office/drawing/2014/main" id="{5E086799-90D6-4E75-9FDB-EE64136C7E7D}"/>
              </a:ext>
            </a:extLst>
          </p:cNvPr>
          <p:cNvPicPr>
            <a:picLocks noChangeAspect="1"/>
          </p:cNvPicPr>
          <p:nvPr/>
        </p:nvPicPr>
        <p:blipFill>
          <a:blip r:embed="rId3"/>
          <a:stretch>
            <a:fillRect/>
          </a:stretch>
        </p:blipFill>
        <p:spPr>
          <a:xfrm>
            <a:off x="1128828" y="1012885"/>
            <a:ext cx="9921814" cy="5559903"/>
          </a:xfrm>
          <a:prstGeom prst="rect">
            <a:avLst/>
          </a:prstGeom>
        </p:spPr>
      </p:pic>
    </p:spTree>
    <p:extLst>
      <p:ext uri="{BB962C8B-B14F-4D97-AF65-F5344CB8AC3E}">
        <p14:creationId xmlns:p14="http://schemas.microsoft.com/office/powerpoint/2010/main" val="9442623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B8D5C3-A34B-4020-B2AE-0204B72FFAAB}"/>
              </a:ext>
            </a:extLst>
          </p:cNvPr>
          <p:cNvSpPr>
            <a:spLocks noGrp="1"/>
          </p:cNvSpPr>
          <p:nvPr>
            <p:ph idx="1"/>
          </p:nvPr>
        </p:nvSpPr>
        <p:spPr>
          <a:xfrm>
            <a:off x="1138484" y="1256155"/>
            <a:ext cx="10222299" cy="3311106"/>
          </a:xfrm>
        </p:spPr>
        <p:txBody>
          <a:bodyPr vert="horz" lIns="91440" tIns="45720" rIns="91440" bIns="45720" rtlCol="0" anchor="t">
            <a:normAutofit/>
          </a:bodyPr>
          <a:lstStyle/>
          <a:p>
            <a:pPr>
              <a:buFont typeface="Arial" pitchFamily="34" charset="0"/>
              <a:buChar char="•"/>
            </a:pPr>
            <a:r>
              <a:rPr lang="en-US" sz="2200" dirty="0">
                <a:solidFill>
                  <a:schemeClr val="tx1"/>
                </a:solidFill>
                <a:effectLst>
                  <a:glow rad="38100">
                    <a:prstClr val="black">
                      <a:lumMod val="50000"/>
                      <a:lumOff val="50000"/>
                      <a:alpha val="20000"/>
                    </a:prstClr>
                  </a:glow>
                </a:effectLst>
              </a:rPr>
              <a:t>Default values for the extremes for each sensor, these can be changed during each kits set up </a:t>
            </a:r>
            <a:endParaRPr lang="en-US" dirty="0">
              <a:solidFill>
                <a:schemeClr val="tx1"/>
              </a:solidFill>
              <a:effectLst>
                <a:glow rad="38100">
                  <a:prstClr val="black">
                    <a:lumMod val="50000"/>
                    <a:lumOff val="50000"/>
                    <a:alpha val="20000"/>
                  </a:prstClr>
                </a:glow>
              </a:effectLst>
            </a:endParaRPr>
          </a:p>
          <a:p>
            <a:pPr>
              <a:buFont typeface="Arial" pitchFamily="34" charset="0"/>
              <a:buChar char="•"/>
            </a:pPr>
            <a:r>
              <a:rPr lang="en-US" sz="2200" dirty="0">
                <a:solidFill>
                  <a:schemeClr val="tx1"/>
                </a:solidFill>
                <a:effectLst>
                  <a:glow rad="38100">
                    <a:prstClr val="black">
                      <a:lumMod val="50000"/>
                      <a:lumOff val="50000"/>
                      <a:alpha val="20000"/>
                    </a:prstClr>
                  </a:glow>
                </a:effectLst>
              </a:rPr>
              <a:t>Values for each kit are stored within a table in the database, with the unique kit id </a:t>
            </a:r>
          </a:p>
        </p:txBody>
      </p:sp>
      <p:graphicFrame>
        <p:nvGraphicFramePr>
          <p:cNvPr id="5" name="Table 4">
            <a:extLst>
              <a:ext uri="{FF2B5EF4-FFF2-40B4-BE49-F238E27FC236}">
                <a16:creationId xmlns:a16="http://schemas.microsoft.com/office/drawing/2014/main" id="{29DB6681-F759-496D-B04E-F1FB61C66B7B}"/>
              </a:ext>
            </a:extLst>
          </p:cNvPr>
          <p:cNvGraphicFramePr>
            <a:graphicFrameLocks noGrp="1"/>
          </p:cNvGraphicFramePr>
          <p:nvPr>
            <p:extLst>
              <p:ext uri="{D42A27DB-BD31-4B8C-83A1-F6EECF244321}">
                <p14:modId xmlns:p14="http://schemas.microsoft.com/office/powerpoint/2010/main" val="775889469"/>
              </p:ext>
            </p:extLst>
          </p:nvPr>
        </p:nvGraphicFramePr>
        <p:xfrm>
          <a:off x="1509622" y="2631055"/>
          <a:ext cx="9266822" cy="3611880"/>
        </p:xfrm>
        <a:graphic>
          <a:graphicData uri="http://schemas.openxmlformats.org/drawingml/2006/table">
            <a:tbl>
              <a:tblPr firstRow="1" bandRow="1">
                <a:tableStyleId>{5C22544A-7EE6-4342-B048-85BDC9FD1C3A}</a:tableStyleId>
              </a:tblPr>
              <a:tblGrid>
                <a:gridCol w="3530220">
                  <a:extLst>
                    <a:ext uri="{9D8B030D-6E8A-4147-A177-3AD203B41FA5}">
                      <a16:colId xmlns:a16="http://schemas.microsoft.com/office/drawing/2014/main" val="4090800051"/>
                    </a:ext>
                  </a:extLst>
                </a:gridCol>
                <a:gridCol w="2096065">
                  <a:extLst>
                    <a:ext uri="{9D8B030D-6E8A-4147-A177-3AD203B41FA5}">
                      <a16:colId xmlns:a16="http://schemas.microsoft.com/office/drawing/2014/main" val="3809502111"/>
                    </a:ext>
                  </a:extLst>
                </a:gridCol>
                <a:gridCol w="3640537">
                  <a:extLst>
                    <a:ext uri="{9D8B030D-6E8A-4147-A177-3AD203B41FA5}">
                      <a16:colId xmlns:a16="http://schemas.microsoft.com/office/drawing/2014/main" val="3640795469"/>
                    </a:ext>
                  </a:extLst>
                </a:gridCol>
              </a:tblGrid>
              <a:tr h="396875">
                <a:tc>
                  <a:txBody>
                    <a:bodyPr/>
                    <a:lstStyle/>
                    <a:p>
                      <a:pPr algn="just" rtl="0" fontAlgn="t">
                        <a:spcBef>
                          <a:spcPts val="0"/>
                        </a:spcBef>
                        <a:spcAft>
                          <a:spcPts val="0"/>
                        </a:spcAft>
                      </a:pPr>
                      <a:r>
                        <a:rPr lang="en-US" sz="1800" dirty="0">
                          <a:effectLst/>
                        </a:rPr>
                        <a:t>Measurement/Condition</a:t>
                      </a:r>
                    </a:p>
                  </a:txBody>
                  <a:tcPr marL="63500" marR="63500" marT="63500" marB="63500"/>
                </a:tc>
                <a:tc>
                  <a:txBody>
                    <a:bodyPr/>
                    <a:lstStyle/>
                    <a:p>
                      <a:pPr algn="just" rtl="0" fontAlgn="t">
                        <a:spcBef>
                          <a:spcPts val="0"/>
                        </a:spcBef>
                        <a:spcAft>
                          <a:spcPts val="0"/>
                        </a:spcAft>
                      </a:pPr>
                      <a:r>
                        <a:rPr lang="en-US" sz="1800" dirty="0">
                          <a:effectLst/>
                        </a:rPr>
                        <a:t>Value</a:t>
                      </a:r>
                    </a:p>
                  </a:txBody>
                  <a:tcPr marL="63500" marR="63500" marT="63500" marB="63500"/>
                </a:tc>
                <a:tc>
                  <a:txBody>
                    <a:bodyPr/>
                    <a:lstStyle/>
                    <a:p>
                      <a:pPr algn="just" rtl="0" fontAlgn="t">
                        <a:spcBef>
                          <a:spcPts val="0"/>
                        </a:spcBef>
                        <a:spcAft>
                          <a:spcPts val="0"/>
                        </a:spcAft>
                      </a:pPr>
                      <a:r>
                        <a:rPr lang="en-US" sz="1800" dirty="0">
                          <a:effectLst/>
                        </a:rPr>
                        <a:t>Unit</a:t>
                      </a:r>
                    </a:p>
                  </a:txBody>
                  <a:tcPr marL="63500" marR="63500" marT="63500" marB="63500"/>
                </a:tc>
                <a:extLst>
                  <a:ext uri="{0D108BD9-81ED-4DB2-BD59-A6C34878D82A}">
                    <a16:rowId xmlns:a16="http://schemas.microsoft.com/office/drawing/2014/main" val="4269510130"/>
                  </a:ext>
                </a:extLst>
              </a:tr>
              <a:tr h="393347">
                <a:tc>
                  <a:txBody>
                    <a:bodyPr/>
                    <a:lstStyle/>
                    <a:p>
                      <a:pPr algn="just" rtl="0" fontAlgn="t">
                        <a:spcBef>
                          <a:spcPts val="0"/>
                        </a:spcBef>
                        <a:spcAft>
                          <a:spcPts val="0"/>
                        </a:spcAft>
                      </a:pPr>
                      <a:r>
                        <a:rPr lang="en-US" sz="1800" dirty="0">
                          <a:effectLst/>
                        </a:rPr>
                        <a:t>Windy</a:t>
                      </a:r>
                    </a:p>
                  </a:txBody>
                  <a:tcPr marL="63500" marR="63500" marT="63500" marB="63500"/>
                </a:tc>
                <a:tc>
                  <a:txBody>
                    <a:bodyPr/>
                    <a:lstStyle/>
                    <a:p>
                      <a:pPr algn="just" rtl="0" fontAlgn="t">
                        <a:spcBef>
                          <a:spcPts val="0"/>
                        </a:spcBef>
                        <a:spcAft>
                          <a:spcPts val="0"/>
                        </a:spcAft>
                      </a:pPr>
                      <a:r>
                        <a:rPr lang="en-US" sz="1800" dirty="0">
                          <a:effectLst/>
                        </a:rPr>
                        <a:t>28</a:t>
                      </a:r>
                    </a:p>
                  </a:txBody>
                  <a:tcPr marL="63500" marR="63500" marT="63500" marB="63500"/>
                </a:tc>
                <a:tc>
                  <a:txBody>
                    <a:bodyPr/>
                    <a:lstStyle/>
                    <a:p>
                      <a:pPr algn="just" rtl="0" fontAlgn="t">
                        <a:spcBef>
                          <a:spcPts val="0"/>
                        </a:spcBef>
                        <a:spcAft>
                          <a:spcPts val="0"/>
                        </a:spcAft>
                      </a:pPr>
                      <a:r>
                        <a:rPr lang="en-US" sz="1800" dirty="0">
                          <a:effectLst/>
                        </a:rPr>
                        <a:t>Miles per Hour</a:t>
                      </a:r>
                    </a:p>
                  </a:txBody>
                  <a:tcPr marL="63500" marR="63500" marT="63500" marB="63500"/>
                </a:tc>
                <a:extLst>
                  <a:ext uri="{0D108BD9-81ED-4DB2-BD59-A6C34878D82A}">
                    <a16:rowId xmlns:a16="http://schemas.microsoft.com/office/drawing/2014/main" val="3989315755"/>
                  </a:ext>
                </a:extLst>
              </a:tr>
              <a:tr h="393347">
                <a:tc>
                  <a:txBody>
                    <a:bodyPr/>
                    <a:lstStyle/>
                    <a:p>
                      <a:pPr algn="just" rtl="0" fontAlgn="t">
                        <a:spcBef>
                          <a:spcPts val="0"/>
                        </a:spcBef>
                        <a:spcAft>
                          <a:spcPts val="0"/>
                        </a:spcAft>
                      </a:pPr>
                      <a:r>
                        <a:rPr lang="en-US" sz="1800" dirty="0">
                          <a:effectLst/>
                        </a:rPr>
                        <a:t>Raining</a:t>
                      </a:r>
                    </a:p>
                  </a:txBody>
                  <a:tcPr marL="63500" marR="63500" marT="63500" marB="63500"/>
                </a:tc>
                <a:tc>
                  <a:txBody>
                    <a:bodyPr/>
                    <a:lstStyle/>
                    <a:p>
                      <a:pPr algn="just" rtl="0" fontAlgn="t">
                        <a:spcBef>
                          <a:spcPts val="0"/>
                        </a:spcBef>
                        <a:spcAft>
                          <a:spcPts val="0"/>
                        </a:spcAft>
                      </a:pPr>
                      <a:r>
                        <a:rPr lang="en-US" sz="1800" dirty="0">
                          <a:effectLst/>
                        </a:rPr>
                        <a:t>NA</a:t>
                      </a:r>
                    </a:p>
                  </a:txBody>
                  <a:tcPr marL="63500" marR="63500" marT="63500" marB="63500"/>
                </a:tc>
                <a:tc>
                  <a:txBody>
                    <a:bodyPr/>
                    <a:lstStyle/>
                    <a:p>
                      <a:pPr algn="just" rtl="0" fontAlgn="t">
                        <a:spcBef>
                          <a:spcPts val="0"/>
                        </a:spcBef>
                        <a:spcAft>
                          <a:spcPts val="0"/>
                        </a:spcAft>
                      </a:pPr>
                      <a:r>
                        <a:rPr lang="en-US" sz="1800" dirty="0">
                          <a:effectLst/>
                        </a:rPr>
                        <a:t>NA</a:t>
                      </a:r>
                    </a:p>
                  </a:txBody>
                  <a:tcPr marL="63500" marR="63500" marT="63500" marB="63500"/>
                </a:tc>
                <a:extLst>
                  <a:ext uri="{0D108BD9-81ED-4DB2-BD59-A6C34878D82A}">
                    <a16:rowId xmlns:a16="http://schemas.microsoft.com/office/drawing/2014/main" val="3515848800"/>
                  </a:ext>
                </a:extLst>
              </a:tr>
              <a:tr h="393347">
                <a:tc>
                  <a:txBody>
                    <a:bodyPr/>
                    <a:lstStyle/>
                    <a:p>
                      <a:pPr algn="just" rtl="0" fontAlgn="t">
                        <a:spcBef>
                          <a:spcPts val="0"/>
                        </a:spcBef>
                        <a:spcAft>
                          <a:spcPts val="0"/>
                        </a:spcAft>
                      </a:pPr>
                      <a:r>
                        <a:rPr lang="en-US" sz="1800" dirty="0">
                          <a:effectLst/>
                        </a:rPr>
                        <a:t>Temperature (Maximum)</a:t>
                      </a:r>
                    </a:p>
                  </a:txBody>
                  <a:tcPr marL="63500" marR="63500" marT="63500" marB="63500"/>
                </a:tc>
                <a:tc>
                  <a:txBody>
                    <a:bodyPr/>
                    <a:lstStyle/>
                    <a:p>
                      <a:pPr algn="just" rtl="0" fontAlgn="t">
                        <a:spcBef>
                          <a:spcPts val="0"/>
                        </a:spcBef>
                        <a:spcAft>
                          <a:spcPts val="0"/>
                        </a:spcAft>
                      </a:pPr>
                      <a:r>
                        <a:rPr lang="en-US" sz="1800" dirty="0">
                          <a:effectLst/>
                        </a:rPr>
                        <a:t>100</a:t>
                      </a:r>
                    </a:p>
                  </a:txBody>
                  <a:tcPr marL="63500" marR="63500" marT="63500" marB="63500"/>
                </a:tc>
                <a:tc>
                  <a:txBody>
                    <a:bodyPr/>
                    <a:lstStyle/>
                    <a:p>
                      <a:pPr algn="just" rtl="0" fontAlgn="t">
                        <a:spcBef>
                          <a:spcPts val="0"/>
                        </a:spcBef>
                        <a:spcAft>
                          <a:spcPts val="0"/>
                        </a:spcAft>
                      </a:pPr>
                      <a:r>
                        <a:rPr lang="en-US" sz="1800" dirty="0">
                          <a:effectLst/>
                        </a:rPr>
                        <a:t>Degrees Fahrenheit</a:t>
                      </a:r>
                    </a:p>
                  </a:txBody>
                  <a:tcPr marL="63500" marR="63500" marT="63500" marB="63500"/>
                </a:tc>
                <a:extLst>
                  <a:ext uri="{0D108BD9-81ED-4DB2-BD59-A6C34878D82A}">
                    <a16:rowId xmlns:a16="http://schemas.microsoft.com/office/drawing/2014/main" val="3108714759"/>
                  </a:ext>
                </a:extLst>
              </a:tr>
              <a:tr h="393347">
                <a:tc>
                  <a:txBody>
                    <a:bodyPr/>
                    <a:lstStyle/>
                    <a:p>
                      <a:pPr algn="just" rtl="0" fontAlgn="t">
                        <a:spcBef>
                          <a:spcPts val="0"/>
                        </a:spcBef>
                        <a:spcAft>
                          <a:spcPts val="0"/>
                        </a:spcAft>
                      </a:pPr>
                      <a:r>
                        <a:rPr lang="en-US" sz="1800" dirty="0">
                          <a:effectLst/>
                        </a:rPr>
                        <a:t>Temperature (Minimum)</a:t>
                      </a:r>
                    </a:p>
                  </a:txBody>
                  <a:tcPr marL="63500" marR="63500" marT="63500" marB="63500"/>
                </a:tc>
                <a:tc>
                  <a:txBody>
                    <a:bodyPr/>
                    <a:lstStyle/>
                    <a:p>
                      <a:pPr algn="just" rtl="0" fontAlgn="t">
                        <a:spcBef>
                          <a:spcPts val="0"/>
                        </a:spcBef>
                        <a:spcAft>
                          <a:spcPts val="0"/>
                        </a:spcAft>
                      </a:pPr>
                      <a:r>
                        <a:rPr lang="en-US" sz="1800" dirty="0">
                          <a:effectLst/>
                        </a:rPr>
                        <a:t>32</a:t>
                      </a:r>
                    </a:p>
                  </a:txBody>
                  <a:tcPr marL="63500" marR="63500" marT="63500" marB="63500"/>
                </a:tc>
                <a:tc>
                  <a:txBody>
                    <a:bodyPr/>
                    <a:lstStyle/>
                    <a:p>
                      <a:pPr algn="just" rtl="0" fontAlgn="t">
                        <a:spcBef>
                          <a:spcPts val="0"/>
                        </a:spcBef>
                        <a:spcAft>
                          <a:spcPts val="0"/>
                        </a:spcAft>
                      </a:pPr>
                      <a:r>
                        <a:rPr lang="en-US" sz="1800" dirty="0">
                          <a:effectLst/>
                        </a:rPr>
                        <a:t>Degrees Fahrenheit</a:t>
                      </a:r>
                    </a:p>
                  </a:txBody>
                  <a:tcPr marL="63500" marR="63500" marT="63500" marB="63500"/>
                </a:tc>
                <a:extLst>
                  <a:ext uri="{0D108BD9-81ED-4DB2-BD59-A6C34878D82A}">
                    <a16:rowId xmlns:a16="http://schemas.microsoft.com/office/drawing/2014/main" val="359085672"/>
                  </a:ext>
                </a:extLst>
              </a:tr>
              <a:tr h="393347">
                <a:tc>
                  <a:txBody>
                    <a:bodyPr/>
                    <a:lstStyle/>
                    <a:p>
                      <a:pPr algn="just" rtl="0" fontAlgn="t">
                        <a:spcBef>
                          <a:spcPts val="0"/>
                        </a:spcBef>
                        <a:spcAft>
                          <a:spcPts val="0"/>
                        </a:spcAft>
                      </a:pPr>
                      <a:r>
                        <a:rPr lang="en-US" sz="1800" dirty="0">
                          <a:effectLst/>
                        </a:rPr>
                        <a:t>Relative Humidity</a:t>
                      </a:r>
                    </a:p>
                  </a:txBody>
                  <a:tcPr marL="63500" marR="63500" marT="63500" marB="63500"/>
                </a:tc>
                <a:tc>
                  <a:txBody>
                    <a:bodyPr/>
                    <a:lstStyle/>
                    <a:p>
                      <a:pPr algn="just" rtl="0" fontAlgn="t">
                        <a:spcBef>
                          <a:spcPts val="0"/>
                        </a:spcBef>
                        <a:spcAft>
                          <a:spcPts val="0"/>
                        </a:spcAft>
                      </a:pPr>
                      <a:r>
                        <a:rPr lang="en-US" sz="1800" dirty="0">
                          <a:effectLst/>
                        </a:rPr>
                        <a:t>82</a:t>
                      </a:r>
                    </a:p>
                  </a:txBody>
                  <a:tcPr marL="63500" marR="63500" marT="63500" marB="63500"/>
                </a:tc>
                <a:tc>
                  <a:txBody>
                    <a:bodyPr/>
                    <a:lstStyle/>
                    <a:p>
                      <a:pPr algn="just" rtl="0" fontAlgn="t">
                        <a:spcBef>
                          <a:spcPts val="0"/>
                        </a:spcBef>
                        <a:spcAft>
                          <a:spcPts val="0"/>
                        </a:spcAft>
                      </a:pPr>
                      <a:r>
                        <a:rPr lang="en-US" sz="1800" dirty="0">
                          <a:effectLst/>
                        </a:rPr>
                        <a:t>% </a:t>
                      </a:r>
                    </a:p>
                  </a:txBody>
                  <a:tcPr marL="63500" marR="63500" marT="63500" marB="63500"/>
                </a:tc>
                <a:extLst>
                  <a:ext uri="{0D108BD9-81ED-4DB2-BD59-A6C34878D82A}">
                    <a16:rowId xmlns:a16="http://schemas.microsoft.com/office/drawing/2014/main" val="1468828350"/>
                  </a:ext>
                </a:extLst>
              </a:tr>
              <a:tr h="393347">
                <a:tc>
                  <a:txBody>
                    <a:bodyPr/>
                    <a:lstStyle/>
                    <a:p>
                      <a:pPr algn="just" rtl="0" fontAlgn="t">
                        <a:spcBef>
                          <a:spcPts val="0"/>
                        </a:spcBef>
                        <a:spcAft>
                          <a:spcPts val="0"/>
                        </a:spcAft>
                      </a:pPr>
                      <a:r>
                        <a:rPr lang="en-US" sz="1800" dirty="0">
                          <a:effectLst/>
                        </a:rPr>
                        <a:t>Heat Index</a:t>
                      </a:r>
                    </a:p>
                  </a:txBody>
                  <a:tcPr marL="63500" marR="63500" marT="63500" marB="63500"/>
                </a:tc>
                <a:tc>
                  <a:txBody>
                    <a:bodyPr/>
                    <a:lstStyle/>
                    <a:p>
                      <a:pPr algn="just" rtl="0" fontAlgn="t">
                        <a:spcBef>
                          <a:spcPts val="0"/>
                        </a:spcBef>
                        <a:spcAft>
                          <a:spcPts val="0"/>
                        </a:spcAft>
                      </a:pPr>
                      <a:r>
                        <a:rPr lang="en-US" sz="1800" dirty="0">
                          <a:effectLst/>
                        </a:rPr>
                        <a:t>110</a:t>
                      </a:r>
                    </a:p>
                  </a:txBody>
                  <a:tcPr marL="63500" marR="63500" marT="63500" marB="63500"/>
                </a:tc>
                <a:tc>
                  <a:txBody>
                    <a:bodyPr/>
                    <a:lstStyle/>
                    <a:p>
                      <a:pPr algn="just" rtl="0" fontAlgn="t">
                        <a:spcBef>
                          <a:spcPts val="0"/>
                        </a:spcBef>
                        <a:spcAft>
                          <a:spcPts val="0"/>
                        </a:spcAft>
                      </a:pPr>
                      <a:r>
                        <a:rPr lang="en-US" sz="1800" dirty="0">
                          <a:effectLst/>
                        </a:rPr>
                        <a:t>Degrees Fahrenheit</a:t>
                      </a:r>
                    </a:p>
                  </a:txBody>
                  <a:tcPr marL="63500" marR="63500" marT="63500" marB="63500"/>
                </a:tc>
                <a:extLst>
                  <a:ext uri="{0D108BD9-81ED-4DB2-BD59-A6C34878D82A}">
                    <a16:rowId xmlns:a16="http://schemas.microsoft.com/office/drawing/2014/main" val="3060621332"/>
                  </a:ext>
                </a:extLst>
              </a:tr>
              <a:tr h="393347">
                <a:tc>
                  <a:txBody>
                    <a:bodyPr/>
                    <a:lstStyle/>
                    <a:p>
                      <a:pPr algn="just" rtl="0" fontAlgn="t">
                        <a:spcBef>
                          <a:spcPts val="0"/>
                        </a:spcBef>
                        <a:spcAft>
                          <a:spcPts val="0"/>
                        </a:spcAft>
                      </a:pPr>
                      <a:r>
                        <a:rPr lang="en-US" sz="1800" dirty="0">
                          <a:effectLst/>
                        </a:rPr>
                        <a:t>Barometric Pressure</a:t>
                      </a:r>
                    </a:p>
                  </a:txBody>
                  <a:tcPr marL="63500" marR="63500" marT="63500" marB="63500"/>
                </a:tc>
                <a:tc>
                  <a:txBody>
                    <a:bodyPr/>
                    <a:lstStyle/>
                    <a:p>
                      <a:pPr algn="just" rtl="0" fontAlgn="t">
                        <a:spcBef>
                          <a:spcPts val="0"/>
                        </a:spcBef>
                        <a:spcAft>
                          <a:spcPts val="0"/>
                        </a:spcAft>
                      </a:pPr>
                      <a:r>
                        <a:rPr lang="en-US" sz="1800" dirty="0">
                          <a:effectLst/>
                        </a:rPr>
                        <a:t>101.325</a:t>
                      </a:r>
                    </a:p>
                  </a:txBody>
                  <a:tcPr marL="63500" marR="63500" marT="63500" marB="63500"/>
                </a:tc>
                <a:tc>
                  <a:txBody>
                    <a:bodyPr/>
                    <a:lstStyle/>
                    <a:p>
                      <a:pPr algn="just" rtl="0" fontAlgn="t">
                        <a:spcBef>
                          <a:spcPts val="0"/>
                        </a:spcBef>
                        <a:spcAft>
                          <a:spcPts val="0"/>
                        </a:spcAft>
                      </a:pPr>
                      <a:r>
                        <a:rPr lang="en-US" sz="1800" dirty="0" err="1">
                          <a:effectLst/>
                        </a:rPr>
                        <a:t>KiloPascals</a:t>
                      </a:r>
                    </a:p>
                  </a:txBody>
                  <a:tcPr marL="63500" marR="63500" marT="63500" marB="63500"/>
                </a:tc>
                <a:extLst>
                  <a:ext uri="{0D108BD9-81ED-4DB2-BD59-A6C34878D82A}">
                    <a16:rowId xmlns:a16="http://schemas.microsoft.com/office/drawing/2014/main" val="618202011"/>
                  </a:ext>
                </a:extLst>
              </a:tr>
              <a:tr h="393347">
                <a:tc>
                  <a:txBody>
                    <a:bodyPr/>
                    <a:lstStyle/>
                    <a:p>
                      <a:pPr algn="just" rtl="0" fontAlgn="t">
                        <a:spcBef>
                          <a:spcPts val="0"/>
                        </a:spcBef>
                        <a:spcAft>
                          <a:spcPts val="0"/>
                        </a:spcAft>
                      </a:pPr>
                      <a:r>
                        <a:rPr lang="en-US" sz="1800" dirty="0">
                          <a:effectLst/>
                        </a:rPr>
                        <a:t>UV </a:t>
                      </a:r>
                    </a:p>
                  </a:txBody>
                  <a:tcPr marL="63500" marR="63500" marT="63500" marB="63500"/>
                </a:tc>
                <a:tc>
                  <a:txBody>
                    <a:bodyPr/>
                    <a:lstStyle/>
                    <a:p>
                      <a:pPr algn="just" rtl="0" fontAlgn="t">
                        <a:spcBef>
                          <a:spcPts val="0"/>
                        </a:spcBef>
                        <a:spcAft>
                          <a:spcPts val="0"/>
                        </a:spcAft>
                      </a:pPr>
                      <a:r>
                        <a:rPr lang="en-US" sz="1800" dirty="0">
                          <a:effectLst/>
                        </a:rPr>
                        <a:t>11</a:t>
                      </a:r>
                    </a:p>
                  </a:txBody>
                  <a:tcPr marL="63500" marR="63500" marT="63500" marB="63500"/>
                </a:tc>
                <a:tc>
                  <a:txBody>
                    <a:bodyPr/>
                    <a:lstStyle/>
                    <a:p>
                      <a:pPr algn="just" rtl="0" fontAlgn="t">
                        <a:spcBef>
                          <a:spcPts val="0"/>
                        </a:spcBef>
                        <a:spcAft>
                          <a:spcPts val="0"/>
                        </a:spcAft>
                      </a:pPr>
                      <a:r>
                        <a:rPr lang="en-US" sz="1800" dirty="0">
                          <a:effectLst/>
                        </a:rPr>
                        <a:t>UV Index</a:t>
                      </a:r>
                    </a:p>
                  </a:txBody>
                  <a:tcPr marL="63500" marR="63500" marT="63500" marB="63500"/>
                </a:tc>
                <a:extLst>
                  <a:ext uri="{0D108BD9-81ED-4DB2-BD59-A6C34878D82A}">
                    <a16:rowId xmlns:a16="http://schemas.microsoft.com/office/drawing/2014/main" val="180203559"/>
                  </a:ext>
                </a:extLst>
              </a:tr>
            </a:tbl>
          </a:graphicData>
        </a:graphic>
      </p:graphicFrame>
      <p:sp>
        <p:nvSpPr>
          <p:cNvPr id="6" name="TextBox 5">
            <a:extLst>
              <a:ext uri="{FF2B5EF4-FFF2-40B4-BE49-F238E27FC236}">
                <a16:creationId xmlns:a16="http://schemas.microsoft.com/office/drawing/2014/main" id="{BF2A584C-114A-4CDE-8E55-0918C9ED55EE}"/>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4" name="Title 1">
            <a:extLst>
              <a:ext uri="{FF2B5EF4-FFF2-40B4-BE49-F238E27FC236}">
                <a16:creationId xmlns:a16="http://schemas.microsoft.com/office/drawing/2014/main" id="{29E68B47-884B-4FC1-A0DB-4EF4D4545C74}"/>
              </a:ext>
            </a:extLst>
          </p:cNvPr>
          <p:cNvSpPr txBox="1">
            <a:spLocks/>
          </p:cNvSpPr>
          <p:nvPr/>
        </p:nvSpPr>
        <p:spPr>
          <a:xfrm>
            <a:off x="1141413" y="-253042"/>
            <a:ext cx="9905998" cy="1905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a:cs typeface="Calibri Light"/>
              </a:rPr>
              <a:t>Sensor Algorithms</a:t>
            </a:r>
            <a:endParaRPr lang="en-US">
              <a:effectLst>
                <a:glow rad="38100">
                  <a:prstClr val="black">
                    <a:lumMod val="65000"/>
                    <a:lumOff val="35000"/>
                    <a:alpha val="40000"/>
                  </a:prstClr>
                </a:glow>
                <a:outerShdw blurRad="28575" dist="38100" dir="14040000" algn="tl" rotWithShape="0">
                  <a:srgbClr val="000000">
                    <a:alpha val="25000"/>
                  </a:srgbClr>
                </a:outerShdw>
              </a:effectLst>
              <a:cs typeface="Calibri Light"/>
            </a:endParaRPr>
          </a:p>
        </p:txBody>
      </p:sp>
    </p:spTree>
    <p:extLst>
      <p:ext uri="{BB962C8B-B14F-4D97-AF65-F5344CB8AC3E}">
        <p14:creationId xmlns:p14="http://schemas.microsoft.com/office/powerpoint/2010/main" val="11501227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5742F8-4737-4FC1-8494-D9113FE6E768}"/>
              </a:ext>
            </a:extLst>
          </p:cNvPr>
          <p:cNvSpPr>
            <a:spLocks noGrp="1"/>
          </p:cNvSpPr>
          <p:nvPr>
            <p:ph idx="1"/>
          </p:nvPr>
        </p:nvSpPr>
        <p:spPr>
          <a:xfrm>
            <a:off x="1012017" y="1301150"/>
            <a:ext cx="10567355" cy="4044351"/>
          </a:xfrm>
          <a:ln>
            <a:noFill/>
          </a:ln>
        </p:spPr>
        <p:txBody>
          <a:bodyPr vert="horz" lIns="91440" tIns="45720" rIns="91440" bIns="45720" rtlCol="0" anchor="t">
            <a:normAutofit/>
          </a:bodyPr>
          <a:lstStyle/>
          <a:p>
            <a:r>
              <a:rPr lang="en-US" dirty="0">
                <a:solidFill>
                  <a:schemeClr val="tx1"/>
                </a:solidFill>
                <a:effectLst>
                  <a:glow rad="38100">
                    <a:prstClr val="black">
                      <a:lumMod val="50000"/>
                      <a:lumOff val="50000"/>
                      <a:alpha val="20000"/>
                    </a:prstClr>
                  </a:glow>
                </a:effectLst>
                <a:ea typeface="+mn-lt"/>
                <a:cs typeface="+mn-lt"/>
              </a:rPr>
              <a:t>Most values come directly from sensor measurements, however heat index and pressure extremes comes from unique equations based on other measurements/characteristics</a:t>
            </a:r>
          </a:p>
          <a:p>
            <a:r>
              <a:rPr lang="en-US" dirty="0">
                <a:solidFill>
                  <a:schemeClr val="tx1"/>
                </a:solidFill>
                <a:effectLst>
                  <a:glow rad="38100">
                    <a:prstClr val="black">
                      <a:lumMod val="50000"/>
                      <a:lumOff val="50000"/>
                      <a:alpha val="20000"/>
                    </a:prstClr>
                  </a:glow>
                </a:effectLst>
              </a:rPr>
              <a:t>Heat index is calculated from both relative humidity and temperature:</a:t>
            </a:r>
          </a:p>
          <a:p>
            <a:endParaRPr lang="en-US" sz="2400" dirty="0">
              <a:effectLst>
                <a:glow rad="38100">
                  <a:prstClr val="black">
                    <a:lumMod val="50000"/>
                    <a:lumOff val="50000"/>
                    <a:alpha val="20000"/>
                  </a:prstClr>
                </a:glow>
                <a:outerShdw blurRad="44450" dist="12700" dir="13860000" algn="tl" rotWithShape="0">
                  <a:srgbClr val="000000">
                    <a:alpha val="20000"/>
                  </a:srgbClr>
                </a:outerShdw>
              </a:effectLst>
            </a:endParaRPr>
          </a:p>
          <a:p>
            <a:endParaRPr lang="en-US" sz="2400" dirty="0">
              <a:effectLst>
                <a:glow rad="38100">
                  <a:prstClr val="black">
                    <a:lumMod val="50000"/>
                    <a:lumOff val="50000"/>
                    <a:alpha val="20000"/>
                  </a:prstClr>
                </a:glow>
                <a:outerShdw blurRad="44450" dist="12700" dir="13860000" algn="tl" rotWithShape="0">
                  <a:srgbClr val="000000">
                    <a:alpha val="20000"/>
                  </a:srgbClr>
                </a:outerShdw>
              </a:effectLst>
            </a:endParaRPr>
          </a:p>
          <a:p>
            <a:endParaRPr lang="en-US" sz="24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dirty="0">
                <a:solidFill>
                  <a:schemeClr val="tx1"/>
                </a:solidFill>
                <a:effectLst>
                  <a:glow rad="38100">
                    <a:prstClr val="black">
                      <a:lumMod val="50000"/>
                      <a:lumOff val="50000"/>
                      <a:alpha val="20000"/>
                    </a:prstClr>
                  </a:glow>
                </a:effectLst>
              </a:rPr>
              <a:t>Atmospherics pressure differs based on elevation from sea level:</a:t>
            </a:r>
          </a:p>
          <a:p>
            <a:endParaRPr lang="en-US" sz="2400" dirty="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4" name="Picture 4" descr="A screenshot of a cell phone&#10;&#10;Description generated with very high confidence">
            <a:extLst>
              <a:ext uri="{FF2B5EF4-FFF2-40B4-BE49-F238E27FC236}">
                <a16:creationId xmlns:a16="http://schemas.microsoft.com/office/drawing/2014/main" id="{057B058D-8A32-4545-BB13-6DE05C98C1C1}"/>
              </a:ext>
            </a:extLst>
          </p:cNvPr>
          <p:cNvPicPr>
            <a:picLocks noChangeAspect="1"/>
          </p:cNvPicPr>
          <p:nvPr/>
        </p:nvPicPr>
        <p:blipFill>
          <a:blip r:embed="rId3"/>
          <a:stretch>
            <a:fillRect/>
          </a:stretch>
        </p:blipFill>
        <p:spPr>
          <a:xfrm>
            <a:off x="1547004" y="2804502"/>
            <a:ext cx="8911086" cy="1065543"/>
          </a:xfrm>
          <a:prstGeom prst="rect">
            <a:avLst/>
          </a:prstGeom>
        </p:spPr>
      </p:pic>
      <p:pic>
        <p:nvPicPr>
          <p:cNvPr id="6" name="Picture 6">
            <a:extLst>
              <a:ext uri="{FF2B5EF4-FFF2-40B4-BE49-F238E27FC236}">
                <a16:creationId xmlns:a16="http://schemas.microsoft.com/office/drawing/2014/main" id="{29785094-0DCE-4B3A-9445-9AE6D430817F}"/>
              </a:ext>
            </a:extLst>
          </p:cNvPr>
          <p:cNvPicPr>
            <a:picLocks noChangeAspect="1"/>
          </p:cNvPicPr>
          <p:nvPr/>
        </p:nvPicPr>
        <p:blipFill>
          <a:blip r:embed="rId4"/>
          <a:stretch>
            <a:fillRect/>
          </a:stretch>
        </p:blipFill>
        <p:spPr>
          <a:xfrm>
            <a:off x="2725947" y="4976800"/>
            <a:ext cx="6740104" cy="743152"/>
          </a:xfrm>
          <a:prstGeom prst="rect">
            <a:avLst/>
          </a:prstGeom>
        </p:spPr>
      </p:pic>
      <p:sp>
        <p:nvSpPr>
          <p:cNvPr id="10" name="Title 1">
            <a:extLst>
              <a:ext uri="{FF2B5EF4-FFF2-40B4-BE49-F238E27FC236}">
                <a16:creationId xmlns:a16="http://schemas.microsoft.com/office/drawing/2014/main" id="{4B5ADED1-05D1-4450-AEC5-E5F7F7D99BD9}"/>
              </a:ext>
            </a:extLst>
          </p:cNvPr>
          <p:cNvSpPr txBox="1">
            <a:spLocks/>
          </p:cNvSpPr>
          <p:nvPr/>
        </p:nvSpPr>
        <p:spPr>
          <a:xfrm>
            <a:off x="1141413" y="-123646"/>
            <a:ext cx="9905998" cy="1905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a:cs typeface="Calibri Light"/>
              </a:rPr>
              <a:t>Sensor Algorithms Continued</a:t>
            </a:r>
            <a:endParaRPr lang="en-US">
              <a:effectLst>
                <a:glow rad="38100">
                  <a:prstClr val="black">
                    <a:lumMod val="65000"/>
                    <a:lumOff val="35000"/>
                    <a:alpha val="40000"/>
                  </a:prstClr>
                </a:glow>
                <a:outerShdw blurRad="28575" dist="38100" dir="14040000" algn="tl" rotWithShape="0">
                  <a:srgbClr val="000000">
                    <a:alpha val="25000"/>
                  </a:srgbClr>
                </a:outerShdw>
              </a:effectLst>
              <a:cs typeface="Calibri Light"/>
            </a:endParaRPr>
          </a:p>
        </p:txBody>
      </p:sp>
    </p:spTree>
    <p:extLst>
      <p:ext uri="{BB962C8B-B14F-4D97-AF65-F5344CB8AC3E}">
        <p14:creationId xmlns:p14="http://schemas.microsoft.com/office/powerpoint/2010/main" val="7012513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BD02F1-5F76-4B06-B1E7-93E5260FB15E}"/>
              </a:ext>
            </a:extLst>
          </p:cNvPr>
          <p:cNvSpPr>
            <a:spLocks noGrp="1"/>
          </p:cNvSpPr>
          <p:nvPr>
            <p:ph idx="1"/>
          </p:nvPr>
        </p:nvSpPr>
        <p:spPr>
          <a:xfrm>
            <a:off x="1040772" y="1042357"/>
            <a:ext cx="10351696" cy="3124201"/>
          </a:xfrm>
        </p:spPr>
        <p:txBody>
          <a:bodyPr vert="horz" lIns="91440" tIns="45720" rIns="91440" bIns="45720" rtlCol="0" anchor="t">
            <a:normAutofit/>
          </a:bodyPr>
          <a:lstStyle/>
          <a:p>
            <a:r>
              <a:rPr lang="en-US" dirty="0">
                <a:solidFill>
                  <a:schemeClr val="tx1"/>
                </a:solidFill>
                <a:effectLst>
                  <a:glow rad="38100">
                    <a:prstClr val="black">
                      <a:lumMod val="50000"/>
                      <a:lumOff val="50000"/>
                      <a:alpha val="20000"/>
                    </a:prstClr>
                  </a:glow>
                </a:effectLst>
                <a:ea typeface="+mn-lt"/>
                <a:cs typeface="+mn-lt"/>
              </a:rPr>
              <a:t>Default actions will be in response to the measurements/conditions the sensors report, along with the data that will be pulled in from the Weather API</a:t>
            </a:r>
          </a:p>
          <a:p>
            <a:r>
              <a:rPr lang="en-US" dirty="0">
                <a:solidFill>
                  <a:schemeClr val="tx1"/>
                </a:solidFill>
                <a:effectLst>
                  <a:glow rad="38100">
                    <a:prstClr val="black">
                      <a:lumMod val="50000"/>
                      <a:lumOff val="50000"/>
                      <a:alpha val="20000"/>
                    </a:prstClr>
                  </a:glow>
                </a:effectLst>
              </a:rPr>
              <a:t>Default behaviors can be changed during kit set up</a:t>
            </a:r>
          </a:p>
          <a:p>
            <a:r>
              <a:rPr lang="en-US" dirty="0">
                <a:solidFill>
                  <a:schemeClr val="tx1"/>
                </a:solidFill>
                <a:effectLst>
                  <a:glow rad="38100">
                    <a:prstClr val="black">
                      <a:lumMod val="50000"/>
                      <a:lumOff val="50000"/>
                      <a:alpha val="20000"/>
                    </a:prstClr>
                  </a:glow>
                </a:effectLst>
              </a:rPr>
              <a:t>Depends on structure type</a:t>
            </a:r>
          </a:p>
        </p:txBody>
      </p:sp>
      <p:graphicFrame>
        <p:nvGraphicFramePr>
          <p:cNvPr id="5" name="Table 4">
            <a:extLst>
              <a:ext uri="{FF2B5EF4-FFF2-40B4-BE49-F238E27FC236}">
                <a16:creationId xmlns:a16="http://schemas.microsoft.com/office/drawing/2014/main" id="{CC2D894F-C00A-407D-BEFB-1FE83C76ECB9}"/>
              </a:ext>
            </a:extLst>
          </p:cNvPr>
          <p:cNvGraphicFramePr>
            <a:graphicFrameLocks noGrp="1"/>
          </p:cNvGraphicFramePr>
          <p:nvPr>
            <p:extLst>
              <p:ext uri="{D42A27DB-BD31-4B8C-83A1-F6EECF244321}">
                <p14:modId xmlns:p14="http://schemas.microsoft.com/office/powerpoint/2010/main" val="1207712653"/>
              </p:ext>
            </p:extLst>
          </p:nvPr>
        </p:nvGraphicFramePr>
        <p:xfrm>
          <a:off x="1955320" y="2674189"/>
          <a:ext cx="8233769" cy="3581400"/>
        </p:xfrm>
        <a:graphic>
          <a:graphicData uri="http://schemas.openxmlformats.org/drawingml/2006/table">
            <a:tbl>
              <a:tblPr firstRow="1" bandRow="1">
                <a:tableStyleId>{5C22544A-7EE6-4342-B048-85BDC9FD1C3A}</a:tableStyleId>
              </a:tblPr>
              <a:tblGrid>
                <a:gridCol w="3330820">
                  <a:extLst>
                    <a:ext uri="{9D8B030D-6E8A-4147-A177-3AD203B41FA5}">
                      <a16:colId xmlns:a16="http://schemas.microsoft.com/office/drawing/2014/main" val="1959305219"/>
                    </a:ext>
                  </a:extLst>
                </a:gridCol>
                <a:gridCol w="2321480">
                  <a:extLst>
                    <a:ext uri="{9D8B030D-6E8A-4147-A177-3AD203B41FA5}">
                      <a16:colId xmlns:a16="http://schemas.microsoft.com/office/drawing/2014/main" val="2307316655"/>
                    </a:ext>
                  </a:extLst>
                </a:gridCol>
                <a:gridCol w="2581469">
                  <a:extLst>
                    <a:ext uri="{9D8B030D-6E8A-4147-A177-3AD203B41FA5}">
                      <a16:colId xmlns:a16="http://schemas.microsoft.com/office/drawing/2014/main" val="3447358267"/>
                    </a:ext>
                  </a:extLst>
                </a:gridCol>
              </a:tblGrid>
              <a:tr h="0">
                <a:tc>
                  <a:txBody>
                    <a:bodyPr/>
                    <a:lstStyle/>
                    <a:p>
                      <a:pPr algn="ctr" rtl="0" fontAlgn="t">
                        <a:spcBef>
                          <a:spcPts val="0"/>
                        </a:spcBef>
                        <a:spcAft>
                          <a:spcPts val="0"/>
                        </a:spcAft>
                      </a:pPr>
                      <a:r>
                        <a:rPr lang="en-US" sz="1600">
                          <a:effectLst/>
                        </a:rPr>
                        <a:t>Measurement/Condition Changes</a:t>
                      </a:r>
                      <a:endParaRPr lang="en-US" sz="2400">
                        <a:effectLst/>
                      </a:endParaRPr>
                    </a:p>
                  </a:txBody>
                  <a:tcPr marL="63500" marR="63500" marT="63500" marB="63500"/>
                </a:tc>
                <a:tc>
                  <a:txBody>
                    <a:bodyPr/>
                    <a:lstStyle/>
                    <a:p>
                      <a:pPr algn="ctr" rtl="0" fontAlgn="t">
                        <a:spcBef>
                          <a:spcPts val="0"/>
                        </a:spcBef>
                        <a:spcAft>
                          <a:spcPts val="0"/>
                        </a:spcAft>
                      </a:pPr>
                      <a:r>
                        <a:rPr lang="en-US" sz="1600">
                          <a:effectLst/>
                        </a:rPr>
                        <a:t>Roof Behavior for Pool Structure</a:t>
                      </a:r>
                      <a:endParaRPr lang="en-US" sz="2400">
                        <a:effectLst/>
                      </a:endParaRPr>
                    </a:p>
                  </a:txBody>
                  <a:tcPr marL="63500" marR="63500" marT="63500" marB="63500"/>
                </a:tc>
                <a:tc>
                  <a:txBody>
                    <a:bodyPr/>
                    <a:lstStyle/>
                    <a:p>
                      <a:pPr algn="ctr" rtl="0" fontAlgn="t">
                        <a:spcBef>
                          <a:spcPts val="0"/>
                        </a:spcBef>
                        <a:spcAft>
                          <a:spcPts val="0"/>
                        </a:spcAft>
                      </a:pPr>
                      <a:r>
                        <a:rPr lang="en-US" sz="1600">
                          <a:effectLst/>
                        </a:rPr>
                        <a:t>Roof Behavior for Greenhouse Structure</a:t>
                      </a:r>
                      <a:endParaRPr lang="en-US" sz="2400">
                        <a:effectLst/>
                      </a:endParaRPr>
                    </a:p>
                  </a:txBody>
                  <a:tcPr marL="63500" marR="63500" marT="63500" marB="63500"/>
                </a:tc>
                <a:extLst>
                  <a:ext uri="{0D108BD9-81ED-4DB2-BD59-A6C34878D82A}">
                    <a16:rowId xmlns:a16="http://schemas.microsoft.com/office/drawing/2014/main" val="3065558082"/>
                  </a:ext>
                </a:extLst>
              </a:tr>
              <a:tr h="0">
                <a:tc>
                  <a:txBody>
                    <a:bodyPr/>
                    <a:lstStyle/>
                    <a:p>
                      <a:pPr algn="just" rtl="0" fontAlgn="t">
                        <a:spcBef>
                          <a:spcPts val="0"/>
                        </a:spcBef>
                        <a:spcAft>
                          <a:spcPts val="0"/>
                        </a:spcAft>
                      </a:pPr>
                      <a:r>
                        <a:rPr lang="en-US" sz="1600">
                          <a:effectLst/>
                        </a:rPr>
                        <a:t>Windy</a:t>
                      </a:r>
                      <a:endParaRPr lang="en-US" sz="2400">
                        <a:effectLst/>
                      </a:endParaRPr>
                    </a:p>
                  </a:txBody>
                  <a:tcPr marL="63500" marR="63500" marT="63500" marB="63500"/>
                </a:tc>
                <a:tc>
                  <a:txBody>
                    <a:bodyPr/>
                    <a:lstStyle/>
                    <a:p>
                      <a:pPr algn="just" rtl="0" fontAlgn="t">
                        <a:spcBef>
                          <a:spcPts val="0"/>
                        </a:spcBef>
                        <a:spcAft>
                          <a:spcPts val="0"/>
                        </a:spcAft>
                      </a:pPr>
                      <a:r>
                        <a:rPr lang="en-US" sz="1600">
                          <a:effectLst/>
                        </a:rPr>
                        <a:t>Close</a:t>
                      </a:r>
                      <a:endParaRPr lang="en-US" sz="2400">
                        <a:effectLst/>
                      </a:endParaRPr>
                    </a:p>
                  </a:txBody>
                  <a:tcPr marL="63500" marR="63500" marT="63500" marB="63500"/>
                </a:tc>
                <a:tc>
                  <a:txBody>
                    <a:bodyPr/>
                    <a:lstStyle/>
                    <a:p>
                      <a:pPr algn="just" rtl="0" fontAlgn="t">
                        <a:spcBef>
                          <a:spcPts val="0"/>
                        </a:spcBef>
                        <a:spcAft>
                          <a:spcPts val="0"/>
                        </a:spcAft>
                      </a:pPr>
                      <a:r>
                        <a:rPr lang="en-US" sz="1600">
                          <a:effectLst/>
                        </a:rPr>
                        <a:t>Close</a:t>
                      </a:r>
                      <a:endParaRPr lang="en-US" sz="2400">
                        <a:effectLst/>
                      </a:endParaRPr>
                    </a:p>
                  </a:txBody>
                  <a:tcPr marL="63500" marR="63500" marT="63500" marB="63500"/>
                </a:tc>
                <a:extLst>
                  <a:ext uri="{0D108BD9-81ED-4DB2-BD59-A6C34878D82A}">
                    <a16:rowId xmlns:a16="http://schemas.microsoft.com/office/drawing/2014/main" val="2735764138"/>
                  </a:ext>
                </a:extLst>
              </a:tr>
              <a:tr h="0">
                <a:tc>
                  <a:txBody>
                    <a:bodyPr/>
                    <a:lstStyle/>
                    <a:p>
                      <a:pPr algn="just" rtl="0" fontAlgn="t">
                        <a:spcBef>
                          <a:spcPts val="0"/>
                        </a:spcBef>
                        <a:spcAft>
                          <a:spcPts val="0"/>
                        </a:spcAft>
                      </a:pPr>
                      <a:r>
                        <a:rPr lang="en-US" sz="1600">
                          <a:effectLst/>
                        </a:rPr>
                        <a:t>Raining</a:t>
                      </a:r>
                      <a:endParaRPr lang="en-US" sz="2400">
                        <a:effectLst/>
                      </a:endParaRPr>
                    </a:p>
                  </a:txBody>
                  <a:tcPr marL="63500" marR="63500" marT="63500" marB="63500"/>
                </a:tc>
                <a:tc>
                  <a:txBody>
                    <a:bodyPr/>
                    <a:lstStyle/>
                    <a:p>
                      <a:pPr algn="just" rtl="0" fontAlgn="t">
                        <a:spcBef>
                          <a:spcPts val="0"/>
                        </a:spcBef>
                        <a:spcAft>
                          <a:spcPts val="0"/>
                        </a:spcAft>
                      </a:pPr>
                      <a:r>
                        <a:rPr lang="en-US" sz="1600">
                          <a:effectLst/>
                        </a:rPr>
                        <a:t>Close</a:t>
                      </a:r>
                      <a:endParaRPr lang="en-US" sz="2400">
                        <a:effectLst/>
                      </a:endParaRPr>
                    </a:p>
                  </a:txBody>
                  <a:tcPr marL="63500" marR="63500" marT="63500" marB="63500"/>
                </a:tc>
                <a:tc>
                  <a:txBody>
                    <a:bodyPr/>
                    <a:lstStyle/>
                    <a:p>
                      <a:pPr algn="just" rtl="0" fontAlgn="t">
                        <a:spcBef>
                          <a:spcPts val="0"/>
                        </a:spcBef>
                        <a:spcAft>
                          <a:spcPts val="0"/>
                        </a:spcAft>
                      </a:pPr>
                      <a:r>
                        <a:rPr lang="en-US" sz="1600">
                          <a:effectLst/>
                        </a:rPr>
                        <a:t>Open</a:t>
                      </a:r>
                      <a:endParaRPr lang="en-US" sz="2400">
                        <a:effectLst/>
                      </a:endParaRPr>
                    </a:p>
                  </a:txBody>
                  <a:tcPr marL="63500" marR="63500" marT="63500" marB="63500"/>
                </a:tc>
                <a:extLst>
                  <a:ext uri="{0D108BD9-81ED-4DB2-BD59-A6C34878D82A}">
                    <a16:rowId xmlns:a16="http://schemas.microsoft.com/office/drawing/2014/main" val="1715496898"/>
                  </a:ext>
                </a:extLst>
              </a:tr>
              <a:tr h="0">
                <a:tc>
                  <a:txBody>
                    <a:bodyPr/>
                    <a:lstStyle/>
                    <a:p>
                      <a:pPr algn="just" rtl="0" fontAlgn="t">
                        <a:spcBef>
                          <a:spcPts val="0"/>
                        </a:spcBef>
                        <a:spcAft>
                          <a:spcPts val="0"/>
                        </a:spcAft>
                      </a:pPr>
                      <a:r>
                        <a:rPr lang="en-US" sz="1600">
                          <a:effectLst/>
                        </a:rPr>
                        <a:t>Temperature (Maximum)</a:t>
                      </a:r>
                      <a:endParaRPr lang="en-US" sz="2400">
                        <a:effectLst/>
                      </a:endParaRPr>
                    </a:p>
                  </a:txBody>
                  <a:tcPr marL="63500" marR="63500" marT="63500" marB="63500"/>
                </a:tc>
                <a:tc>
                  <a:txBody>
                    <a:bodyPr/>
                    <a:lstStyle/>
                    <a:p>
                      <a:pPr algn="just" rtl="0" fontAlgn="t">
                        <a:spcBef>
                          <a:spcPts val="0"/>
                        </a:spcBef>
                        <a:spcAft>
                          <a:spcPts val="0"/>
                        </a:spcAft>
                      </a:pPr>
                      <a:r>
                        <a:rPr lang="en-US" sz="1600">
                          <a:effectLst/>
                        </a:rPr>
                        <a:t>Open</a:t>
                      </a:r>
                      <a:endParaRPr lang="en-US" sz="2400">
                        <a:effectLst/>
                      </a:endParaRPr>
                    </a:p>
                  </a:txBody>
                  <a:tcPr marL="63500" marR="63500" marT="63500" marB="63500"/>
                </a:tc>
                <a:tc>
                  <a:txBody>
                    <a:bodyPr/>
                    <a:lstStyle/>
                    <a:p>
                      <a:pPr algn="just" rtl="0" fontAlgn="t">
                        <a:spcBef>
                          <a:spcPts val="0"/>
                        </a:spcBef>
                        <a:spcAft>
                          <a:spcPts val="0"/>
                        </a:spcAft>
                      </a:pPr>
                      <a:r>
                        <a:rPr lang="en-US" sz="1600">
                          <a:effectLst/>
                        </a:rPr>
                        <a:t>Open</a:t>
                      </a:r>
                      <a:endParaRPr lang="en-US" sz="2400">
                        <a:effectLst/>
                      </a:endParaRPr>
                    </a:p>
                  </a:txBody>
                  <a:tcPr marL="63500" marR="63500" marT="63500" marB="63500"/>
                </a:tc>
                <a:extLst>
                  <a:ext uri="{0D108BD9-81ED-4DB2-BD59-A6C34878D82A}">
                    <a16:rowId xmlns:a16="http://schemas.microsoft.com/office/drawing/2014/main" val="292495237"/>
                  </a:ext>
                </a:extLst>
              </a:tr>
              <a:tr h="0">
                <a:tc>
                  <a:txBody>
                    <a:bodyPr/>
                    <a:lstStyle/>
                    <a:p>
                      <a:pPr algn="just" rtl="0" fontAlgn="t">
                        <a:spcBef>
                          <a:spcPts val="0"/>
                        </a:spcBef>
                        <a:spcAft>
                          <a:spcPts val="0"/>
                        </a:spcAft>
                      </a:pPr>
                      <a:r>
                        <a:rPr lang="en-US" sz="1600">
                          <a:effectLst/>
                        </a:rPr>
                        <a:t>Temperature (Minimum)</a:t>
                      </a:r>
                      <a:endParaRPr lang="en-US" sz="2400">
                        <a:effectLst/>
                      </a:endParaRPr>
                    </a:p>
                  </a:txBody>
                  <a:tcPr marL="63500" marR="63500" marT="63500" marB="63500"/>
                </a:tc>
                <a:tc>
                  <a:txBody>
                    <a:bodyPr/>
                    <a:lstStyle/>
                    <a:p>
                      <a:pPr algn="just" rtl="0" fontAlgn="t">
                        <a:spcBef>
                          <a:spcPts val="0"/>
                        </a:spcBef>
                        <a:spcAft>
                          <a:spcPts val="0"/>
                        </a:spcAft>
                      </a:pPr>
                      <a:r>
                        <a:rPr lang="en-US" sz="1600">
                          <a:effectLst/>
                        </a:rPr>
                        <a:t>Close</a:t>
                      </a:r>
                      <a:endParaRPr lang="en-US" sz="2400">
                        <a:effectLst/>
                      </a:endParaRPr>
                    </a:p>
                  </a:txBody>
                  <a:tcPr marL="63500" marR="63500" marT="63500" marB="63500"/>
                </a:tc>
                <a:tc>
                  <a:txBody>
                    <a:bodyPr/>
                    <a:lstStyle/>
                    <a:p>
                      <a:pPr algn="just" rtl="0" fontAlgn="t">
                        <a:spcBef>
                          <a:spcPts val="0"/>
                        </a:spcBef>
                        <a:spcAft>
                          <a:spcPts val="0"/>
                        </a:spcAft>
                      </a:pPr>
                      <a:r>
                        <a:rPr lang="en-US" sz="1600">
                          <a:effectLst/>
                        </a:rPr>
                        <a:t>Close</a:t>
                      </a:r>
                      <a:endParaRPr lang="en-US" sz="2400">
                        <a:effectLst/>
                      </a:endParaRPr>
                    </a:p>
                  </a:txBody>
                  <a:tcPr marL="63500" marR="63500" marT="63500" marB="63500"/>
                </a:tc>
                <a:extLst>
                  <a:ext uri="{0D108BD9-81ED-4DB2-BD59-A6C34878D82A}">
                    <a16:rowId xmlns:a16="http://schemas.microsoft.com/office/drawing/2014/main" val="777948782"/>
                  </a:ext>
                </a:extLst>
              </a:tr>
              <a:tr h="0">
                <a:tc>
                  <a:txBody>
                    <a:bodyPr/>
                    <a:lstStyle/>
                    <a:p>
                      <a:pPr algn="just" rtl="0" fontAlgn="t">
                        <a:spcBef>
                          <a:spcPts val="0"/>
                        </a:spcBef>
                        <a:spcAft>
                          <a:spcPts val="0"/>
                        </a:spcAft>
                      </a:pPr>
                      <a:r>
                        <a:rPr lang="en-US" sz="1600">
                          <a:effectLst/>
                        </a:rPr>
                        <a:t>Relative Humidity</a:t>
                      </a:r>
                      <a:endParaRPr lang="en-US" sz="2400">
                        <a:effectLst/>
                      </a:endParaRPr>
                    </a:p>
                  </a:txBody>
                  <a:tcPr marL="63500" marR="63500" marT="63500" marB="63500"/>
                </a:tc>
                <a:tc>
                  <a:txBody>
                    <a:bodyPr/>
                    <a:lstStyle/>
                    <a:p>
                      <a:pPr algn="just" rtl="0" fontAlgn="t">
                        <a:spcBef>
                          <a:spcPts val="0"/>
                        </a:spcBef>
                        <a:spcAft>
                          <a:spcPts val="0"/>
                        </a:spcAft>
                      </a:pPr>
                      <a:r>
                        <a:rPr lang="en-US" sz="1600">
                          <a:effectLst/>
                        </a:rPr>
                        <a:t>Close</a:t>
                      </a:r>
                      <a:endParaRPr lang="en-US" sz="2400">
                        <a:effectLst/>
                      </a:endParaRPr>
                    </a:p>
                  </a:txBody>
                  <a:tcPr marL="63500" marR="63500" marT="63500" marB="63500"/>
                </a:tc>
                <a:tc>
                  <a:txBody>
                    <a:bodyPr/>
                    <a:lstStyle/>
                    <a:p>
                      <a:pPr algn="just" rtl="0" fontAlgn="t">
                        <a:spcBef>
                          <a:spcPts val="0"/>
                        </a:spcBef>
                        <a:spcAft>
                          <a:spcPts val="0"/>
                        </a:spcAft>
                      </a:pPr>
                      <a:r>
                        <a:rPr lang="en-US" sz="1600">
                          <a:effectLst/>
                        </a:rPr>
                        <a:t>Open</a:t>
                      </a:r>
                      <a:endParaRPr lang="en-US" sz="2400">
                        <a:effectLst/>
                      </a:endParaRPr>
                    </a:p>
                  </a:txBody>
                  <a:tcPr marL="63500" marR="63500" marT="63500" marB="63500"/>
                </a:tc>
                <a:extLst>
                  <a:ext uri="{0D108BD9-81ED-4DB2-BD59-A6C34878D82A}">
                    <a16:rowId xmlns:a16="http://schemas.microsoft.com/office/drawing/2014/main" val="127999841"/>
                  </a:ext>
                </a:extLst>
              </a:tr>
              <a:tr h="0">
                <a:tc>
                  <a:txBody>
                    <a:bodyPr/>
                    <a:lstStyle/>
                    <a:p>
                      <a:pPr algn="just" rtl="0" fontAlgn="t">
                        <a:spcBef>
                          <a:spcPts val="0"/>
                        </a:spcBef>
                        <a:spcAft>
                          <a:spcPts val="0"/>
                        </a:spcAft>
                      </a:pPr>
                      <a:r>
                        <a:rPr lang="en-US" sz="1600">
                          <a:effectLst/>
                        </a:rPr>
                        <a:t>Heat Index</a:t>
                      </a:r>
                      <a:endParaRPr lang="en-US" sz="2400">
                        <a:effectLst/>
                      </a:endParaRPr>
                    </a:p>
                  </a:txBody>
                  <a:tcPr marL="63500" marR="63500" marT="63500" marB="63500"/>
                </a:tc>
                <a:tc>
                  <a:txBody>
                    <a:bodyPr/>
                    <a:lstStyle/>
                    <a:p>
                      <a:pPr algn="just" rtl="0" fontAlgn="t">
                        <a:spcBef>
                          <a:spcPts val="0"/>
                        </a:spcBef>
                        <a:spcAft>
                          <a:spcPts val="0"/>
                        </a:spcAft>
                      </a:pPr>
                      <a:r>
                        <a:rPr lang="en-US" sz="1600">
                          <a:effectLst/>
                        </a:rPr>
                        <a:t>Close</a:t>
                      </a:r>
                      <a:endParaRPr lang="en-US" sz="2400">
                        <a:effectLst/>
                      </a:endParaRPr>
                    </a:p>
                  </a:txBody>
                  <a:tcPr marL="63500" marR="63500" marT="63500" marB="63500"/>
                </a:tc>
                <a:tc>
                  <a:txBody>
                    <a:bodyPr/>
                    <a:lstStyle/>
                    <a:p>
                      <a:pPr algn="just" rtl="0" fontAlgn="t">
                        <a:spcBef>
                          <a:spcPts val="0"/>
                        </a:spcBef>
                        <a:spcAft>
                          <a:spcPts val="0"/>
                        </a:spcAft>
                      </a:pPr>
                      <a:r>
                        <a:rPr lang="en-US" sz="1600">
                          <a:effectLst/>
                        </a:rPr>
                        <a:t>Close</a:t>
                      </a:r>
                      <a:endParaRPr lang="en-US" sz="2400">
                        <a:effectLst/>
                      </a:endParaRPr>
                    </a:p>
                  </a:txBody>
                  <a:tcPr marL="63500" marR="63500" marT="63500" marB="63500"/>
                </a:tc>
                <a:extLst>
                  <a:ext uri="{0D108BD9-81ED-4DB2-BD59-A6C34878D82A}">
                    <a16:rowId xmlns:a16="http://schemas.microsoft.com/office/drawing/2014/main" val="808599132"/>
                  </a:ext>
                </a:extLst>
              </a:tr>
              <a:tr h="0">
                <a:tc>
                  <a:txBody>
                    <a:bodyPr/>
                    <a:lstStyle/>
                    <a:p>
                      <a:pPr algn="just" rtl="0" fontAlgn="t">
                        <a:spcBef>
                          <a:spcPts val="0"/>
                        </a:spcBef>
                        <a:spcAft>
                          <a:spcPts val="0"/>
                        </a:spcAft>
                      </a:pPr>
                      <a:r>
                        <a:rPr lang="en-US" sz="1600">
                          <a:effectLst/>
                        </a:rPr>
                        <a:t>Barometric Pressure</a:t>
                      </a:r>
                      <a:endParaRPr lang="en-US" sz="2400">
                        <a:effectLst/>
                      </a:endParaRPr>
                    </a:p>
                  </a:txBody>
                  <a:tcPr marL="63500" marR="63500" marT="63500" marB="63500"/>
                </a:tc>
                <a:tc>
                  <a:txBody>
                    <a:bodyPr/>
                    <a:lstStyle/>
                    <a:p>
                      <a:pPr algn="just" rtl="0" fontAlgn="t">
                        <a:spcBef>
                          <a:spcPts val="0"/>
                        </a:spcBef>
                        <a:spcAft>
                          <a:spcPts val="0"/>
                        </a:spcAft>
                      </a:pPr>
                      <a:r>
                        <a:rPr lang="en-US" sz="1600">
                          <a:effectLst/>
                        </a:rPr>
                        <a:t>Close</a:t>
                      </a:r>
                      <a:endParaRPr lang="en-US" sz="2400">
                        <a:effectLst/>
                      </a:endParaRPr>
                    </a:p>
                  </a:txBody>
                  <a:tcPr marL="63500" marR="63500" marT="63500" marB="63500"/>
                </a:tc>
                <a:tc>
                  <a:txBody>
                    <a:bodyPr/>
                    <a:lstStyle/>
                    <a:p>
                      <a:pPr algn="just" rtl="0" fontAlgn="t">
                        <a:spcBef>
                          <a:spcPts val="0"/>
                        </a:spcBef>
                        <a:spcAft>
                          <a:spcPts val="0"/>
                        </a:spcAft>
                      </a:pPr>
                      <a:r>
                        <a:rPr lang="en-US" sz="1600">
                          <a:effectLst/>
                        </a:rPr>
                        <a:t>Open</a:t>
                      </a:r>
                      <a:endParaRPr lang="en-US" sz="2400">
                        <a:effectLst/>
                      </a:endParaRPr>
                    </a:p>
                  </a:txBody>
                  <a:tcPr marL="63500" marR="63500" marT="63500" marB="63500"/>
                </a:tc>
                <a:extLst>
                  <a:ext uri="{0D108BD9-81ED-4DB2-BD59-A6C34878D82A}">
                    <a16:rowId xmlns:a16="http://schemas.microsoft.com/office/drawing/2014/main" val="2627206645"/>
                  </a:ext>
                </a:extLst>
              </a:tr>
              <a:tr h="0">
                <a:tc>
                  <a:txBody>
                    <a:bodyPr/>
                    <a:lstStyle/>
                    <a:p>
                      <a:pPr algn="just" rtl="0" fontAlgn="t">
                        <a:spcBef>
                          <a:spcPts val="0"/>
                        </a:spcBef>
                        <a:spcAft>
                          <a:spcPts val="0"/>
                        </a:spcAft>
                      </a:pPr>
                      <a:r>
                        <a:rPr lang="en-US" sz="1600">
                          <a:effectLst/>
                        </a:rPr>
                        <a:t>UV </a:t>
                      </a:r>
                      <a:endParaRPr lang="en-US" sz="2400">
                        <a:effectLst/>
                      </a:endParaRPr>
                    </a:p>
                  </a:txBody>
                  <a:tcPr marL="63500" marR="63500" marT="63500" marB="63500"/>
                </a:tc>
                <a:tc>
                  <a:txBody>
                    <a:bodyPr/>
                    <a:lstStyle/>
                    <a:p>
                      <a:pPr algn="just" rtl="0" fontAlgn="t">
                        <a:spcBef>
                          <a:spcPts val="0"/>
                        </a:spcBef>
                        <a:spcAft>
                          <a:spcPts val="0"/>
                        </a:spcAft>
                      </a:pPr>
                      <a:r>
                        <a:rPr lang="en-US" sz="1600">
                          <a:effectLst/>
                        </a:rPr>
                        <a:t>Close</a:t>
                      </a:r>
                      <a:endParaRPr lang="en-US" sz="2400">
                        <a:effectLst/>
                      </a:endParaRPr>
                    </a:p>
                  </a:txBody>
                  <a:tcPr marL="63500" marR="63500" marT="63500" marB="63500"/>
                </a:tc>
                <a:tc>
                  <a:txBody>
                    <a:bodyPr/>
                    <a:lstStyle/>
                    <a:p>
                      <a:pPr algn="just" rtl="0" fontAlgn="t">
                        <a:spcBef>
                          <a:spcPts val="0"/>
                        </a:spcBef>
                        <a:spcAft>
                          <a:spcPts val="0"/>
                        </a:spcAft>
                      </a:pPr>
                      <a:r>
                        <a:rPr lang="en-US" sz="1600">
                          <a:effectLst/>
                        </a:rPr>
                        <a:t>Open</a:t>
                      </a:r>
                      <a:endParaRPr lang="en-US" sz="2400">
                        <a:effectLst/>
                      </a:endParaRPr>
                    </a:p>
                  </a:txBody>
                  <a:tcPr marL="63500" marR="63500" marT="63500" marB="63500"/>
                </a:tc>
                <a:extLst>
                  <a:ext uri="{0D108BD9-81ED-4DB2-BD59-A6C34878D82A}">
                    <a16:rowId xmlns:a16="http://schemas.microsoft.com/office/drawing/2014/main" val="129251801"/>
                  </a:ext>
                </a:extLst>
              </a:tr>
            </a:tbl>
          </a:graphicData>
        </a:graphic>
      </p:graphicFrame>
      <p:sp>
        <p:nvSpPr>
          <p:cNvPr id="4" name="Title 1">
            <a:extLst>
              <a:ext uri="{FF2B5EF4-FFF2-40B4-BE49-F238E27FC236}">
                <a16:creationId xmlns:a16="http://schemas.microsoft.com/office/drawing/2014/main" id="{EE4BA25D-BD9F-435E-B33C-34675375C8B6}"/>
              </a:ext>
            </a:extLst>
          </p:cNvPr>
          <p:cNvSpPr txBox="1">
            <a:spLocks/>
          </p:cNvSpPr>
          <p:nvPr/>
        </p:nvSpPr>
        <p:spPr>
          <a:xfrm>
            <a:off x="1141413" y="-281797"/>
            <a:ext cx="9905998" cy="1905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a:cs typeface="Calibri Light"/>
              </a:rPr>
              <a:t>Roof Algorithm/Behaviors</a:t>
            </a:r>
            <a:endParaRPr lang="en-US"/>
          </a:p>
        </p:txBody>
      </p:sp>
    </p:spTree>
    <p:extLst>
      <p:ext uri="{BB962C8B-B14F-4D97-AF65-F5344CB8AC3E}">
        <p14:creationId xmlns:p14="http://schemas.microsoft.com/office/powerpoint/2010/main" val="34886241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C1509-A3C1-41D9-871F-5E76FB875027}"/>
              </a:ext>
            </a:extLst>
          </p:cNvPr>
          <p:cNvSpPr>
            <a:spLocks noGrp="1"/>
          </p:cNvSpPr>
          <p:nvPr>
            <p:ph type="title"/>
          </p:nvPr>
        </p:nvSpPr>
        <p:spPr/>
        <p:txBody>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IOS Application </a:t>
            </a:r>
            <a:endParaRPr lang="en-US"/>
          </a:p>
        </p:txBody>
      </p:sp>
      <p:sp>
        <p:nvSpPr>
          <p:cNvPr id="3" name="Content Placeholder 2">
            <a:extLst>
              <a:ext uri="{FF2B5EF4-FFF2-40B4-BE49-F238E27FC236}">
                <a16:creationId xmlns:a16="http://schemas.microsoft.com/office/drawing/2014/main" id="{EA823887-B6DD-4240-833C-25220FE0540C}"/>
              </a:ext>
            </a:extLst>
          </p:cNvPr>
          <p:cNvSpPr>
            <a:spLocks noGrp="1"/>
          </p:cNvSpPr>
          <p:nvPr>
            <p:ph idx="1"/>
          </p:nvPr>
        </p:nvSpPr>
        <p:spPr/>
        <p:txBody>
          <a:bodyPr vert="horz" lIns="91440" tIns="45720" rIns="91440" bIns="45720" rtlCol="0" anchor="t">
            <a:normAutofit/>
          </a:bodyPr>
          <a:lstStyle/>
          <a:p>
            <a:r>
              <a:rPr lang="en-US" dirty="0">
                <a:solidFill>
                  <a:schemeClr val="tx1"/>
                </a:solidFill>
              </a:rPr>
              <a:t>Swift Based Application</a:t>
            </a:r>
          </a:p>
          <a:p>
            <a:r>
              <a:rPr lang="en-US" dirty="0">
                <a:solidFill>
                  <a:schemeClr val="tx1"/>
                </a:solidFill>
              </a:rPr>
              <a:t>Capabilities:</a:t>
            </a:r>
          </a:p>
          <a:p>
            <a:pPr lvl="1" fontAlgn="base"/>
            <a:r>
              <a:rPr lang="en-US" sz="2200" dirty="0">
                <a:solidFill>
                  <a:schemeClr val="tx1"/>
                </a:solidFill>
              </a:rPr>
              <a:t>Open/close roof</a:t>
            </a:r>
          </a:p>
          <a:p>
            <a:pPr lvl="1" fontAlgn="base"/>
            <a:r>
              <a:rPr lang="en-US" sz="2200" dirty="0">
                <a:solidFill>
                  <a:schemeClr val="tx1"/>
                </a:solidFill>
              </a:rPr>
              <a:t>Control light ambience/color </a:t>
            </a:r>
          </a:p>
          <a:p>
            <a:pPr lvl="1" fontAlgn="base"/>
            <a:r>
              <a:rPr lang="en-US" sz="2200" dirty="0">
                <a:solidFill>
                  <a:schemeClr val="tx1"/>
                </a:solidFill>
              </a:rPr>
              <a:t>Change default attributes </a:t>
            </a:r>
          </a:p>
          <a:p>
            <a:pPr lvl="1" fontAlgn="base"/>
            <a:r>
              <a:rPr lang="en-US" sz="2200" dirty="0">
                <a:solidFill>
                  <a:schemeClr val="tx1"/>
                </a:solidFill>
              </a:rPr>
              <a:t>Modify accesses and such based on account permissions </a:t>
            </a:r>
          </a:p>
          <a:p>
            <a:pPr lvl="1" fontAlgn="base"/>
            <a:r>
              <a:rPr lang="en-US" sz="2200" dirty="0">
                <a:solidFill>
                  <a:schemeClr val="tx1"/>
                </a:solidFill>
              </a:rPr>
              <a:t>Access weather metrics collected by system </a:t>
            </a:r>
          </a:p>
          <a:p>
            <a:pPr fontAlgn="base"/>
            <a:endParaRPr lang="en-US" sz="2400" dirty="0"/>
          </a:p>
          <a:p>
            <a:pPr lvl="1"/>
            <a:endParaRPr lang="en-US" dirty="0"/>
          </a:p>
        </p:txBody>
      </p:sp>
      <p:pic>
        <p:nvPicPr>
          <p:cNvPr id="5" name="Picture 4" descr="A picture containing table, building, large, computer&#10;&#10;Description automatically generated">
            <a:extLst>
              <a:ext uri="{FF2B5EF4-FFF2-40B4-BE49-F238E27FC236}">
                <a16:creationId xmlns:a16="http://schemas.microsoft.com/office/drawing/2014/main" id="{19F267BD-E1BA-1C49-B394-7A1DD0BD13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3371" y="1965959"/>
            <a:ext cx="2222500" cy="1346200"/>
          </a:xfrm>
          <a:prstGeom prst="rect">
            <a:avLst/>
          </a:prstGeom>
        </p:spPr>
      </p:pic>
      <p:pic>
        <p:nvPicPr>
          <p:cNvPr id="6" name="Picture 5">
            <a:extLst>
              <a:ext uri="{FF2B5EF4-FFF2-40B4-BE49-F238E27FC236}">
                <a16:creationId xmlns:a16="http://schemas.microsoft.com/office/drawing/2014/main" id="{61C61BAC-9809-A94C-8FC3-9088AC1B6860}"/>
              </a:ext>
            </a:extLst>
          </p:cNvPr>
          <p:cNvPicPr>
            <a:picLocks noChangeAspect="1"/>
          </p:cNvPicPr>
          <p:nvPr/>
        </p:nvPicPr>
        <p:blipFill>
          <a:blip r:embed="rId4"/>
          <a:stretch>
            <a:fillRect/>
          </a:stretch>
        </p:blipFill>
        <p:spPr>
          <a:xfrm>
            <a:off x="8945770" y="3545842"/>
            <a:ext cx="1942363" cy="1747785"/>
          </a:xfrm>
          <a:prstGeom prst="rect">
            <a:avLst/>
          </a:prstGeom>
        </p:spPr>
      </p:pic>
    </p:spTree>
    <p:extLst>
      <p:ext uri="{BB962C8B-B14F-4D97-AF65-F5344CB8AC3E}">
        <p14:creationId xmlns:p14="http://schemas.microsoft.com/office/powerpoint/2010/main" val="8035569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C1509-A3C1-41D9-871F-5E76FB875027}"/>
              </a:ext>
            </a:extLst>
          </p:cNvPr>
          <p:cNvSpPr>
            <a:spLocks noGrp="1"/>
          </p:cNvSpPr>
          <p:nvPr>
            <p:ph type="title"/>
          </p:nvPr>
        </p:nvSpPr>
        <p:spPr/>
        <p:txBody>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IOS Application GUI </a:t>
            </a:r>
            <a:endParaRPr lang="en-US"/>
          </a:p>
        </p:txBody>
      </p:sp>
      <p:sp>
        <p:nvSpPr>
          <p:cNvPr id="3" name="Content Placeholder 2">
            <a:extLst>
              <a:ext uri="{FF2B5EF4-FFF2-40B4-BE49-F238E27FC236}">
                <a16:creationId xmlns:a16="http://schemas.microsoft.com/office/drawing/2014/main" id="{EA823887-B6DD-4240-833C-25220FE0540C}"/>
              </a:ext>
            </a:extLst>
          </p:cNvPr>
          <p:cNvSpPr>
            <a:spLocks noGrp="1"/>
          </p:cNvSpPr>
          <p:nvPr>
            <p:ph idx="1"/>
          </p:nvPr>
        </p:nvSpPr>
        <p:spPr/>
        <p:txBody>
          <a:bodyPr vert="horz" lIns="91440" tIns="45720" rIns="91440" bIns="45720" rtlCol="0" anchor="t">
            <a:normAutofit/>
          </a:bodyPr>
          <a:lstStyle/>
          <a:p>
            <a:r>
              <a:rPr lang="en-US">
                <a:solidFill>
                  <a:schemeClr val="tx1"/>
                </a:solidFill>
              </a:rPr>
              <a:t>The application will begin with a login screen</a:t>
            </a:r>
          </a:p>
          <a:p>
            <a:r>
              <a:rPr lang="en-US">
                <a:solidFill>
                  <a:schemeClr val="tx1"/>
                </a:solidFill>
              </a:rPr>
              <a:t>Authentication leads to tab-based interface </a:t>
            </a:r>
          </a:p>
          <a:p>
            <a:r>
              <a:rPr lang="en-US">
                <a:solidFill>
                  <a:schemeClr val="tx1"/>
                </a:solidFill>
              </a:rPr>
              <a:t>Views</a:t>
            </a:r>
          </a:p>
          <a:p>
            <a:pPr lvl="1"/>
            <a:r>
              <a:rPr lang="en-US" sz="2200">
                <a:solidFill>
                  <a:schemeClr val="tx1"/>
                </a:solidFill>
              </a:rPr>
              <a:t>Login</a:t>
            </a:r>
          </a:p>
          <a:p>
            <a:pPr lvl="1"/>
            <a:r>
              <a:rPr lang="en-US" sz="2200">
                <a:solidFill>
                  <a:schemeClr val="tx1"/>
                </a:solidFill>
              </a:rPr>
              <a:t>Settings</a:t>
            </a:r>
          </a:p>
          <a:p>
            <a:pPr lvl="2"/>
            <a:r>
              <a:rPr lang="en-US" sz="2200">
                <a:solidFill>
                  <a:schemeClr val="tx1"/>
                </a:solidFill>
              </a:rPr>
              <a:t>User Authorizations</a:t>
            </a:r>
          </a:p>
          <a:p>
            <a:pPr lvl="2"/>
            <a:r>
              <a:rPr lang="en-US" sz="2200">
                <a:solidFill>
                  <a:schemeClr val="tx1"/>
                </a:solidFill>
              </a:rPr>
              <a:t>Roof Settings</a:t>
            </a:r>
          </a:p>
          <a:p>
            <a:pPr lvl="1"/>
            <a:r>
              <a:rPr lang="en-US" sz="2200">
                <a:solidFill>
                  <a:schemeClr val="tx1"/>
                </a:solidFill>
              </a:rPr>
              <a:t>Controls</a:t>
            </a:r>
          </a:p>
          <a:p>
            <a:pPr lvl="1"/>
            <a:r>
              <a:rPr lang="en-US" sz="2200">
                <a:solidFill>
                  <a:schemeClr val="tx1"/>
                </a:solidFill>
              </a:rPr>
              <a:t>Weather Metrics</a:t>
            </a:r>
          </a:p>
          <a:p>
            <a:endParaRPr lang="en-US"/>
          </a:p>
        </p:txBody>
      </p:sp>
      <p:pic>
        <p:nvPicPr>
          <p:cNvPr id="5" name="Picture 4" descr="A screenshot of a cell phone&#10;&#10;Description automatically generated">
            <a:extLst>
              <a:ext uri="{FF2B5EF4-FFF2-40B4-BE49-F238E27FC236}">
                <a16:creationId xmlns:a16="http://schemas.microsoft.com/office/drawing/2014/main" id="{583F09DC-7916-B14F-9F04-72704E154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9205" y="1965960"/>
            <a:ext cx="4448939" cy="4038600"/>
          </a:xfrm>
          <a:prstGeom prst="rect">
            <a:avLst/>
          </a:prstGeom>
        </p:spPr>
      </p:pic>
    </p:spTree>
    <p:extLst>
      <p:ext uri="{BB962C8B-B14F-4D97-AF65-F5344CB8AC3E}">
        <p14:creationId xmlns:p14="http://schemas.microsoft.com/office/powerpoint/2010/main" val="16569809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C1509-A3C1-41D9-871F-5E76FB875027}"/>
              </a:ext>
            </a:extLst>
          </p:cNvPr>
          <p:cNvSpPr>
            <a:spLocks noGrp="1"/>
          </p:cNvSpPr>
          <p:nvPr>
            <p:ph type="title"/>
          </p:nvPr>
        </p:nvSpPr>
        <p:spPr/>
        <p:txBody>
          <a:bodyPr/>
          <a:lstStyle/>
          <a:p>
            <a:r>
              <a:rPr lang="en-US" dirty="0">
                <a:effectLst>
                  <a:glow rad="38100">
                    <a:prstClr val="black">
                      <a:lumMod val="65000"/>
                      <a:lumOff val="35000"/>
                      <a:alpha val="40000"/>
                    </a:prstClr>
                  </a:glow>
                  <a:outerShdw blurRad="28575" dist="38100" dir="14040000" algn="tl" rotWithShape="0">
                    <a:srgbClr val="000000">
                      <a:alpha val="25000"/>
                    </a:srgbClr>
                  </a:outerShdw>
                </a:effectLst>
              </a:rPr>
              <a:t>IOS Application GUI </a:t>
            </a:r>
          </a:p>
        </p:txBody>
      </p:sp>
      <p:pic>
        <p:nvPicPr>
          <p:cNvPr id="5" name="Content Placeholder 4" descr="A screenshot of a cell phone&#10;&#10;Description automatically generated">
            <a:extLst>
              <a:ext uri="{FF2B5EF4-FFF2-40B4-BE49-F238E27FC236}">
                <a16:creationId xmlns:a16="http://schemas.microsoft.com/office/drawing/2014/main" id="{8E23B43A-526E-0841-A38F-C62BC40D347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6195" y="2019300"/>
            <a:ext cx="2192867" cy="4425366"/>
          </a:xfrm>
        </p:spPr>
      </p:pic>
      <p:pic>
        <p:nvPicPr>
          <p:cNvPr id="7" name="Picture 6" descr="A screenshot of a cell phone&#10;&#10;Description automatically generated">
            <a:extLst>
              <a:ext uri="{FF2B5EF4-FFF2-40B4-BE49-F238E27FC236}">
                <a16:creationId xmlns:a16="http://schemas.microsoft.com/office/drawing/2014/main" id="{1FE1BA6E-1DEF-5844-A045-286E19F43E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3015" y="2019300"/>
            <a:ext cx="2202790" cy="4425366"/>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9C7B7F44-156A-5E49-A5B9-E7FDE1B7F0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6849" y="2019300"/>
            <a:ext cx="2206078" cy="4425366"/>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5DA1AF57-CA02-9241-94D0-25C2C76F7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3283" y="2019300"/>
            <a:ext cx="2209375" cy="4425366"/>
          </a:xfrm>
          <a:prstGeom prst="rect">
            <a:avLst/>
          </a:prstGeom>
        </p:spPr>
      </p:pic>
      <p:cxnSp>
        <p:nvCxnSpPr>
          <p:cNvPr id="13" name="Straight Arrow Connector 12">
            <a:extLst>
              <a:ext uri="{FF2B5EF4-FFF2-40B4-BE49-F238E27FC236}">
                <a16:creationId xmlns:a16="http://schemas.microsoft.com/office/drawing/2014/main" id="{D6BE00C9-C2DD-F149-8A00-4483667F0ACD}"/>
              </a:ext>
            </a:extLst>
          </p:cNvPr>
          <p:cNvCxnSpPr>
            <a:stCxn id="5" idx="3"/>
            <a:endCxn id="9" idx="1"/>
          </p:cNvCxnSpPr>
          <p:nvPr/>
        </p:nvCxnSpPr>
        <p:spPr>
          <a:xfrm>
            <a:off x="2689062" y="4231983"/>
            <a:ext cx="8477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D3328C2-7570-0043-97CC-F161D5014A4B}"/>
              </a:ext>
            </a:extLst>
          </p:cNvPr>
          <p:cNvCxnSpPr>
            <a:stCxn id="9" idx="3"/>
            <a:endCxn id="11" idx="1"/>
          </p:cNvCxnSpPr>
          <p:nvPr/>
        </p:nvCxnSpPr>
        <p:spPr>
          <a:xfrm>
            <a:off x="5742927" y="4231983"/>
            <a:ext cx="7703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120B966-D811-114B-9F36-3BEB125FCDF0}"/>
              </a:ext>
            </a:extLst>
          </p:cNvPr>
          <p:cNvCxnSpPr>
            <a:stCxn id="11" idx="3"/>
            <a:endCxn id="7" idx="1"/>
          </p:cNvCxnSpPr>
          <p:nvPr/>
        </p:nvCxnSpPr>
        <p:spPr>
          <a:xfrm>
            <a:off x="8722658" y="4231983"/>
            <a:ext cx="7703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1205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C1509-A3C1-41D9-871F-5E76FB875027}"/>
              </a:ext>
            </a:extLst>
          </p:cNvPr>
          <p:cNvSpPr>
            <a:spLocks noGrp="1"/>
          </p:cNvSpPr>
          <p:nvPr>
            <p:ph type="title"/>
          </p:nvPr>
        </p:nvSpPr>
        <p:spPr/>
        <p:txBody>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IOS Application security </a:t>
            </a:r>
          </a:p>
        </p:txBody>
      </p:sp>
      <p:sp>
        <p:nvSpPr>
          <p:cNvPr id="3" name="Content Placeholder 2">
            <a:extLst>
              <a:ext uri="{FF2B5EF4-FFF2-40B4-BE49-F238E27FC236}">
                <a16:creationId xmlns:a16="http://schemas.microsoft.com/office/drawing/2014/main" id="{EA823887-B6DD-4240-833C-25220FE0540C}"/>
              </a:ext>
            </a:extLst>
          </p:cNvPr>
          <p:cNvSpPr>
            <a:spLocks noGrp="1"/>
          </p:cNvSpPr>
          <p:nvPr>
            <p:ph idx="1"/>
          </p:nvPr>
        </p:nvSpPr>
        <p:spPr/>
        <p:txBody>
          <a:bodyPr vert="horz" lIns="91440" tIns="45720" rIns="91440" bIns="45720" rtlCol="0" anchor="t">
            <a:normAutofit/>
          </a:bodyPr>
          <a:lstStyle/>
          <a:p>
            <a:r>
              <a:rPr lang="en-US">
                <a:solidFill>
                  <a:schemeClr val="tx1"/>
                </a:solidFill>
              </a:rPr>
              <a:t>Email and Password based authentication</a:t>
            </a:r>
          </a:p>
          <a:p>
            <a:pPr lvl="1"/>
            <a:r>
              <a:rPr lang="en-US" sz="2200">
                <a:solidFill>
                  <a:schemeClr val="tx1"/>
                </a:solidFill>
              </a:rPr>
              <a:t>Credentials provided by </a:t>
            </a:r>
            <a:r>
              <a:rPr lang="en-US" sz="2200" err="1">
                <a:solidFill>
                  <a:schemeClr val="tx1"/>
                </a:solidFill>
              </a:rPr>
              <a:t>OpenAire</a:t>
            </a:r>
            <a:endParaRPr lang="en-US" sz="2200">
              <a:solidFill>
                <a:schemeClr val="tx1"/>
              </a:solidFill>
            </a:endParaRPr>
          </a:p>
          <a:p>
            <a:pPr lvl="1"/>
            <a:r>
              <a:rPr lang="en-US" sz="2200">
                <a:solidFill>
                  <a:schemeClr val="tx1"/>
                </a:solidFill>
              </a:rPr>
              <a:t>‘Firebase SDK Authentication’ based</a:t>
            </a:r>
          </a:p>
        </p:txBody>
      </p:sp>
      <p:pic>
        <p:nvPicPr>
          <p:cNvPr id="7" name="Picture 6" descr="A screenshot of a cell phone&#10;&#10;Description automatically generated">
            <a:extLst>
              <a:ext uri="{FF2B5EF4-FFF2-40B4-BE49-F238E27FC236}">
                <a16:creationId xmlns:a16="http://schemas.microsoft.com/office/drawing/2014/main" id="{AAF823E6-3068-9748-A1EF-503FCE087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368" y="3429000"/>
            <a:ext cx="10380133" cy="2265156"/>
          </a:xfrm>
          <a:prstGeom prst="rect">
            <a:avLst/>
          </a:prstGeom>
        </p:spPr>
      </p:pic>
    </p:spTree>
    <p:extLst>
      <p:ext uri="{BB962C8B-B14F-4D97-AF65-F5344CB8AC3E}">
        <p14:creationId xmlns:p14="http://schemas.microsoft.com/office/powerpoint/2010/main" val="25831092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5391D-E40D-421F-B1D0-133F8F185A29}"/>
              </a:ext>
            </a:extLst>
          </p:cNvPr>
          <p:cNvSpPr>
            <a:spLocks noGrp="1"/>
          </p:cNvSpPr>
          <p:nvPr>
            <p:ph type="title"/>
          </p:nvPr>
        </p:nvSpPr>
        <p:spPr>
          <a:xfrm>
            <a:off x="1141413" y="-195532"/>
            <a:ext cx="9905998" cy="1905000"/>
          </a:xfrm>
        </p:spPr>
        <p:txBody>
          <a:bodyPr/>
          <a:lstStyle/>
          <a:p>
            <a:r>
              <a:rPr lang="en-US" dirty="0">
                <a:effectLst>
                  <a:glow rad="38100">
                    <a:prstClr val="black">
                      <a:lumMod val="65000"/>
                      <a:lumOff val="35000"/>
                      <a:alpha val="40000"/>
                    </a:prstClr>
                  </a:glow>
                  <a:outerShdw blurRad="28575" dist="38100" dir="14040000" algn="tl" rotWithShape="0">
                    <a:srgbClr val="000000">
                      <a:alpha val="25000"/>
                    </a:srgbClr>
                  </a:outerShdw>
                </a:effectLst>
              </a:rPr>
              <a:t>Bluetooth </a:t>
            </a:r>
          </a:p>
        </p:txBody>
      </p:sp>
      <p:sp>
        <p:nvSpPr>
          <p:cNvPr id="3" name="Content Placeholder 2">
            <a:extLst>
              <a:ext uri="{FF2B5EF4-FFF2-40B4-BE49-F238E27FC236}">
                <a16:creationId xmlns:a16="http://schemas.microsoft.com/office/drawing/2014/main" id="{9EC29F75-6A5C-44AB-B079-84A75574F412}"/>
              </a:ext>
            </a:extLst>
          </p:cNvPr>
          <p:cNvSpPr>
            <a:spLocks noGrp="1"/>
          </p:cNvSpPr>
          <p:nvPr>
            <p:ph idx="1"/>
          </p:nvPr>
        </p:nvSpPr>
        <p:spPr>
          <a:xfrm>
            <a:off x="1141413" y="1473678"/>
            <a:ext cx="9905998" cy="3124201"/>
          </a:xfrm>
        </p:spPr>
        <p:txBody>
          <a:bodyPr vert="horz" lIns="91440" tIns="45720" rIns="91440" bIns="45720" rtlCol="0" anchor="t">
            <a:normAutofit lnSpcReduction="10000"/>
          </a:bodyPr>
          <a:lstStyle/>
          <a:p>
            <a:r>
              <a:rPr lang="en-US" dirty="0">
                <a:solidFill>
                  <a:schemeClr val="tx1"/>
                </a:solidFill>
                <a:effectLst>
                  <a:glow rad="38100">
                    <a:prstClr val="black">
                      <a:lumMod val="50000"/>
                      <a:lumOff val="50000"/>
                      <a:alpha val="20000"/>
                    </a:prstClr>
                  </a:glow>
                </a:effectLst>
              </a:rPr>
              <a:t>Bluetooth module will connect the kit to an iOS application</a:t>
            </a:r>
          </a:p>
          <a:p>
            <a:pPr lvl="1">
              <a:spcAft>
                <a:spcPts val="0"/>
              </a:spcAft>
            </a:pPr>
            <a:r>
              <a:rPr lang="en-US" dirty="0">
                <a:solidFill>
                  <a:schemeClr val="tx1"/>
                </a:solidFill>
                <a:effectLst>
                  <a:glow rad="38100">
                    <a:prstClr val="black">
                      <a:lumMod val="50000"/>
                      <a:lumOff val="50000"/>
                      <a:alpha val="20000"/>
                    </a:prstClr>
                  </a:glow>
                </a:effectLst>
              </a:rPr>
              <a:t>CYBT 423028</a:t>
            </a:r>
          </a:p>
          <a:p>
            <a:r>
              <a:rPr lang="en-US" dirty="0">
                <a:solidFill>
                  <a:schemeClr val="tx1"/>
                </a:solidFill>
                <a:effectLst>
                  <a:glow rad="38100">
                    <a:prstClr val="black">
                      <a:lumMod val="50000"/>
                      <a:lumOff val="50000"/>
                      <a:alpha val="20000"/>
                    </a:prstClr>
                  </a:glow>
                </a:effectLst>
              </a:rPr>
              <a:t>Not implementing </a:t>
            </a:r>
            <a:r>
              <a:rPr lang="en-US" dirty="0" err="1">
                <a:solidFill>
                  <a:schemeClr val="tx1"/>
                </a:solidFill>
                <a:effectLst>
                  <a:glow rad="38100">
                    <a:prstClr val="black">
                      <a:lumMod val="50000"/>
                      <a:lumOff val="50000"/>
                      <a:alpha val="20000"/>
                    </a:prstClr>
                  </a:glow>
                </a:effectLst>
              </a:rPr>
              <a:t>Wifi</a:t>
            </a:r>
            <a:r>
              <a:rPr lang="en-US" dirty="0">
                <a:solidFill>
                  <a:schemeClr val="tx1"/>
                </a:solidFill>
                <a:effectLst>
                  <a:glow rad="38100">
                    <a:prstClr val="black">
                      <a:lumMod val="50000"/>
                      <a:lumOff val="50000"/>
                      <a:alpha val="20000"/>
                    </a:prstClr>
                  </a:glow>
                </a:effectLst>
              </a:rPr>
              <a:t> due to power constraints </a:t>
            </a:r>
          </a:p>
          <a:p>
            <a:r>
              <a:rPr lang="en-US" dirty="0">
                <a:solidFill>
                  <a:schemeClr val="tx1"/>
                </a:solidFill>
                <a:effectLst>
                  <a:glow rad="38100">
                    <a:prstClr val="black">
                      <a:lumMod val="50000"/>
                      <a:lumOff val="50000"/>
                      <a:alpha val="20000"/>
                    </a:prstClr>
                  </a:glow>
                </a:effectLst>
                <a:ea typeface="+mn-lt"/>
                <a:cs typeface="+mn-lt"/>
              </a:rPr>
              <a:t>The phone application will need to communicate with the microcontroller to update user settings and weather data</a:t>
            </a:r>
            <a:endParaRPr lang="en-US" dirty="0">
              <a:solidFill>
                <a:schemeClr val="tx1"/>
              </a:solidFill>
              <a:effectLst>
                <a:glow rad="38100">
                  <a:prstClr val="black">
                    <a:lumMod val="50000"/>
                    <a:lumOff val="50000"/>
                    <a:alpha val="20000"/>
                  </a:prstClr>
                </a:glow>
              </a:effectLst>
            </a:endParaRPr>
          </a:p>
          <a:p>
            <a:pPr lvl="1"/>
            <a:r>
              <a:rPr lang="en-US" sz="2200" dirty="0">
                <a:solidFill>
                  <a:schemeClr val="tx1"/>
                </a:solidFill>
                <a:effectLst>
                  <a:glow rad="38100">
                    <a:prstClr val="black">
                      <a:lumMod val="50000"/>
                      <a:lumOff val="50000"/>
                      <a:alpha val="20000"/>
                    </a:prstClr>
                  </a:glow>
                </a:effectLst>
              </a:rPr>
              <a:t>Bluetooth will be to utilized to send data to and from the kit for the kit's weather statistics and predictions</a:t>
            </a:r>
          </a:p>
          <a:p>
            <a:r>
              <a:rPr lang="en-US" dirty="0">
                <a:solidFill>
                  <a:schemeClr val="tx1"/>
                </a:solidFill>
                <a:effectLst>
                  <a:glow rad="38100">
                    <a:prstClr val="black">
                      <a:lumMod val="50000"/>
                      <a:lumOff val="50000"/>
                      <a:alpha val="20000"/>
                    </a:prstClr>
                  </a:glow>
                </a:effectLst>
              </a:rPr>
              <a:t>Implement security for connecting:</a:t>
            </a:r>
          </a:p>
          <a:p>
            <a:pPr lvl="1"/>
            <a:r>
              <a:rPr lang="en-US" dirty="0">
                <a:solidFill>
                  <a:schemeClr val="tx1"/>
                </a:solidFill>
                <a:effectLst>
                  <a:glow rad="38100">
                    <a:prstClr val="black">
                      <a:lumMod val="50000"/>
                      <a:lumOff val="50000"/>
                      <a:alpha val="20000"/>
                    </a:prstClr>
                  </a:glow>
                </a:effectLst>
              </a:rPr>
              <a:t>PKA cryptography and RSA encryption</a:t>
            </a:r>
          </a:p>
        </p:txBody>
      </p:sp>
      <p:pic>
        <p:nvPicPr>
          <p:cNvPr id="4" name="Picture 4" descr="A close up of a logo&#10;&#10;Description generated with very high confidence">
            <a:extLst>
              <a:ext uri="{FF2B5EF4-FFF2-40B4-BE49-F238E27FC236}">
                <a16:creationId xmlns:a16="http://schemas.microsoft.com/office/drawing/2014/main" id="{A81D1D09-DAF7-40A8-A8A1-21580171F6EC}"/>
              </a:ext>
            </a:extLst>
          </p:cNvPr>
          <p:cNvPicPr>
            <a:picLocks noChangeAspect="1"/>
          </p:cNvPicPr>
          <p:nvPr/>
        </p:nvPicPr>
        <p:blipFill>
          <a:blip r:embed="rId3"/>
          <a:stretch>
            <a:fillRect/>
          </a:stretch>
        </p:blipFill>
        <p:spPr>
          <a:xfrm>
            <a:off x="9138249" y="5242773"/>
            <a:ext cx="2743200" cy="1347019"/>
          </a:xfrm>
          <a:prstGeom prst="rect">
            <a:avLst/>
          </a:prstGeom>
        </p:spPr>
      </p:pic>
    </p:spTree>
    <p:extLst>
      <p:ext uri="{BB962C8B-B14F-4D97-AF65-F5344CB8AC3E}">
        <p14:creationId xmlns:p14="http://schemas.microsoft.com/office/powerpoint/2010/main" val="39713780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EED96-207E-4E21-BE0D-2A43275957A6}"/>
              </a:ext>
            </a:extLst>
          </p:cNvPr>
          <p:cNvSpPr>
            <a:spLocks noGrp="1"/>
          </p:cNvSpPr>
          <p:nvPr>
            <p:ph type="title"/>
          </p:nvPr>
        </p:nvSpPr>
        <p:spPr>
          <a:xfrm>
            <a:off x="1098281" y="-152400"/>
            <a:ext cx="8971470" cy="1416170"/>
          </a:xfrm>
        </p:spPr>
        <p:txBody>
          <a:bodyPr/>
          <a:lstStyle/>
          <a:p>
            <a:r>
              <a:rPr lang="en-US" dirty="0">
                <a:effectLst>
                  <a:glow rad="38100">
                    <a:prstClr val="black">
                      <a:lumMod val="65000"/>
                      <a:lumOff val="35000"/>
                      <a:alpha val="40000"/>
                    </a:prstClr>
                  </a:glow>
                </a:effectLst>
              </a:rPr>
              <a:t>Database </a:t>
            </a:r>
          </a:p>
        </p:txBody>
      </p:sp>
      <p:sp>
        <p:nvSpPr>
          <p:cNvPr id="3" name="Content Placeholder 2">
            <a:extLst>
              <a:ext uri="{FF2B5EF4-FFF2-40B4-BE49-F238E27FC236}">
                <a16:creationId xmlns:a16="http://schemas.microsoft.com/office/drawing/2014/main" id="{790AF153-27C5-40CD-8E9E-01CD72EB7143}"/>
              </a:ext>
            </a:extLst>
          </p:cNvPr>
          <p:cNvSpPr>
            <a:spLocks noGrp="1"/>
          </p:cNvSpPr>
          <p:nvPr>
            <p:ph idx="1"/>
          </p:nvPr>
        </p:nvSpPr>
        <p:spPr>
          <a:xfrm>
            <a:off x="1098281" y="931066"/>
            <a:ext cx="9905998" cy="3124201"/>
          </a:xfrm>
        </p:spPr>
        <p:txBody>
          <a:bodyPr vert="horz" lIns="91440" tIns="45720" rIns="91440" bIns="45720" rtlCol="0" anchor="t">
            <a:normAutofit/>
          </a:bodyPr>
          <a:lstStyle/>
          <a:p>
            <a:r>
              <a:rPr lang="en-US" dirty="0">
                <a:solidFill>
                  <a:schemeClr val="tx1"/>
                </a:solidFill>
                <a:effectLst>
                  <a:glow rad="38100">
                    <a:prstClr val="black">
                      <a:lumMod val="50000"/>
                      <a:lumOff val="50000"/>
                      <a:alpha val="20000"/>
                    </a:prstClr>
                  </a:glow>
                </a:effectLst>
              </a:rPr>
              <a:t>Google's Firebase</a:t>
            </a:r>
          </a:p>
          <a:p>
            <a:r>
              <a:rPr lang="en-US" dirty="0">
                <a:solidFill>
                  <a:schemeClr val="tx1"/>
                </a:solidFill>
                <a:effectLst>
                  <a:glow rad="38100">
                    <a:prstClr val="black">
                      <a:lumMod val="50000"/>
                      <a:lumOff val="50000"/>
                      <a:alpha val="20000"/>
                    </a:prstClr>
                  </a:glow>
                </a:effectLst>
              </a:rPr>
              <a:t>Google's test lab and real time hosting and debugging</a:t>
            </a:r>
          </a:p>
          <a:p>
            <a:r>
              <a:rPr lang="en-US" dirty="0">
                <a:solidFill>
                  <a:schemeClr val="tx1"/>
                </a:solidFill>
                <a:effectLst>
                  <a:glow rad="38100">
                    <a:prstClr val="black">
                      <a:lumMod val="50000"/>
                      <a:lumOff val="50000"/>
                      <a:alpha val="20000"/>
                    </a:prstClr>
                  </a:glow>
                </a:effectLst>
              </a:rPr>
              <a:t>Firebase uses JSON pairs rather than the normal tables found in regular database</a:t>
            </a:r>
          </a:p>
          <a:p>
            <a:r>
              <a:rPr lang="en-US" dirty="0">
                <a:solidFill>
                  <a:schemeClr val="tx1"/>
                </a:solidFill>
                <a:effectLst>
                  <a:glow rad="38100">
                    <a:prstClr val="black">
                      <a:lumMod val="50000"/>
                      <a:lumOff val="50000"/>
                      <a:alpha val="20000"/>
                    </a:prstClr>
                  </a:glow>
                </a:effectLst>
              </a:rPr>
              <a:t>Main branch is off of the Kit identification number</a:t>
            </a:r>
          </a:p>
        </p:txBody>
      </p:sp>
      <p:pic>
        <p:nvPicPr>
          <p:cNvPr id="10" name="Picture 10" descr="A screenshot of a cell phone&#10;&#10;Description generated with very high confidence">
            <a:extLst>
              <a:ext uri="{FF2B5EF4-FFF2-40B4-BE49-F238E27FC236}">
                <a16:creationId xmlns:a16="http://schemas.microsoft.com/office/drawing/2014/main" id="{3C9CF958-2B2F-4997-8C0E-732187AB90F8}"/>
              </a:ext>
            </a:extLst>
          </p:cNvPr>
          <p:cNvPicPr>
            <a:picLocks noChangeAspect="1"/>
          </p:cNvPicPr>
          <p:nvPr/>
        </p:nvPicPr>
        <p:blipFill>
          <a:blip r:embed="rId3"/>
          <a:stretch>
            <a:fillRect/>
          </a:stretch>
        </p:blipFill>
        <p:spPr>
          <a:xfrm>
            <a:off x="6046736" y="3010619"/>
            <a:ext cx="2298266" cy="3611593"/>
          </a:xfrm>
          <a:prstGeom prst="rect">
            <a:avLst/>
          </a:prstGeom>
        </p:spPr>
      </p:pic>
      <p:pic>
        <p:nvPicPr>
          <p:cNvPr id="12" name="Picture 12" descr="A screenshot of a cell phone&#10;&#10;Description generated with very high confidence">
            <a:extLst>
              <a:ext uri="{FF2B5EF4-FFF2-40B4-BE49-F238E27FC236}">
                <a16:creationId xmlns:a16="http://schemas.microsoft.com/office/drawing/2014/main" id="{64B51FF7-255C-4FE2-8BFC-AC6A0CC322AA}"/>
              </a:ext>
            </a:extLst>
          </p:cNvPr>
          <p:cNvPicPr>
            <a:picLocks noChangeAspect="1"/>
          </p:cNvPicPr>
          <p:nvPr/>
        </p:nvPicPr>
        <p:blipFill>
          <a:blip r:embed="rId4"/>
          <a:stretch>
            <a:fillRect/>
          </a:stretch>
        </p:blipFill>
        <p:spPr>
          <a:xfrm>
            <a:off x="3166307" y="3010619"/>
            <a:ext cx="2121272" cy="3611593"/>
          </a:xfrm>
          <a:prstGeom prst="rect">
            <a:avLst/>
          </a:prstGeom>
        </p:spPr>
      </p:pic>
    </p:spTree>
    <p:extLst>
      <p:ext uri="{BB962C8B-B14F-4D97-AF65-F5344CB8AC3E}">
        <p14:creationId xmlns:p14="http://schemas.microsoft.com/office/powerpoint/2010/main" val="2197034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D3398-8E6C-402E-B195-49391E4F5A9D}"/>
              </a:ext>
            </a:extLst>
          </p:cNvPr>
          <p:cNvSpPr>
            <a:spLocks noGrp="1"/>
          </p:cNvSpPr>
          <p:nvPr>
            <p:ph type="title"/>
          </p:nvPr>
        </p:nvSpPr>
        <p:spPr>
          <a:xfrm>
            <a:off x="1068842" y="174171"/>
            <a:ext cx="9905998" cy="1397000"/>
          </a:xfrm>
        </p:spPr>
        <p:txBody>
          <a:bodyPr/>
          <a:lstStyle/>
          <a:p>
            <a:r>
              <a:rPr lang="en-US">
                <a:cs typeface="Calibri Light"/>
              </a:rPr>
              <a:t>System Requirements Specifications</a:t>
            </a:r>
            <a:endParaRPr lang="en-US"/>
          </a:p>
        </p:txBody>
      </p:sp>
      <p:graphicFrame>
        <p:nvGraphicFramePr>
          <p:cNvPr id="5" name="Table 4">
            <a:extLst>
              <a:ext uri="{FF2B5EF4-FFF2-40B4-BE49-F238E27FC236}">
                <a16:creationId xmlns:a16="http://schemas.microsoft.com/office/drawing/2014/main" id="{B5C50B21-BCE0-409C-9435-DB981DCADCE7}"/>
              </a:ext>
            </a:extLst>
          </p:cNvPr>
          <p:cNvGraphicFramePr>
            <a:graphicFrameLocks noGrp="1"/>
          </p:cNvGraphicFramePr>
          <p:nvPr>
            <p:extLst>
              <p:ext uri="{D42A27DB-BD31-4B8C-83A1-F6EECF244321}">
                <p14:modId xmlns:p14="http://schemas.microsoft.com/office/powerpoint/2010/main" val="59563818"/>
              </p:ext>
            </p:extLst>
          </p:nvPr>
        </p:nvGraphicFramePr>
        <p:xfrm>
          <a:off x="484094" y="1731085"/>
          <a:ext cx="11187950" cy="4744720"/>
        </p:xfrm>
        <a:graphic>
          <a:graphicData uri="http://schemas.openxmlformats.org/drawingml/2006/table">
            <a:tbl>
              <a:tblPr firstRow="1" bandRow="1">
                <a:tableStyleId>{5C22544A-7EE6-4342-B048-85BDC9FD1C3A}</a:tableStyleId>
              </a:tblPr>
              <a:tblGrid>
                <a:gridCol w="3155576">
                  <a:extLst>
                    <a:ext uri="{9D8B030D-6E8A-4147-A177-3AD203B41FA5}">
                      <a16:colId xmlns:a16="http://schemas.microsoft.com/office/drawing/2014/main" val="3832155031"/>
                    </a:ext>
                  </a:extLst>
                </a:gridCol>
                <a:gridCol w="8032374">
                  <a:extLst>
                    <a:ext uri="{9D8B030D-6E8A-4147-A177-3AD203B41FA5}">
                      <a16:colId xmlns:a16="http://schemas.microsoft.com/office/drawing/2014/main" val="1104808696"/>
                    </a:ext>
                  </a:extLst>
                </a:gridCol>
              </a:tblGrid>
              <a:tr h="457200">
                <a:tc>
                  <a:txBody>
                    <a:bodyPr/>
                    <a:lstStyle/>
                    <a:p>
                      <a:pPr marL="0" marR="0" algn="ctr">
                        <a:spcBef>
                          <a:spcPts val="0"/>
                        </a:spcBef>
                        <a:spcAft>
                          <a:spcPts val="0"/>
                        </a:spcAft>
                      </a:pPr>
                      <a:r>
                        <a:rPr lang="en-US" sz="1400">
                          <a:effectLst/>
                        </a:rPr>
                        <a:t>Specification Number</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Specification</a:t>
                      </a:r>
                      <a:endParaRPr lang="en-US" sz="1400">
                        <a:effectLst/>
                        <a:latin typeface="Calibri"/>
                      </a:endParaRPr>
                    </a:p>
                  </a:txBody>
                  <a:tcPr marL="63500" marR="63500" marT="63500" marB="63500" anchor="ctr"/>
                </a:tc>
                <a:extLst>
                  <a:ext uri="{0D108BD9-81ED-4DB2-BD59-A6C34878D82A}">
                    <a16:rowId xmlns:a16="http://schemas.microsoft.com/office/drawing/2014/main" val="834686102"/>
                  </a:ext>
                </a:extLst>
              </a:tr>
              <a:tr h="457200">
                <a:tc>
                  <a:txBody>
                    <a:bodyPr/>
                    <a:lstStyle/>
                    <a:p>
                      <a:pPr marL="0" marR="0" algn="ctr">
                        <a:spcBef>
                          <a:spcPts val="0"/>
                        </a:spcBef>
                        <a:spcAft>
                          <a:spcPts val="0"/>
                        </a:spcAft>
                      </a:pPr>
                      <a:r>
                        <a:rPr lang="en-US" sz="1600">
                          <a:effectLst/>
                        </a:rPr>
                        <a:t>1</a:t>
                      </a:r>
                      <a:endParaRPr lang="en-US" sz="1600">
                        <a:effectLst/>
                        <a:latin typeface="Calibri"/>
                      </a:endParaRPr>
                    </a:p>
                  </a:txBody>
                  <a:tcPr marL="63500" marR="63500" marT="63500" marB="63500"/>
                </a:tc>
                <a:tc>
                  <a:txBody>
                    <a:bodyPr/>
                    <a:lstStyle/>
                    <a:p>
                      <a:pPr marL="0" marR="0" algn="just">
                        <a:spcBef>
                          <a:spcPts val="0"/>
                        </a:spcBef>
                        <a:spcAft>
                          <a:spcPts val="0"/>
                        </a:spcAft>
                      </a:pPr>
                      <a:r>
                        <a:rPr lang="en-US" sz="1600">
                          <a:effectLst/>
                        </a:rPr>
                        <a:t>T</a:t>
                      </a:r>
                      <a:r>
                        <a:rPr lang="en-US" sz="1600" u="sng">
                          <a:effectLst/>
                        </a:rPr>
                        <a:t>he system shall have a retractable roof</a:t>
                      </a:r>
                      <a:endParaRPr lang="en-US" sz="1600" u="sng">
                        <a:effectLst/>
                        <a:latin typeface="Calibri"/>
                      </a:endParaRPr>
                    </a:p>
                  </a:txBody>
                  <a:tcPr marL="63500" marR="63500" marT="63500" marB="63500"/>
                </a:tc>
                <a:extLst>
                  <a:ext uri="{0D108BD9-81ED-4DB2-BD59-A6C34878D82A}">
                    <a16:rowId xmlns:a16="http://schemas.microsoft.com/office/drawing/2014/main" val="4097032691"/>
                  </a:ext>
                </a:extLst>
              </a:tr>
              <a:tr h="457200">
                <a:tc>
                  <a:txBody>
                    <a:bodyPr/>
                    <a:lstStyle/>
                    <a:p>
                      <a:pPr marL="0" marR="0" algn="ctr">
                        <a:spcBef>
                          <a:spcPts val="0"/>
                        </a:spcBef>
                        <a:spcAft>
                          <a:spcPts val="0"/>
                        </a:spcAft>
                      </a:pPr>
                      <a:r>
                        <a:rPr lang="en-US" sz="1600">
                          <a:effectLst/>
                        </a:rPr>
                        <a:t>2</a:t>
                      </a:r>
                      <a:endParaRPr lang="en-US" sz="1600">
                        <a:effectLst/>
                        <a:latin typeface="Calibri"/>
                      </a:endParaRPr>
                    </a:p>
                  </a:txBody>
                  <a:tcPr marL="63500" marR="63500" marT="63500" marB="63500"/>
                </a:tc>
                <a:tc>
                  <a:txBody>
                    <a:bodyPr/>
                    <a:lstStyle/>
                    <a:p>
                      <a:pPr marL="0" marR="0" algn="just">
                        <a:spcBef>
                          <a:spcPts val="0"/>
                        </a:spcBef>
                        <a:spcAft>
                          <a:spcPts val="0"/>
                        </a:spcAft>
                      </a:pPr>
                      <a:r>
                        <a:rPr lang="en-US" sz="1600">
                          <a:effectLst/>
                        </a:rPr>
                        <a:t>The system shall have a microcontroller capable of handling weather sensing data and signal processing</a:t>
                      </a:r>
                      <a:endParaRPr lang="en-US" sz="1600">
                        <a:effectLst/>
                        <a:latin typeface="Calibri"/>
                      </a:endParaRPr>
                    </a:p>
                  </a:txBody>
                  <a:tcPr marL="63500" marR="63500" marT="63500" marB="63500"/>
                </a:tc>
                <a:extLst>
                  <a:ext uri="{0D108BD9-81ED-4DB2-BD59-A6C34878D82A}">
                    <a16:rowId xmlns:a16="http://schemas.microsoft.com/office/drawing/2014/main" val="2593236708"/>
                  </a:ext>
                </a:extLst>
              </a:tr>
              <a:tr h="457200">
                <a:tc>
                  <a:txBody>
                    <a:bodyPr/>
                    <a:lstStyle/>
                    <a:p>
                      <a:pPr marL="0" marR="0" algn="ctr">
                        <a:spcBef>
                          <a:spcPts val="0"/>
                        </a:spcBef>
                        <a:spcAft>
                          <a:spcPts val="0"/>
                        </a:spcAft>
                      </a:pPr>
                      <a:r>
                        <a:rPr lang="en-US" sz="1600">
                          <a:effectLst/>
                        </a:rPr>
                        <a:t>3</a:t>
                      </a:r>
                      <a:endParaRPr lang="en-US" sz="1600">
                        <a:effectLst/>
                        <a:latin typeface="Calibri"/>
                      </a:endParaRPr>
                    </a:p>
                  </a:txBody>
                  <a:tcPr marL="63500" marR="63500" marT="63500" marB="63500"/>
                </a:tc>
                <a:tc>
                  <a:txBody>
                    <a:bodyPr/>
                    <a:lstStyle/>
                    <a:p>
                      <a:pPr marL="0" marR="0" algn="just">
                        <a:spcBef>
                          <a:spcPts val="0"/>
                        </a:spcBef>
                        <a:spcAft>
                          <a:spcPts val="0"/>
                        </a:spcAft>
                      </a:pPr>
                      <a:r>
                        <a:rPr lang="en-US" sz="1600">
                          <a:effectLst/>
                        </a:rPr>
                        <a:t>The system shall have a solar panel system not exceeding 8 cubic feet</a:t>
                      </a:r>
                      <a:endParaRPr lang="en-US" sz="1600">
                        <a:effectLst/>
                        <a:latin typeface="Calibri"/>
                      </a:endParaRPr>
                    </a:p>
                  </a:txBody>
                  <a:tcPr marL="63500" marR="63500" marT="63500" marB="63500"/>
                </a:tc>
                <a:extLst>
                  <a:ext uri="{0D108BD9-81ED-4DB2-BD59-A6C34878D82A}">
                    <a16:rowId xmlns:a16="http://schemas.microsoft.com/office/drawing/2014/main" val="984941110"/>
                  </a:ext>
                </a:extLst>
              </a:tr>
              <a:tr h="457200">
                <a:tc>
                  <a:txBody>
                    <a:bodyPr/>
                    <a:lstStyle/>
                    <a:p>
                      <a:pPr marL="0" marR="0" algn="ctr">
                        <a:spcBef>
                          <a:spcPts val="0"/>
                        </a:spcBef>
                        <a:spcAft>
                          <a:spcPts val="0"/>
                        </a:spcAft>
                      </a:pPr>
                      <a:r>
                        <a:rPr lang="en-US" sz="1600">
                          <a:effectLst/>
                        </a:rPr>
                        <a:t>4</a:t>
                      </a:r>
                      <a:endParaRPr lang="en-US" sz="1600">
                        <a:effectLst/>
                        <a:latin typeface="Calibri"/>
                      </a:endParaRPr>
                    </a:p>
                  </a:txBody>
                  <a:tcPr marL="63500" marR="63500" marT="63500" marB="63500"/>
                </a:tc>
                <a:tc>
                  <a:txBody>
                    <a:bodyPr/>
                    <a:lstStyle/>
                    <a:p>
                      <a:pPr marL="0" marR="0" algn="just">
                        <a:spcBef>
                          <a:spcPts val="0"/>
                        </a:spcBef>
                        <a:spcAft>
                          <a:spcPts val="0"/>
                        </a:spcAft>
                      </a:pPr>
                      <a:r>
                        <a:rPr lang="en-US" sz="1600" u="sng">
                          <a:effectLst/>
                        </a:rPr>
                        <a:t>The system shall have a lithium battery pack for back-up power, to be charged by the solar panel system</a:t>
                      </a:r>
                      <a:endParaRPr lang="en-US" sz="1600" u="sng">
                        <a:effectLst/>
                        <a:latin typeface="Calibri"/>
                      </a:endParaRPr>
                    </a:p>
                  </a:txBody>
                  <a:tcPr marL="63500" marR="63500" marT="63500" marB="63500"/>
                </a:tc>
                <a:extLst>
                  <a:ext uri="{0D108BD9-81ED-4DB2-BD59-A6C34878D82A}">
                    <a16:rowId xmlns:a16="http://schemas.microsoft.com/office/drawing/2014/main" val="3405948367"/>
                  </a:ext>
                </a:extLst>
              </a:tr>
              <a:tr h="457200">
                <a:tc>
                  <a:txBody>
                    <a:bodyPr/>
                    <a:lstStyle/>
                    <a:p>
                      <a:pPr marL="0" marR="0" algn="ctr">
                        <a:spcBef>
                          <a:spcPts val="0"/>
                        </a:spcBef>
                        <a:spcAft>
                          <a:spcPts val="0"/>
                        </a:spcAft>
                      </a:pPr>
                      <a:r>
                        <a:rPr lang="en-US" sz="1600">
                          <a:effectLst/>
                        </a:rPr>
                        <a:t>5</a:t>
                      </a:r>
                      <a:endParaRPr lang="en-US" sz="1600">
                        <a:effectLst/>
                        <a:latin typeface="Calibri"/>
                      </a:endParaRPr>
                    </a:p>
                  </a:txBody>
                  <a:tcPr marL="63500" marR="63500" marT="63500" marB="63500"/>
                </a:tc>
                <a:tc>
                  <a:txBody>
                    <a:bodyPr/>
                    <a:lstStyle/>
                    <a:p>
                      <a:pPr marL="0" marR="0" algn="just">
                        <a:spcBef>
                          <a:spcPts val="0"/>
                        </a:spcBef>
                        <a:spcAft>
                          <a:spcPts val="0"/>
                        </a:spcAft>
                      </a:pPr>
                      <a:r>
                        <a:rPr lang="en-US" sz="1600">
                          <a:effectLst/>
                        </a:rPr>
                        <a:t>The system shall have a battery management system for handling charging cycles of the lithium ion battery pack</a:t>
                      </a:r>
                      <a:endParaRPr lang="en-US" sz="1600">
                        <a:effectLst/>
                        <a:latin typeface="Calibri"/>
                      </a:endParaRPr>
                    </a:p>
                  </a:txBody>
                  <a:tcPr marL="63500" marR="63500" marT="63500" marB="63500"/>
                </a:tc>
                <a:extLst>
                  <a:ext uri="{0D108BD9-81ED-4DB2-BD59-A6C34878D82A}">
                    <a16:rowId xmlns:a16="http://schemas.microsoft.com/office/drawing/2014/main" val="4154218839"/>
                  </a:ext>
                </a:extLst>
              </a:tr>
              <a:tr h="457200">
                <a:tc>
                  <a:txBody>
                    <a:bodyPr/>
                    <a:lstStyle/>
                    <a:p>
                      <a:pPr marL="0" marR="0" algn="ctr">
                        <a:spcBef>
                          <a:spcPts val="0"/>
                        </a:spcBef>
                        <a:spcAft>
                          <a:spcPts val="0"/>
                        </a:spcAft>
                      </a:pPr>
                      <a:r>
                        <a:rPr lang="en-US" sz="1600">
                          <a:effectLst/>
                        </a:rPr>
                        <a:t>6</a:t>
                      </a:r>
                      <a:endParaRPr lang="en-US" sz="1600">
                        <a:effectLst/>
                        <a:latin typeface="Calibri"/>
                      </a:endParaRPr>
                    </a:p>
                  </a:txBody>
                  <a:tcPr marL="63500" marR="63500" marT="63500" marB="63500"/>
                </a:tc>
                <a:tc>
                  <a:txBody>
                    <a:bodyPr/>
                    <a:lstStyle/>
                    <a:p>
                      <a:pPr marL="0" marR="0" algn="just">
                        <a:spcBef>
                          <a:spcPts val="0"/>
                        </a:spcBef>
                        <a:spcAft>
                          <a:spcPts val="0"/>
                        </a:spcAft>
                      </a:pPr>
                      <a:r>
                        <a:rPr lang="en-US" sz="1600" u="sng">
                          <a:effectLst/>
                        </a:rPr>
                        <a:t>The system shall have an array of regulators providing +12V, +5V, and +3.3V power lines</a:t>
                      </a:r>
                      <a:endParaRPr lang="en-US" sz="1600" u="sng">
                        <a:effectLst/>
                        <a:latin typeface="Calibri"/>
                      </a:endParaRPr>
                    </a:p>
                  </a:txBody>
                  <a:tcPr marL="63500" marR="63500" marT="63500" marB="63500"/>
                </a:tc>
                <a:extLst>
                  <a:ext uri="{0D108BD9-81ED-4DB2-BD59-A6C34878D82A}">
                    <a16:rowId xmlns:a16="http://schemas.microsoft.com/office/drawing/2014/main" val="3511352886"/>
                  </a:ext>
                </a:extLst>
              </a:tr>
              <a:tr h="457200">
                <a:tc>
                  <a:txBody>
                    <a:bodyPr/>
                    <a:lstStyle/>
                    <a:p>
                      <a:pPr marL="0" marR="0" algn="ctr">
                        <a:spcBef>
                          <a:spcPts val="0"/>
                        </a:spcBef>
                        <a:spcAft>
                          <a:spcPts val="0"/>
                        </a:spcAft>
                      </a:pPr>
                      <a:r>
                        <a:rPr lang="en-US" sz="1600">
                          <a:effectLst/>
                        </a:rPr>
                        <a:t>7</a:t>
                      </a:r>
                      <a:endParaRPr lang="en-US" sz="1600">
                        <a:effectLst/>
                        <a:latin typeface="Calibri"/>
                      </a:endParaRPr>
                    </a:p>
                  </a:txBody>
                  <a:tcPr marL="63500" marR="63500" marT="63500" marB="63500"/>
                </a:tc>
                <a:tc>
                  <a:txBody>
                    <a:bodyPr/>
                    <a:lstStyle/>
                    <a:p>
                      <a:pPr marL="0" marR="0" algn="just">
                        <a:spcBef>
                          <a:spcPts val="0"/>
                        </a:spcBef>
                        <a:spcAft>
                          <a:spcPts val="0"/>
                        </a:spcAft>
                      </a:pPr>
                      <a:r>
                        <a:rPr lang="en-US" sz="1600" u="sng">
                          <a:effectLst/>
                        </a:rPr>
                        <a:t>The system shall have weather sensing technology capable of interacting with the microcontroller</a:t>
                      </a:r>
                      <a:endParaRPr lang="en-US" sz="1600" u="sng">
                        <a:effectLst/>
                        <a:latin typeface="Calibri"/>
                      </a:endParaRPr>
                    </a:p>
                  </a:txBody>
                  <a:tcPr marL="63500" marR="63500" marT="63500" marB="63500"/>
                </a:tc>
                <a:extLst>
                  <a:ext uri="{0D108BD9-81ED-4DB2-BD59-A6C34878D82A}">
                    <a16:rowId xmlns:a16="http://schemas.microsoft.com/office/drawing/2014/main" val="3156709245"/>
                  </a:ext>
                </a:extLst>
              </a:tr>
              <a:tr h="457200">
                <a:tc>
                  <a:txBody>
                    <a:bodyPr/>
                    <a:lstStyle/>
                    <a:p>
                      <a:pPr marL="0" marR="0" algn="ctr">
                        <a:spcBef>
                          <a:spcPts val="0"/>
                        </a:spcBef>
                        <a:spcAft>
                          <a:spcPts val="0"/>
                        </a:spcAft>
                      </a:pPr>
                      <a:r>
                        <a:rPr lang="en-US" sz="1600">
                          <a:effectLst/>
                        </a:rPr>
                        <a:t>8</a:t>
                      </a:r>
                      <a:endParaRPr lang="en-US" sz="1600">
                        <a:effectLst/>
                        <a:latin typeface="Calibri"/>
                      </a:endParaRPr>
                    </a:p>
                  </a:txBody>
                  <a:tcPr marL="63500" marR="63500" marT="63500" marB="63500"/>
                </a:tc>
                <a:tc>
                  <a:txBody>
                    <a:bodyPr/>
                    <a:lstStyle/>
                    <a:p>
                      <a:pPr marL="0" marR="0" algn="just">
                        <a:spcBef>
                          <a:spcPts val="0"/>
                        </a:spcBef>
                        <a:spcAft>
                          <a:spcPts val="0"/>
                        </a:spcAft>
                      </a:pPr>
                      <a:r>
                        <a:rPr lang="en-US" sz="1600">
                          <a:effectLst/>
                        </a:rPr>
                        <a:t>The system shall have waterproof protection for all electronic components that require it</a:t>
                      </a:r>
                      <a:endParaRPr lang="en-US" sz="1600">
                        <a:effectLst/>
                        <a:latin typeface="Calibri"/>
                      </a:endParaRPr>
                    </a:p>
                  </a:txBody>
                  <a:tcPr marL="63500" marR="63500" marT="63500" marB="63500"/>
                </a:tc>
                <a:extLst>
                  <a:ext uri="{0D108BD9-81ED-4DB2-BD59-A6C34878D82A}">
                    <a16:rowId xmlns:a16="http://schemas.microsoft.com/office/drawing/2014/main" val="820517347"/>
                  </a:ext>
                </a:extLst>
              </a:tr>
            </a:tbl>
          </a:graphicData>
        </a:graphic>
      </p:graphicFrame>
    </p:spTree>
    <p:extLst>
      <p:ext uri="{BB962C8B-B14F-4D97-AF65-F5344CB8AC3E}">
        <p14:creationId xmlns:p14="http://schemas.microsoft.com/office/powerpoint/2010/main" val="17126668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A7550-1461-48FC-9357-6116BFC9E765}"/>
              </a:ext>
            </a:extLst>
          </p:cNvPr>
          <p:cNvSpPr>
            <a:spLocks noGrp="1"/>
          </p:cNvSpPr>
          <p:nvPr>
            <p:ph type="title"/>
          </p:nvPr>
        </p:nvSpPr>
        <p:spPr>
          <a:xfrm>
            <a:off x="1141413" y="-197396"/>
            <a:ext cx="9905998" cy="1905000"/>
          </a:xfrm>
        </p:spPr>
        <p:txBody>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Weather API </a:t>
            </a:r>
            <a:endParaRPr lang="en-US"/>
          </a:p>
        </p:txBody>
      </p:sp>
      <p:sp>
        <p:nvSpPr>
          <p:cNvPr id="3" name="Content Placeholder 2">
            <a:extLst>
              <a:ext uri="{FF2B5EF4-FFF2-40B4-BE49-F238E27FC236}">
                <a16:creationId xmlns:a16="http://schemas.microsoft.com/office/drawing/2014/main" id="{716F1456-EBC2-42EC-BF4C-4EF520683269}"/>
              </a:ext>
            </a:extLst>
          </p:cNvPr>
          <p:cNvSpPr>
            <a:spLocks noGrp="1"/>
          </p:cNvSpPr>
          <p:nvPr>
            <p:ph idx="1"/>
          </p:nvPr>
        </p:nvSpPr>
        <p:spPr>
          <a:xfrm>
            <a:off x="1141413" y="1214886"/>
            <a:ext cx="10021016" cy="4777597"/>
          </a:xfrm>
        </p:spPr>
        <p:txBody>
          <a:bodyPr vert="horz" lIns="91440" tIns="45720" rIns="91440" bIns="45720" rtlCol="0" anchor="t">
            <a:normAutofit/>
          </a:bodyPr>
          <a:lstStyle/>
          <a:p>
            <a:r>
              <a:rPr lang="en-US">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rPr>
              <a:t>Utilizing a weather API to be able to use predictions in order to schedule roof behaviors</a:t>
            </a:r>
          </a:p>
          <a:p>
            <a:r>
              <a:rPr lang="en-US">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Required data from API: precipitation probability, air quality, lightning strikes, and weather warnings</a:t>
            </a:r>
          </a:p>
          <a:p>
            <a:r>
              <a:rPr lang="en-US">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rPr>
              <a:t>Increases system's reliability and functionality</a:t>
            </a:r>
          </a:p>
          <a:p>
            <a:r>
              <a:rPr lang="en-US">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Dark Sky API and the </a:t>
            </a:r>
            <a:r>
              <a:rPr lang="en-US" err="1">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MeteoGroup</a:t>
            </a:r>
            <a:r>
              <a:rPr lang="en-US">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lightning API</a:t>
            </a:r>
            <a:endParaRPr lang="en-US">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endParaRPr>
          </a:p>
          <a:p>
            <a:pPr lvl="1"/>
            <a:r>
              <a:rPr lang="en-US" sz="220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Both allow limited free calls</a:t>
            </a:r>
            <a:endParaRPr lang="en-US" sz="220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endParaRPr>
          </a:p>
          <a:p>
            <a:r>
              <a:rPr lang="en-US">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rPr>
              <a:t>Polling of the API will take place in the iOS application and prediction data will be sent to the system via Bluetooth</a:t>
            </a:r>
          </a:p>
          <a:p>
            <a:endParaRPr lang="en-US" sz="280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4" name="Picture 4" descr="A close up of a logo&#10;&#10;Description generated with very high confidence">
            <a:extLst>
              <a:ext uri="{FF2B5EF4-FFF2-40B4-BE49-F238E27FC236}">
                <a16:creationId xmlns:a16="http://schemas.microsoft.com/office/drawing/2014/main" id="{A56C5B64-CE8A-44D2-98A5-89E5835ACFF3}"/>
              </a:ext>
            </a:extLst>
          </p:cNvPr>
          <p:cNvPicPr>
            <a:picLocks noChangeAspect="1"/>
          </p:cNvPicPr>
          <p:nvPr/>
        </p:nvPicPr>
        <p:blipFill>
          <a:blip r:embed="rId3"/>
          <a:stretch>
            <a:fillRect/>
          </a:stretch>
        </p:blipFill>
        <p:spPr>
          <a:xfrm>
            <a:off x="411192" y="5677410"/>
            <a:ext cx="3519577" cy="794047"/>
          </a:xfrm>
          <a:prstGeom prst="rect">
            <a:avLst/>
          </a:prstGeom>
        </p:spPr>
      </p:pic>
    </p:spTree>
    <p:extLst>
      <p:ext uri="{BB962C8B-B14F-4D97-AF65-F5344CB8AC3E}">
        <p14:creationId xmlns:p14="http://schemas.microsoft.com/office/powerpoint/2010/main" val="2905319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BBCD-3F6C-4C4B-B992-50A960F90F33}"/>
              </a:ext>
            </a:extLst>
          </p:cNvPr>
          <p:cNvSpPr>
            <a:spLocks noGrp="1"/>
          </p:cNvSpPr>
          <p:nvPr>
            <p:ph type="ctrTitle"/>
          </p:nvPr>
        </p:nvSpPr>
        <p:spPr/>
        <p:txBody>
          <a:bodyPr/>
          <a:lstStyle/>
          <a:p>
            <a:r>
              <a:rPr lang="en-US">
                <a:cs typeface="Calibri Light"/>
              </a:rPr>
              <a:t>Administration</a:t>
            </a:r>
            <a:endParaRPr lang="en-US"/>
          </a:p>
        </p:txBody>
      </p:sp>
    </p:spTree>
    <p:extLst>
      <p:ext uri="{BB962C8B-B14F-4D97-AF65-F5344CB8AC3E}">
        <p14:creationId xmlns:p14="http://schemas.microsoft.com/office/powerpoint/2010/main" val="13662183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5E49A-F943-43A9-8077-39D8462A4DAB}"/>
              </a:ext>
            </a:extLst>
          </p:cNvPr>
          <p:cNvSpPr>
            <a:spLocks noGrp="1"/>
          </p:cNvSpPr>
          <p:nvPr>
            <p:ph type="title"/>
          </p:nvPr>
        </p:nvSpPr>
        <p:spPr>
          <a:xfrm>
            <a:off x="684212" y="211665"/>
            <a:ext cx="8534400" cy="1507067"/>
          </a:xfrm>
        </p:spPr>
        <p:txBody>
          <a:bodyPr/>
          <a:lstStyle/>
          <a:p>
            <a:r>
              <a:rPr lang="en-US">
                <a:cs typeface="Calibri Light"/>
              </a:rPr>
              <a:t>Group Roles</a:t>
            </a:r>
            <a:endParaRPr lang="en-US"/>
          </a:p>
        </p:txBody>
      </p:sp>
      <p:graphicFrame>
        <p:nvGraphicFramePr>
          <p:cNvPr id="4" name="Content Placeholder 3">
            <a:extLst>
              <a:ext uri="{FF2B5EF4-FFF2-40B4-BE49-F238E27FC236}">
                <a16:creationId xmlns:a16="http://schemas.microsoft.com/office/drawing/2014/main" id="{5A298FDD-9B3F-E24A-AC9B-FF40BA1241E0}"/>
              </a:ext>
            </a:extLst>
          </p:cNvPr>
          <p:cNvGraphicFramePr>
            <a:graphicFrameLocks noGrp="1"/>
          </p:cNvGraphicFramePr>
          <p:nvPr>
            <p:ph idx="1"/>
            <p:extLst>
              <p:ext uri="{D42A27DB-BD31-4B8C-83A1-F6EECF244321}">
                <p14:modId xmlns:p14="http://schemas.microsoft.com/office/powerpoint/2010/main" val="958158092"/>
              </p:ext>
            </p:extLst>
          </p:nvPr>
        </p:nvGraphicFramePr>
        <p:xfrm>
          <a:off x="632603" y="2386641"/>
          <a:ext cx="10992870" cy="1854200"/>
        </p:xfrm>
        <a:graphic>
          <a:graphicData uri="http://schemas.openxmlformats.org/drawingml/2006/table">
            <a:tbl>
              <a:tblPr firstRow="1" bandRow="1">
                <a:tableStyleId>{B301B821-A1FF-4177-AEE7-76D212191A09}</a:tableStyleId>
              </a:tblPr>
              <a:tblGrid>
                <a:gridCol w="2122443">
                  <a:extLst>
                    <a:ext uri="{9D8B030D-6E8A-4147-A177-3AD203B41FA5}">
                      <a16:colId xmlns:a16="http://schemas.microsoft.com/office/drawing/2014/main" val="2905102894"/>
                    </a:ext>
                  </a:extLst>
                </a:gridCol>
                <a:gridCol w="2539999">
                  <a:extLst>
                    <a:ext uri="{9D8B030D-6E8A-4147-A177-3AD203B41FA5}">
                      <a16:colId xmlns:a16="http://schemas.microsoft.com/office/drawing/2014/main" val="1760188762"/>
                    </a:ext>
                  </a:extLst>
                </a:gridCol>
                <a:gridCol w="2185006">
                  <a:extLst>
                    <a:ext uri="{9D8B030D-6E8A-4147-A177-3AD203B41FA5}">
                      <a16:colId xmlns:a16="http://schemas.microsoft.com/office/drawing/2014/main" val="1303866817"/>
                    </a:ext>
                  </a:extLst>
                </a:gridCol>
                <a:gridCol w="1977571">
                  <a:extLst>
                    <a:ext uri="{9D8B030D-6E8A-4147-A177-3AD203B41FA5}">
                      <a16:colId xmlns:a16="http://schemas.microsoft.com/office/drawing/2014/main" val="992321770"/>
                    </a:ext>
                  </a:extLst>
                </a:gridCol>
                <a:gridCol w="2167851">
                  <a:extLst>
                    <a:ext uri="{9D8B030D-6E8A-4147-A177-3AD203B41FA5}">
                      <a16:colId xmlns:a16="http://schemas.microsoft.com/office/drawing/2014/main" val="765744957"/>
                    </a:ext>
                  </a:extLst>
                </a:gridCol>
              </a:tblGrid>
              <a:tr h="370840">
                <a:tc>
                  <a:txBody>
                    <a:bodyPr/>
                    <a:lstStyle/>
                    <a:p>
                      <a:r>
                        <a:rPr lang="en-US"/>
                        <a:t>Group Member</a:t>
                      </a:r>
                    </a:p>
                  </a:txBody>
                  <a:tcPr/>
                </a:tc>
                <a:tc>
                  <a:txBody>
                    <a:bodyPr/>
                    <a:lstStyle/>
                    <a:p>
                      <a:r>
                        <a:rPr lang="en-US"/>
                        <a:t>Software/Firmware</a:t>
                      </a:r>
                    </a:p>
                  </a:txBody>
                  <a:tcPr anchor="ctr"/>
                </a:tc>
                <a:tc>
                  <a:txBody>
                    <a:bodyPr/>
                    <a:lstStyle/>
                    <a:p>
                      <a:r>
                        <a:rPr lang="en-US"/>
                        <a:t>Sensor Module</a:t>
                      </a:r>
                    </a:p>
                  </a:txBody>
                  <a:tcPr/>
                </a:tc>
                <a:tc>
                  <a:txBody>
                    <a:bodyPr/>
                    <a:lstStyle/>
                    <a:p>
                      <a:r>
                        <a:rPr lang="en-US"/>
                        <a:t>Motor Module</a:t>
                      </a:r>
                    </a:p>
                  </a:txBody>
                  <a:tcPr/>
                </a:tc>
                <a:tc>
                  <a:txBody>
                    <a:bodyPr/>
                    <a:lstStyle/>
                    <a:p>
                      <a:r>
                        <a:rPr lang="en-US"/>
                        <a:t>Power Module</a:t>
                      </a:r>
                    </a:p>
                  </a:txBody>
                  <a:tcPr/>
                </a:tc>
                <a:extLst>
                  <a:ext uri="{0D108BD9-81ED-4DB2-BD59-A6C34878D82A}">
                    <a16:rowId xmlns:a16="http://schemas.microsoft.com/office/drawing/2014/main" val="3686291332"/>
                  </a:ext>
                </a:extLst>
              </a:tr>
              <a:tr h="370840">
                <a:tc>
                  <a:txBody>
                    <a:bodyPr/>
                    <a:lstStyle/>
                    <a:p>
                      <a:r>
                        <a:rPr lang="en-US"/>
                        <a:t>Christopher S.</a:t>
                      </a:r>
                    </a:p>
                  </a:txBody>
                  <a:tcPr/>
                </a:tc>
                <a:tc>
                  <a:txBody>
                    <a:bodyPr/>
                    <a:lstStyle/>
                    <a:p>
                      <a:pPr algn="ctr"/>
                      <a:endParaRPr lang="en-US"/>
                    </a:p>
                  </a:txBody>
                  <a:tcPr/>
                </a:tc>
                <a:tc>
                  <a:txBody>
                    <a:bodyPr/>
                    <a:lstStyle/>
                    <a:p>
                      <a:pPr algn="ctr"/>
                      <a:r>
                        <a:rPr lang="en-US"/>
                        <a:t>X</a:t>
                      </a:r>
                    </a:p>
                  </a:txBody>
                  <a:tcPr/>
                </a:tc>
                <a:tc>
                  <a:txBody>
                    <a:bodyPr/>
                    <a:lstStyle/>
                    <a:p>
                      <a:pPr algn="ctr"/>
                      <a:r>
                        <a:rPr lang="en-US"/>
                        <a:t>X</a:t>
                      </a:r>
                    </a:p>
                  </a:txBody>
                  <a:tcPr/>
                </a:tc>
                <a:tc>
                  <a:txBody>
                    <a:bodyPr/>
                    <a:lstStyle/>
                    <a:p>
                      <a:pPr algn="ctr"/>
                      <a:r>
                        <a:rPr lang="en-US"/>
                        <a:t>X</a:t>
                      </a:r>
                    </a:p>
                  </a:txBody>
                  <a:tcPr/>
                </a:tc>
                <a:extLst>
                  <a:ext uri="{0D108BD9-81ED-4DB2-BD59-A6C34878D82A}">
                    <a16:rowId xmlns:a16="http://schemas.microsoft.com/office/drawing/2014/main" val="2389080766"/>
                  </a:ext>
                </a:extLst>
              </a:tr>
              <a:tr h="370840">
                <a:tc>
                  <a:txBody>
                    <a:bodyPr/>
                    <a:lstStyle/>
                    <a:p>
                      <a:r>
                        <a:rPr lang="en-US"/>
                        <a:t>Lauren M.</a:t>
                      </a:r>
                    </a:p>
                  </a:txBody>
                  <a:tcPr/>
                </a:tc>
                <a:tc>
                  <a:txBody>
                    <a:bodyPr/>
                    <a:lstStyle/>
                    <a:p>
                      <a:pPr algn="ctr"/>
                      <a:r>
                        <a:rPr lang="en-US"/>
                        <a:t>X</a:t>
                      </a:r>
                    </a:p>
                  </a:txBody>
                  <a:tcPr/>
                </a:tc>
                <a:tc>
                  <a:txBody>
                    <a:bodyPr/>
                    <a:lstStyle/>
                    <a:p>
                      <a:pPr algn="ctr"/>
                      <a:r>
                        <a:rPr lang="en-US"/>
                        <a:t>X</a:t>
                      </a:r>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915493904"/>
                  </a:ext>
                </a:extLst>
              </a:tr>
              <a:tr h="370840">
                <a:tc>
                  <a:txBody>
                    <a:bodyPr/>
                    <a:lstStyle/>
                    <a:p>
                      <a:r>
                        <a:rPr lang="en-US"/>
                        <a:t>Ron A.</a:t>
                      </a:r>
                    </a:p>
                  </a:txBody>
                  <a:tcPr/>
                </a:tc>
                <a:tc>
                  <a:txBody>
                    <a:bodyPr/>
                    <a:lstStyle/>
                    <a:p>
                      <a:pPr algn="ctr"/>
                      <a:r>
                        <a:rPr lang="en-US"/>
                        <a:t>X</a:t>
                      </a:r>
                    </a:p>
                  </a:txBody>
                  <a:tcPr/>
                </a:tc>
                <a:tc>
                  <a:txBody>
                    <a:bodyPr/>
                    <a:lstStyle/>
                    <a:p>
                      <a:pPr algn="ctr"/>
                      <a:endParaRPr lang="en-US"/>
                    </a:p>
                  </a:txBody>
                  <a:tcPr/>
                </a:tc>
                <a:tc>
                  <a:txBody>
                    <a:bodyPr/>
                    <a:lstStyle/>
                    <a:p>
                      <a:pPr algn="ctr"/>
                      <a:r>
                        <a:rPr lang="en-US"/>
                        <a:t>X</a:t>
                      </a:r>
                    </a:p>
                  </a:txBody>
                  <a:tcPr/>
                </a:tc>
                <a:tc>
                  <a:txBody>
                    <a:bodyPr/>
                    <a:lstStyle/>
                    <a:p>
                      <a:pPr algn="ctr"/>
                      <a:endParaRPr lang="en-US"/>
                    </a:p>
                  </a:txBody>
                  <a:tcPr/>
                </a:tc>
                <a:extLst>
                  <a:ext uri="{0D108BD9-81ED-4DB2-BD59-A6C34878D82A}">
                    <a16:rowId xmlns:a16="http://schemas.microsoft.com/office/drawing/2014/main" val="466875386"/>
                  </a:ext>
                </a:extLst>
              </a:tr>
              <a:tr h="370840">
                <a:tc>
                  <a:txBody>
                    <a:bodyPr/>
                    <a:lstStyle/>
                    <a:p>
                      <a:r>
                        <a:rPr lang="en-US"/>
                        <a:t>Sarah R.</a:t>
                      </a:r>
                    </a:p>
                  </a:txBody>
                  <a:tcPr/>
                </a:tc>
                <a:tc>
                  <a:txBody>
                    <a:bodyPr/>
                    <a:lstStyle/>
                    <a:p>
                      <a:pPr algn="ctr"/>
                      <a:endParaRPr lang="en-US"/>
                    </a:p>
                  </a:txBody>
                  <a:tcPr/>
                </a:tc>
                <a:tc>
                  <a:txBody>
                    <a:bodyPr/>
                    <a:lstStyle/>
                    <a:p>
                      <a:pPr algn="ctr"/>
                      <a:r>
                        <a:rPr lang="en-US"/>
                        <a:t>X</a:t>
                      </a:r>
                    </a:p>
                  </a:txBody>
                  <a:tcPr/>
                </a:tc>
                <a:tc>
                  <a:txBody>
                    <a:bodyPr/>
                    <a:lstStyle/>
                    <a:p>
                      <a:pPr algn="ctr"/>
                      <a:r>
                        <a:rPr lang="en-US"/>
                        <a:t>X</a:t>
                      </a:r>
                    </a:p>
                  </a:txBody>
                  <a:tcPr/>
                </a:tc>
                <a:tc>
                  <a:txBody>
                    <a:bodyPr/>
                    <a:lstStyle/>
                    <a:p>
                      <a:pPr algn="ctr"/>
                      <a:r>
                        <a:rPr lang="en-US"/>
                        <a:t>X</a:t>
                      </a:r>
                    </a:p>
                  </a:txBody>
                  <a:tcPr/>
                </a:tc>
                <a:extLst>
                  <a:ext uri="{0D108BD9-81ED-4DB2-BD59-A6C34878D82A}">
                    <a16:rowId xmlns:a16="http://schemas.microsoft.com/office/drawing/2014/main" val="1514825753"/>
                  </a:ext>
                </a:extLst>
              </a:tr>
            </a:tbl>
          </a:graphicData>
        </a:graphic>
      </p:graphicFrame>
    </p:spTree>
    <p:extLst>
      <p:ext uri="{BB962C8B-B14F-4D97-AF65-F5344CB8AC3E}">
        <p14:creationId xmlns:p14="http://schemas.microsoft.com/office/powerpoint/2010/main" val="36985024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2F013-AF16-4F27-9A98-C06B0F2B3AF4}"/>
              </a:ext>
            </a:extLst>
          </p:cNvPr>
          <p:cNvSpPr>
            <a:spLocks noGrp="1"/>
          </p:cNvSpPr>
          <p:nvPr>
            <p:ph type="title"/>
          </p:nvPr>
        </p:nvSpPr>
        <p:spPr/>
        <p:txBody>
          <a:bodyPr/>
          <a:lstStyle/>
          <a:p>
            <a:r>
              <a:rPr lang="en-US">
                <a:cs typeface="Calibri Light"/>
              </a:rPr>
              <a:t>Milestones</a:t>
            </a:r>
            <a:endParaRPr lang="en-US"/>
          </a:p>
        </p:txBody>
      </p:sp>
      <p:sp>
        <p:nvSpPr>
          <p:cNvPr id="3" name="Content Placeholder 2">
            <a:extLst>
              <a:ext uri="{FF2B5EF4-FFF2-40B4-BE49-F238E27FC236}">
                <a16:creationId xmlns:a16="http://schemas.microsoft.com/office/drawing/2014/main" id="{265121D5-644B-4C25-A5D0-20C0B03C9CE4}"/>
              </a:ext>
            </a:extLst>
          </p:cNvPr>
          <p:cNvSpPr>
            <a:spLocks noGrp="1"/>
          </p:cNvSpPr>
          <p:nvPr>
            <p:ph idx="1"/>
          </p:nvPr>
        </p:nvSpPr>
        <p:spPr/>
        <p:txBody>
          <a:bodyPr vert="horz" lIns="91440" tIns="45720" rIns="91440" bIns="45720" rtlCol="0" anchor="t">
            <a:normAutofit/>
          </a:bodyPr>
          <a:lstStyle/>
          <a:p>
            <a:r>
              <a:rPr lang="en-US" dirty="0">
                <a:solidFill>
                  <a:schemeClr val="tx1"/>
                </a:solidFill>
              </a:rPr>
              <a:t>IOS Application Front-End interface almost finalized</a:t>
            </a:r>
          </a:p>
          <a:p>
            <a:r>
              <a:rPr lang="en-US" dirty="0">
                <a:solidFill>
                  <a:schemeClr val="tx1"/>
                </a:solidFill>
              </a:rPr>
              <a:t>Database tables are almost finalized</a:t>
            </a:r>
          </a:p>
          <a:p>
            <a:r>
              <a:rPr lang="en-US" dirty="0">
                <a:solidFill>
                  <a:schemeClr val="tx1"/>
                </a:solidFill>
              </a:rPr>
              <a:t>All active components and modules ordered and placed in on-campus storage (except anemometer)</a:t>
            </a:r>
          </a:p>
          <a:p>
            <a:r>
              <a:rPr lang="en-US" dirty="0">
                <a:solidFill>
                  <a:schemeClr val="tx1"/>
                </a:solidFill>
              </a:rPr>
              <a:t>PCBs ordered and shipped, expected arrival in 2 weeks (Feb 11, 2020)</a:t>
            </a:r>
          </a:p>
          <a:p>
            <a:r>
              <a:rPr lang="en-US" dirty="0">
                <a:solidFill>
                  <a:schemeClr val="tx1"/>
                </a:solidFill>
              </a:rPr>
              <a:t>Hardware Progress: 25%</a:t>
            </a:r>
          </a:p>
          <a:p>
            <a:r>
              <a:rPr lang="en-US" dirty="0">
                <a:solidFill>
                  <a:schemeClr val="tx1"/>
                </a:solidFill>
              </a:rPr>
              <a:t>Software Progress: 70%</a:t>
            </a:r>
          </a:p>
          <a:p>
            <a:r>
              <a:rPr lang="en-US" dirty="0">
                <a:solidFill>
                  <a:schemeClr val="tx1"/>
                </a:solidFill>
              </a:rPr>
              <a:t>Overall  Completion: 45%</a:t>
            </a:r>
          </a:p>
          <a:p>
            <a:endParaRPr lang="en-US"/>
          </a:p>
        </p:txBody>
      </p:sp>
    </p:spTree>
    <p:extLst>
      <p:ext uri="{BB962C8B-B14F-4D97-AF65-F5344CB8AC3E}">
        <p14:creationId xmlns:p14="http://schemas.microsoft.com/office/powerpoint/2010/main" val="10308658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4" descr="A picture containing table, building, large, computer&#10;&#10;Description generated with very high confidence">
            <a:extLst>
              <a:ext uri="{FF2B5EF4-FFF2-40B4-BE49-F238E27FC236}">
                <a16:creationId xmlns:a16="http://schemas.microsoft.com/office/drawing/2014/main" id="{F0802C16-3EF2-476D-AAE9-64259FD3A1B5}"/>
              </a:ext>
            </a:extLst>
          </p:cNvPr>
          <p:cNvPicPr>
            <a:picLocks noChangeAspect="1"/>
          </p:cNvPicPr>
          <p:nvPr/>
        </p:nvPicPr>
        <p:blipFill>
          <a:blip r:embed="rId3"/>
          <a:stretch>
            <a:fillRect/>
          </a:stretch>
        </p:blipFill>
        <p:spPr>
          <a:xfrm>
            <a:off x="1774415" y="2589086"/>
            <a:ext cx="4549138" cy="2755478"/>
          </a:xfrm>
          <a:prstGeom prst="rect">
            <a:avLst/>
          </a:prstGeom>
        </p:spPr>
      </p:pic>
      <p:sp>
        <p:nvSpPr>
          <p:cNvPr id="3" name="Content Placeholder 2">
            <a:extLst>
              <a:ext uri="{FF2B5EF4-FFF2-40B4-BE49-F238E27FC236}">
                <a16:creationId xmlns:a16="http://schemas.microsoft.com/office/drawing/2014/main" id="{9C938CF1-6AE3-4CAE-8102-0FBBBFD7E38D}"/>
              </a:ext>
            </a:extLst>
          </p:cNvPr>
          <p:cNvSpPr>
            <a:spLocks noGrp="1"/>
          </p:cNvSpPr>
          <p:nvPr>
            <p:ph idx="1"/>
          </p:nvPr>
        </p:nvSpPr>
        <p:spPr>
          <a:xfrm>
            <a:off x="7781373" y="2279151"/>
            <a:ext cx="3627063" cy="3387145"/>
          </a:xfrm>
        </p:spPr>
        <p:txBody>
          <a:bodyPr vert="horz" lIns="91440" tIns="45720" rIns="91440" bIns="45720" rtlCol="0" anchor="ctr">
            <a:normAutofit/>
          </a:bodyPr>
          <a:lstStyle/>
          <a:p>
            <a:pPr marL="0" indent="0">
              <a:buNone/>
            </a:pPr>
            <a:r>
              <a:rPr lang="en-US" sz="2400" dirty="0">
                <a:solidFill>
                  <a:schemeClr val="tx1">
                    <a:lumMod val="75000"/>
                    <a:lumOff val="25000"/>
                  </a:schemeClr>
                </a:solidFill>
                <a:cs typeface="Calibri" panose="020F0502020204030204"/>
              </a:rPr>
              <a:t>The members of this group would like to thank our sponsor, Open Aire, for inspiring and funding this project. Special thanks to Deborah Baker and Donie Riseden for coordinating with us throughout the duration of this project.</a:t>
            </a:r>
            <a:endParaRPr lang="en-US" dirty="0">
              <a:solidFill>
                <a:schemeClr val="tx1">
                  <a:lumMod val="75000"/>
                  <a:lumOff val="25000"/>
                </a:schemeClr>
              </a:solidFill>
            </a:endParaRPr>
          </a:p>
        </p:txBody>
      </p:sp>
      <p:sp>
        <p:nvSpPr>
          <p:cNvPr id="7" name="Title 1">
            <a:extLst>
              <a:ext uri="{FF2B5EF4-FFF2-40B4-BE49-F238E27FC236}">
                <a16:creationId xmlns:a16="http://schemas.microsoft.com/office/drawing/2014/main" id="{92215407-C2DC-4CE8-BCFD-E94B8027E84D}"/>
              </a:ext>
            </a:extLst>
          </p:cNvPr>
          <p:cNvSpPr>
            <a:spLocks noGrp="1"/>
          </p:cNvSpPr>
          <p:nvPr/>
        </p:nvSpPr>
        <p:spPr>
          <a:xfrm>
            <a:off x="838200" y="365125"/>
            <a:ext cx="5435600" cy="1122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cs typeface="Calibri Light"/>
              </a:rPr>
              <a:t>Finances and Budget</a:t>
            </a:r>
            <a:endParaRPr lang="en-US"/>
          </a:p>
        </p:txBody>
      </p:sp>
    </p:spTree>
    <p:extLst>
      <p:ext uri="{BB962C8B-B14F-4D97-AF65-F5344CB8AC3E}">
        <p14:creationId xmlns:p14="http://schemas.microsoft.com/office/powerpoint/2010/main" val="28614364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AE52996-2764-472A-811A-BF2659F249B6}"/>
              </a:ext>
            </a:extLst>
          </p:cNvPr>
          <p:cNvGraphicFramePr>
            <a:graphicFrameLocks noGrp="1"/>
          </p:cNvGraphicFramePr>
          <p:nvPr>
            <p:ph idx="1"/>
            <p:extLst>
              <p:ext uri="{D42A27DB-BD31-4B8C-83A1-F6EECF244321}">
                <p14:modId xmlns:p14="http://schemas.microsoft.com/office/powerpoint/2010/main" val="2145486465"/>
              </p:ext>
            </p:extLst>
          </p:nvPr>
        </p:nvGraphicFramePr>
        <p:xfrm>
          <a:off x="920521" y="323089"/>
          <a:ext cx="9851642" cy="5950406"/>
        </p:xfrm>
        <a:graphic>
          <a:graphicData uri="http://schemas.openxmlformats.org/drawingml/2006/table">
            <a:tbl>
              <a:tblPr firstRow="1" bandRow="1">
                <a:tableStyleId>{B301B821-A1FF-4177-AEE7-76D212191A09}</a:tableStyleId>
              </a:tblPr>
              <a:tblGrid>
                <a:gridCol w="2176027">
                  <a:extLst>
                    <a:ext uri="{9D8B030D-6E8A-4147-A177-3AD203B41FA5}">
                      <a16:colId xmlns:a16="http://schemas.microsoft.com/office/drawing/2014/main" val="3434135797"/>
                    </a:ext>
                  </a:extLst>
                </a:gridCol>
                <a:gridCol w="2935757">
                  <a:extLst>
                    <a:ext uri="{9D8B030D-6E8A-4147-A177-3AD203B41FA5}">
                      <a16:colId xmlns:a16="http://schemas.microsoft.com/office/drawing/2014/main" val="2932954737"/>
                    </a:ext>
                  </a:extLst>
                </a:gridCol>
                <a:gridCol w="1098786">
                  <a:extLst>
                    <a:ext uri="{9D8B030D-6E8A-4147-A177-3AD203B41FA5}">
                      <a16:colId xmlns:a16="http://schemas.microsoft.com/office/drawing/2014/main" val="878466096"/>
                    </a:ext>
                  </a:extLst>
                </a:gridCol>
                <a:gridCol w="1594315">
                  <a:extLst>
                    <a:ext uri="{9D8B030D-6E8A-4147-A177-3AD203B41FA5}">
                      <a16:colId xmlns:a16="http://schemas.microsoft.com/office/drawing/2014/main" val="2103239142"/>
                    </a:ext>
                  </a:extLst>
                </a:gridCol>
                <a:gridCol w="2046757">
                  <a:extLst>
                    <a:ext uri="{9D8B030D-6E8A-4147-A177-3AD203B41FA5}">
                      <a16:colId xmlns:a16="http://schemas.microsoft.com/office/drawing/2014/main" val="1799277338"/>
                    </a:ext>
                  </a:extLst>
                </a:gridCol>
              </a:tblGrid>
              <a:tr h="270473">
                <a:tc>
                  <a:txBody>
                    <a:bodyPr/>
                    <a:lstStyle/>
                    <a:p>
                      <a:pPr marL="0" marR="0" algn="ctr">
                        <a:lnSpc>
                          <a:spcPct val="75000"/>
                        </a:lnSpc>
                        <a:spcBef>
                          <a:spcPts val="0"/>
                        </a:spcBef>
                        <a:spcAft>
                          <a:spcPts val="0"/>
                        </a:spcAft>
                      </a:pPr>
                      <a:r>
                        <a:rPr lang="en-US" sz="1200">
                          <a:effectLst/>
                        </a:rPr>
                        <a:t>Module</a:t>
                      </a:r>
                    </a:p>
                  </a:txBody>
                  <a:tcPr marL="63500" marR="63500" marT="63500" marB="63500" anchor="ctr"/>
                </a:tc>
                <a:tc>
                  <a:txBody>
                    <a:bodyPr/>
                    <a:lstStyle/>
                    <a:p>
                      <a:pPr marL="0" marR="0" algn="ctr">
                        <a:lnSpc>
                          <a:spcPct val="75000"/>
                        </a:lnSpc>
                        <a:spcBef>
                          <a:spcPts val="0"/>
                        </a:spcBef>
                        <a:spcAft>
                          <a:spcPts val="0"/>
                        </a:spcAft>
                      </a:pPr>
                      <a:r>
                        <a:rPr lang="en-US" sz="1200">
                          <a:effectLst/>
                        </a:rPr>
                        <a:t>Item</a:t>
                      </a:r>
                    </a:p>
                  </a:txBody>
                  <a:tcPr marL="63500" marR="63500" marT="63500" marB="63500" anchor="ctr"/>
                </a:tc>
                <a:tc>
                  <a:txBody>
                    <a:bodyPr/>
                    <a:lstStyle/>
                    <a:p>
                      <a:pPr marL="0" marR="0" algn="ctr">
                        <a:lnSpc>
                          <a:spcPct val="75000"/>
                        </a:lnSpc>
                        <a:spcBef>
                          <a:spcPts val="0"/>
                        </a:spcBef>
                        <a:spcAft>
                          <a:spcPts val="0"/>
                        </a:spcAft>
                      </a:pPr>
                      <a:r>
                        <a:rPr lang="en-US" sz="1200">
                          <a:effectLst/>
                        </a:rPr>
                        <a:t>Qty</a:t>
                      </a:r>
                    </a:p>
                  </a:txBody>
                  <a:tcPr marL="63500" marR="63500" marT="63500" marB="63500" anchor="ctr"/>
                </a:tc>
                <a:tc>
                  <a:txBody>
                    <a:bodyPr/>
                    <a:lstStyle/>
                    <a:p>
                      <a:pPr marL="0" marR="0" algn="ctr">
                        <a:lnSpc>
                          <a:spcPct val="75000"/>
                        </a:lnSpc>
                        <a:spcBef>
                          <a:spcPts val="0"/>
                        </a:spcBef>
                        <a:spcAft>
                          <a:spcPts val="0"/>
                        </a:spcAft>
                      </a:pPr>
                      <a:r>
                        <a:rPr lang="en-US" sz="1200">
                          <a:effectLst/>
                        </a:rPr>
                        <a:t>Item Price</a:t>
                      </a:r>
                    </a:p>
                  </a:txBody>
                  <a:tcPr marL="63500" marR="63500" marT="63500" marB="63500" anchor="ctr"/>
                </a:tc>
                <a:tc>
                  <a:txBody>
                    <a:bodyPr/>
                    <a:lstStyle/>
                    <a:p>
                      <a:pPr marL="0" marR="0" algn="ctr">
                        <a:lnSpc>
                          <a:spcPct val="75000"/>
                        </a:lnSpc>
                        <a:spcBef>
                          <a:spcPts val="0"/>
                        </a:spcBef>
                        <a:spcAft>
                          <a:spcPts val="0"/>
                        </a:spcAft>
                      </a:pPr>
                      <a:r>
                        <a:rPr lang="en-US" sz="1200">
                          <a:effectLst/>
                        </a:rPr>
                        <a:t>Cost Estimate</a:t>
                      </a:r>
                    </a:p>
                  </a:txBody>
                  <a:tcPr marL="63500" marR="63500" marT="63500" marB="63500" anchor="ctr"/>
                </a:tc>
                <a:extLst>
                  <a:ext uri="{0D108BD9-81ED-4DB2-BD59-A6C34878D82A}">
                    <a16:rowId xmlns:a16="http://schemas.microsoft.com/office/drawing/2014/main" val="1385271745"/>
                  </a:ext>
                </a:extLst>
              </a:tr>
              <a:tr h="270473">
                <a:tc>
                  <a:txBody>
                    <a:bodyPr/>
                    <a:lstStyle/>
                    <a:p>
                      <a:pPr marL="0" marR="0" algn="ctr">
                        <a:lnSpc>
                          <a:spcPct val="75000"/>
                        </a:lnSpc>
                        <a:spcBef>
                          <a:spcPts val="0"/>
                        </a:spcBef>
                        <a:spcAft>
                          <a:spcPts val="0"/>
                        </a:spcAft>
                      </a:pPr>
                      <a:r>
                        <a:rPr lang="en-US" sz="1200" b="1">
                          <a:effectLst/>
                        </a:rPr>
                        <a:t>Microcontroller</a:t>
                      </a:r>
                    </a:p>
                  </a:txBody>
                  <a:tcPr marL="63500" marR="63500" marT="63500" marB="63500" anchor="ctr"/>
                </a:tc>
                <a:tc>
                  <a:txBody>
                    <a:bodyPr/>
                    <a:lstStyle/>
                    <a:p>
                      <a:pPr marL="0" marR="0" algn="ctr">
                        <a:lnSpc>
                          <a:spcPct val="75000"/>
                        </a:lnSpc>
                        <a:spcBef>
                          <a:spcPts val="0"/>
                        </a:spcBef>
                        <a:spcAft>
                          <a:spcPts val="0"/>
                        </a:spcAft>
                      </a:pPr>
                      <a:r>
                        <a:rPr lang="en-US" sz="1100">
                          <a:effectLst/>
                        </a:rPr>
                        <a:t>Microcontroller</a:t>
                      </a:r>
                    </a:p>
                  </a:txBody>
                  <a:tcPr marL="63500" marR="63500" marT="63500" marB="63500" anchor="ctr"/>
                </a:tc>
                <a:tc>
                  <a:txBody>
                    <a:bodyPr/>
                    <a:lstStyle/>
                    <a:p>
                      <a:pPr marL="0" marR="0" algn="ctr">
                        <a:lnSpc>
                          <a:spcPct val="75000"/>
                        </a:lnSpc>
                        <a:spcBef>
                          <a:spcPts val="0"/>
                        </a:spcBef>
                        <a:spcAft>
                          <a:spcPts val="0"/>
                        </a:spcAft>
                      </a:pPr>
                      <a:r>
                        <a:rPr lang="en-US" sz="1100">
                          <a:effectLst/>
                        </a:rPr>
                        <a:t>2</a:t>
                      </a:r>
                    </a:p>
                  </a:txBody>
                  <a:tcPr marL="63500" marR="63500" marT="63500" marB="63500" anchor="ctr"/>
                </a:tc>
                <a:tc>
                  <a:txBody>
                    <a:bodyPr/>
                    <a:lstStyle/>
                    <a:p>
                      <a:pPr marL="0" marR="0" algn="ctr">
                        <a:lnSpc>
                          <a:spcPct val="75000"/>
                        </a:lnSpc>
                        <a:spcBef>
                          <a:spcPts val="0"/>
                        </a:spcBef>
                        <a:spcAft>
                          <a:spcPts val="0"/>
                        </a:spcAft>
                      </a:pPr>
                      <a:r>
                        <a:rPr lang="en-US" sz="1100">
                          <a:effectLst/>
                        </a:rPr>
                        <a:t>50</a:t>
                      </a:r>
                    </a:p>
                  </a:txBody>
                  <a:tcPr marL="63500" marR="63500" marT="63500" marB="63500" anchor="ctr"/>
                </a:tc>
                <a:tc>
                  <a:txBody>
                    <a:bodyPr/>
                    <a:lstStyle/>
                    <a:p>
                      <a:pPr marL="0" marR="0" algn="ctr">
                        <a:lnSpc>
                          <a:spcPct val="75000"/>
                        </a:lnSpc>
                        <a:spcBef>
                          <a:spcPts val="0"/>
                        </a:spcBef>
                        <a:spcAft>
                          <a:spcPts val="0"/>
                        </a:spcAft>
                      </a:pPr>
                      <a:r>
                        <a:rPr lang="en-US" sz="1100">
                          <a:effectLst/>
                        </a:rPr>
                        <a:t>100</a:t>
                      </a:r>
                    </a:p>
                  </a:txBody>
                  <a:tcPr marL="63500" marR="63500" marT="63500" marB="63500" anchor="ctr"/>
                </a:tc>
                <a:extLst>
                  <a:ext uri="{0D108BD9-81ED-4DB2-BD59-A6C34878D82A}">
                    <a16:rowId xmlns:a16="http://schemas.microsoft.com/office/drawing/2014/main" val="1618405601"/>
                  </a:ext>
                </a:extLst>
              </a:tr>
              <a:tr h="270473">
                <a:tc rowSpan="3">
                  <a:txBody>
                    <a:bodyPr/>
                    <a:lstStyle/>
                    <a:p>
                      <a:pPr marL="0" marR="0" algn="ctr">
                        <a:lnSpc>
                          <a:spcPct val="75000"/>
                        </a:lnSpc>
                        <a:spcBef>
                          <a:spcPts val="0"/>
                        </a:spcBef>
                        <a:spcAft>
                          <a:spcPts val="0"/>
                        </a:spcAft>
                      </a:pPr>
                      <a:r>
                        <a:rPr lang="en-US" sz="1100" b="1">
                          <a:effectLst/>
                        </a:rPr>
                        <a:t>Power</a:t>
                      </a:r>
                    </a:p>
                  </a:txBody>
                  <a:tcPr marL="63500" marR="63500" marT="63500" marB="63500" anchor="ctr"/>
                </a:tc>
                <a:tc>
                  <a:txBody>
                    <a:bodyPr/>
                    <a:lstStyle/>
                    <a:p>
                      <a:pPr marL="0" marR="0" algn="ctr">
                        <a:lnSpc>
                          <a:spcPct val="75000"/>
                        </a:lnSpc>
                        <a:spcBef>
                          <a:spcPts val="0"/>
                        </a:spcBef>
                        <a:spcAft>
                          <a:spcPts val="0"/>
                        </a:spcAft>
                      </a:pPr>
                      <a:r>
                        <a:rPr lang="en-US" sz="1100">
                          <a:effectLst/>
                        </a:rPr>
                        <a:t>Power Module</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20</a:t>
                      </a:r>
                    </a:p>
                  </a:txBody>
                  <a:tcPr marL="63500" marR="63500" marT="63500" marB="63500" anchor="ctr"/>
                </a:tc>
                <a:tc>
                  <a:txBody>
                    <a:bodyPr/>
                    <a:lstStyle/>
                    <a:p>
                      <a:pPr marL="0" marR="0" algn="ctr">
                        <a:lnSpc>
                          <a:spcPct val="75000"/>
                        </a:lnSpc>
                        <a:spcBef>
                          <a:spcPts val="0"/>
                        </a:spcBef>
                        <a:spcAft>
                          <a:spcPts val="0"/>
                        </a:spcAft>
                      </a:pPr>
                      <a:r>
                        <a:rPr lang="en-US" sz="1100">
                          <a:effectLst/>
                        </a:rPr>
                        <a:t>20</a:t>
                      </a:r>
                    </a:p>
                  </a:txBody>
                  <a:tcPr marL="63500" marR="63500" marT="63500" marB="63500" anchor="ctr"/>
                </a:tc>
                <a:extLst>
                  <a:ext uri="{0D108BD9-81ED-4DB2-BD59-A6C34878D82A}">
                    <a16:rowId xmlns:a16="http://schemas.microsoft.com/office/drawing/2014/main" val="3078641717"/>
                  </a:ext>
                </a:extLst>
              </a:tr>
              <a:tr h="270473">
                <a:tc vMerge="1">
                  <a:txBody>
                    <a:bodyPr/>
                    <a:lstStyle/>
                    <a:p>
                      <a:endParaRPr lang="en-US"/>
                    </a:p>
                  </a:txBody>
                  <a:tcPr/>
                </a:tc>
                <a:tc>
                  <a:txBody>
                    <a:bodyPr/>
                    <a:lstStyle/>
                    <a:p>
                      <a:pPr marL="0" marR="0" algn="ctr">
                        <a:lnSpc>
                          <a:spcPct val="75000"/>
                        </a:lnSpc>
                        <a:spcBef>
                          <a:spcPts val="0"/>
                        </a:spcBef>
                        <a:spcAft>
                          <a:spcPts val="0"/>
                        </a:spcAft>
                      </a:pPr>
                      <a:r>
                        <a:rPr lang="en-US" sz="1100">
                          <a:effectLst/>
                        </a:rPr>
                        <a:t>Battery Management System</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20</a:t>
                      </a:r>
                    </a:p>
                  </a:txBody>
                  <a:tcPr marL="63500" marR="63500" marT="63500" marB="63500" anchor="ctr"/>
                </a:tc>
                <a:tc>
                  <a:txBody>
                    <a:bodyPr/>
                    <a:lstStyle/>
                    <a:p>
                      <a:pPr marL="0" marR="0" algn="ctr">
                        <a:lnSpc>
                          <a:spcPct val="75000"/>
                        </a:lnSpc>
                        <a:spcBef>
                          <a:spcPts val="0"/>
                        </a:spcBef>
                        <a:spcAft>
                          <a:spcPts val="0"/>
                        </a:spcAft>
                      </a:pPr>
                      <a:r>
                        <a:rPr lang="en-US" sz="1100">
                          <a:effectLst/>
                        </a:rPr>
                        <a:t>20</a:t>
                      </a:r>
                    </a:p>
                  </a:txBody>
                  <a:tcPr marL="63500" marR="63500" marT="63500" marB="63500" anchor="ctr"/>
                </a:tc>
                <a:extLst>
                  <a:ext uri="{0D108BD9-81ED-4DB2-BD59-A6C34878D82A}">
                    <a16:rowId xmlns:a16="http://schemas.microsoft.com/office/drawing/2014/main" val="3168473407"/>
                  </a:ext>
                </a:extLst>
              </a:tr>
              <a:tr h="270473">
                <a:tc vMerge="1">
                  <a:txBody>
                    <a:bodyPr/>
                    <a:lstStyle/>
                    <a:p>
                      <a:endParaRPr lang="en-US"/>
                    </a:p>
                  </a:txBody>
                  <a:tcPr/>
                </a:tc>
                <a:tc>
                  <a:txBody>
                    <a:bodyPr/>
                    <a:lstStyle/>
                    <a:p>
                      <a:pPr marL="0" marR="0" algn="ctr">
                        <a:lnSpc>
                          <a:spcPct val="75000"/>
                        </a:lnSpc>
                        <a:spcBef>
                          <a:spcPts val="0"/>
                        </a:spcBef>
                        <a:spcAft>
                          <a:spcPts val="0"/>
                        </a:spcAft>
                      </a:pPr>
                      <a:r>
                        <a:rPr lang="en-US" sz="1100">
                          <a:effectLst/>
                        </a:rPr>
                        <a:t>PV panels</a:t>
                      </a:r>
                    </a:p>
                  </a:txBody>
                  <a:tcPr marL="63500" marR="63500" marT="63500" marB="63500" anchor="ctr"/>
                </a:tc>
                <a:tc>
                  <a:txBody>
                    <a:bodyPr/>
                    <a:lstStyle/>
                    <a:p>
                      <a:pPr marL="0" marR="0" algn="ctr">
                        <a:lnSpc>
                          <a:spcPct val="75000"/>
                        </a:lnSpc>
                        <a:spcBef>
                          <a:spcPts val="0"/>
                        </a:spcBef>
                        <a:spcAft>
                          <a:spcPts val="0"/>
                        </a:spcAft>
                      </a:pPr>
                      <a:r>
                        <a:rPr lang="en-US" sz="1100">
                          <a:effectLst/>
                        </a:rPr>
                        <a:t>2</a:t>
                      </a:r>
                    </a:p>
                  </a:txBody>
                  <a:tcPr marL="63500" marR="63500" marT="63500" marB="63500" anchor="ctr"/>
                </a:tc>
                <a:tc>
                  <a:txBody>
                    <a:bodyPr/>
                    <a:lstStyle/>
                    <a:p>
                      <a:pPr marL="0" marR="0" algn="ctr">
                        <a:lnSpc>
                          <a:spcPct val="75000"/>
                        </a:lnSpc>
                        <a:spcBef>
                          <a:spcPts val="0"/>
                        </a:spcBef>
                        <a:spcAft>
                          <a:spcPts val="0"/>
                        </a:spcAft>
                      </a:pPr>
                      <a:r>
                        <a:rPr lang="en-US" sz="1100">
                          <a:effectLst/>
                        </a:rPr>
                        <a:t>15</a:t>
                      </a:r>
                    </a:p>
                  </a:txBody>
                  <a:tcPr marL="63500" marR="63500" marT="63500" marB="63500" anchor="ctr"/>
                </a:tc>
                <a:tc>
                  <a:txBody>
                    <a:bodyPr/>
                    <a:lstStyle/>
                    <a:p>
                      <a:pPr marL="0" marR="0" algn="ctr">
                        <a:lnSpc>
                          <a:spcPct val="75000"/>
                        </a:lnSpc>
                        <a:spcBef>
                          <a:spcPts val="0"/>
                        </a:spcBef>
                        <a:spcAft>
                          <a:spcPts val="0"/>
                        </a:spcAft>
                      </a:pPr>
                      <a:r>
                        <a:rPr lang="en-US" sz="1100">
                          <a:effectLst/>
                        </a:rPr>
                        <a:t>30</a:t>
                      </a:r>
                    </a:p>
                  </a:txBody>
                  <a:tcPr marL="63500" marR="63500" marT="63500" marB="63500" anchor="ctr"/>
                </a:tc>
                <a:extLst>
                  <a:ext uri="{0D108BD9-81ED-4DB2-BD59-A6C34878D82A}">
                    <a16:rowId xmlns:a16="http://schemas.microsoft.com/office/drawing/2014/main" val="2200322141"/>
                  </a:ext>
                </a:extLst>
              </a:tr>
              <a:tr h="270473">
                <a:tc rowSpan="6">
                  <a:txBody>
                    <a:bodyPr/>
                    <a:lstStyle/>
                    <a:p>
                      <a:pPr marL="0" marR="0" algn="ctr">
                        <a:lnSpc>
                          <a:spcPct val="75000"/>
                        </a:lnSpc>
                        <a:spcBef>
                          <a:spcPts val="0"/>
                        </a:spcBef>
                        <a:spcAft>
                          <a:spcPts val="0"/>
                        </a:spcAft>
                      </a:pPr>
                      <a:r>
                        <a:rPr lang="en-US" sz="1100" b="1">
                          <a:effectLst/>
                        </a:rPr>
                        <a:t>Sensors</a:t>
                      </a:r>
                    </a:p>
                  </a:txBody>
                  <a:tcPr marL="63500" marR="63500" marT="63500" marB="63500" anchor="ctr"/>
                </a:tc>
                <a:tc>
                  <a:txBody>
                    <a:bodyPr/>
                    <a:lstStyle/>
                    <a:p>
                      <a:pPr marL="0" marR="0" algn="ctr">
                        <a:lnSpc>
                          <a:spcPct val="75000"/>
                        </a:lnSpc>
                        <a:spcBef>
                          <a:spcPts val="0"/>
                        </a:spcBef>
                        <a:spcAft>
                          <a:spcPts val="0"/>
                        </a:spcAft>
                      </a:pPr>
                      <a:r>
                        <a:rPr lang="en-US" sz="1100">
                          <a:effectLst/>
                        </a:rPr>
                        <a:t>Temperature Sensor</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10</a:t>
                      </a:r>
                    </a:p>
                  </a:txBody>
                  <a:tcPr marL="63500" marR="63500" marT="63500" marB="63500" anchor="ctr"/>
                </a:tc>
                <a:tc>
                  <a:txBody>
                    <a:bodyPr/>
                    <a:lstStyle/>
                    <a:p>
                      <a:pPr marL="0" marR="0" algn="ctr">
                        <a:lnSpc>
                          <a:spcPct val="75000"/>
                        </a:lnSpc>
                        <a:spcBef>
                          <a:spcPts val="0"/>
                        </a:spcBef>
                        <a:spcAft>
                          <a:spcPts val="0"/>
                        </a:spcAft>
                      </a:pPr>
                      <a:r>
                        <a:rPr lang="en-US" sz="1100">
                          <a:effectLst/>
                        </a:rPr>
                        <a:t>10</a:t>
                      </a:r>
                    </a:p>
                  </a:txBody>
                  <a:tcPr marL="63500" marR="63500" marT="63500" marB="63500" anchor="ctr"/>
                </a:tc>
                <a:extLst>
                  <a:ext uri="{0D108BD9-81ED-4DB2-BD59-A6C34878D82A}">
                    <a16:rowId xmlns:a16="http://schemas.microsoft.com/office/drawing/2014/main" val="3892604969"/>
                  </a:ext>
                </a:extLst>
              </a:tr>
              <a:tr h="270473">
                <a:tc vMerge="1">
                  <a:txBody>
                    <a:bodyPr/>
                    <a:lstStyle/>
                    <a:p>
                      <a:endParaRPr lang="en-US"/>
                    </a:p>
                  </a:txBody>
                  <a:tcPr/>
                </a:tc>
                <a:tc>
                  <a:txBody>
                    <a:bodyPr/>
                    <a:lstStyle/>
                    <a:p>
                      <a:pPr marL="0" marR="0" algn="ctr">
                        <a:lnSpc>
                          <a:spcPct val="75000"/>
                        </a:lnSpc>
                        <a:spcBef>
                          <a:spcPts val="0"/>
                        </a:spcBef>
                        <a:spcAft>
                          <a:spcPts val="0"/>
                        </a:spcAft>
                      </a:pPr>
                      <a:r>
                        <a:rPr lang="en-US" sz="1100">
                          <a:effectLst/>
                        </a:rPr>
                        <a:t>Barometric Pressure Sensor</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50</a:t>
                      </a:r>
                    </a:p>
                  </a:txBody>
                  <a:tcPr marL="63500" marR="63500" marT="63500" marB="63500" anchor="ctr"/>
                </a:tc>
                <a:tc>
                  <a:txBody>
                    <a:bodyPr/>
                    <a:lstStyle/>
                    <a:p>
                      <a:pPr marL="0" marR="0" algn="ctr">
                        <a:lnSpc>
                          <a:spcPct val="75000"/>
                        </a:lnSpc>
                        <a:spcBef>
                          <a:spcPts val="0"/>
                        </a:spcBef>
                        <a:spcAft>
                          <a:spcPts val="0"/>
                        </a:spcAft>
                      </a:pPr>
                      <a:r>
                        <a:rPr lang="en-US" sz="1100">
                          <a:effectLst/>
                        </a:rPr>
                        <a:t>50</a:t>
                      </a:r>
                    </a:p>
                  </a:txBody>
                  <a:tcPr marL="63500" marR="63500" marT="63500" marB="63500" anchor="ctr"/>
                </a:tc>
                <a:extLst>
                  <a:ext uri="{0D108BD9-81ED-4DB2-BD59-A6C34878D82A}">
                    <a16:rowId xmlns:a16="http://schemas.microsoft.com/office/drawing/2014/main" val="3440092809"/>
                  </a:ext>
                </a:extLst>
              </a:tr>
              <a:tr h="270473">
                <a:tc vMerge="1">
                  <a:txBody>
                    <a:bodyPr/>
                    <a:lstStyle/>
                    <a:p>
                      <a:endParaRPr lang="en-US"/>
                    </a:p>
                  </a:txBody>
                  <a:tcPr/>
                </a:tc>
                <a:tc>
                  <a:txBody>
                    <a:bodyPr/>
                    <a:lstStyle/>
                    <a:p>
                      <a:pPr marL="0" marR="0" algn="ctr">
                        <a:lnSpc>
                          <a:spcPct val="75000"/>
                        </a:lnSpc>
                        <a:spcBef>
                          <a:spcPts val="0"/>
                        </a:spcBef>
                        <a:spcAft>
                          <a:spcPts val="0"/>
                        </a:spcAft>
                      </a:pPr>
                      <a:r>
                        <a:rPr lang="en-US" sz="1100">
                          <a:effectLst/>
                        </a:rPr>
                        <a:t>Pressure Plate Sensor</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15</a:t>
                      </a:r>
                    </a:p>
                  </a:txBody>
                  <a:tcPr marL="63500" marR="63500" marT="63500" marB="63500" anchor="ctr"/>
                </a:tc>
                <a:tc>
                  <a:txBody>
                    <a:bodyPr/>
                    <a:lstStyle/>
                    <a:p>
                      <a:pPr marL="0" marR="0" algn="ctr">
                        <a:lnSpc>
                          <a:spcPct val="75000"/>
                        </a:lnSpc>
                        <a:spcBef>
                          <a:spcPts val="0"/>
                        </a:spcBef>
                        <a:spcAft>
                          <a:spcPts val="0"/>
                        </a:spcAft>
                      </a:pPr>
                      <a:r>
                        <a:rPr lang="en-US" sz="1100">
                          <a:effectLst/>
                        </a:rPr>
                        <a:t>15</a:t>
                      </a:r>
                    </a:p>
                  </a:txBody>
                  <a:tcPr marL="63500" marR="63500" marT="63500" marB="63500" anchor="ctr"/>
                </a:tc>
                <a:extLst>
                  <a:ext uri="{0D108BD9-81ED-4DB2-BD59-A6C34878D82A}">
                    <a16:rowId xmlns:a16="http://schemas.microsoft.com/office/drawing/2014/main" val="2138281775"/>
                  </a:ext>
                </a:extLst>
              </a:tr>
              <a:tr h="270473">
                <a:tc vMerge="1">
                  <a:txBody>
                    <a:bodyPr/>
                    <a:lstStyle/>
                    <a:p>
                      <a:endParaRPr lang="en-US"/>
                    </a:p>
                  </a:txBody>
                  <a:tcPr/>
                </a:tc>
                <a:tc>
                  <a:txBody>
                    <a:bodyPr/>
                    <a:lstStyle/>
                    <a:p>
                      <a:pPr marL="0" marR="0" algn="ctr">
                        <a:lnSpc>
                          <a:spcPct val="75000"/>
                        </a:lnSpc>
                        <a:spcBef>
                          <a:spcPts val="0"/>
                        </a:spcBef>
                        <a:spcAft>
                          <a:spcPts val="0"/>
                        </a:spcAft>
                      </a:pPr>
                      <a:r>
                        <a:rPr lang="en-US" sz="1100">
                          <a:effectLst/>
                        </a:rPr>
                        <a:t>Humidity Sensor</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25</a:t>
                      </a:r>
                    </a:p>
                  </a:txBody>
                  <a:tcPr marL="63500" marR="63500" marT="63500" marB="63500" anchor="ctr"/>
                </a:tc>
                <a:tc>
                  <a:txBody>
                    <a:bodyPr/>
                    <a:lstStyle/>
                    <a:p>
                      <a:pPr marL="0" marR="0" algn="ctr">
                        <a:lnSpc>
                          <a:spcPct val="75000"/>
                        </a:lnSpc>
                        <a:spcBef>
                          <a:spcPts val="0"/>
                        </a:spcBef>
                        <a:spcAft>
                          <a:spcPts val="0"/>
                        </a:spcAft>
                      </a:pPr>
                      <a:r>
                        <a:rPr lang="en-US" sz="1100">
                          <a:effectLst/>
                        </a:rPr>
                        <a:t>25</a:t>
                      </a:r>
                    </a:p>
                  </a:txBody>
                  <a:tcPr marL="63500" marR="63500" marT="63500" marB="63500" anchor="ctr"/>
                </a:tc>
                <a:extLst>
                  <a:ext uri="{0D108BD9-81ED-4DB2-BD59-A6C34878D82A}">
                    <a16:rowId xmlns:a16="http://schemas.microsoft.com/office/drawing/2014/main" val="4071639342"/>
                  </a:ext>
                </a:extLst>
              </a:tr>
              <a:tr h="270473">
                <a:tc vMerge="1">
                  <a:txBody>
                    <a:bodyPr/>
                    <a:lstStyle/>
                    <a:p>
                      <a:endParaRPr lang="en-US"/>
                    </a:p>
                  </a:txBody>
                  <a:tcPr/>
                </a:tc>
                <a:tc>
                  <a:txBody>
                    <a:bodyPr/>
                    <a:lstStyle/>
                    <a:p>
                      <a:pPr marL="0" marR="0" algn="ctr">
                        <a:lnSpc>
                          <a:spcPct val="75000"/>
                        </a:lnSpc>
                        <a:spcBef>
                          <a:spcPts val="0"/>
                        </a:spcBef>
                        <a:spcAft>
                          <a:spcPts val="0"/>
                        </a:spcAft>
                      </a:pPr>
                      <a:r>
                        <a:rPr lang="en-US" sz="1100">
                          <a:effectLst/>
                        </a:rPr>
                        <a:t>Anemometer (Wind speedometer)</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50</a:t>
                      </a:r>
                    </a:p>
                  </a:txBody>
                  <a:tcPr marL="63500" marR="63500" marT="63500" marB="63500" anchor="ctr"/>
                </a:tc>
                <a:tc>
                  <a:txBody>
                    <a:bodyPr/>
                    <a:lstStyle/>
                    <a:p>
                      <a:pPr marL="0" marR="0" algn="ctr">
                        <a:lnSpc>
                          <a:spcPct val="75000"/>
                        </a:lnSpc>
                        <a:spcBef>
                          <a:spcPts val="0"/>
                        </a:spcBef>
                        <a:spcAft>
                          <a:spcPts val="0"/>
                        </a:spcAft>
                      </a:pPr>
                      <a:r>
                        <a:rPr lang="en-US" sz="1100">
                          <a:effectLst/>
                        </a:rPr>
                        <a:t>50</a:t>
                      </a:r>
                    </a:p>
                  </a:txBody>
                  <a:tcPr marL="63500" marR="63500" marT="63500" marB="63500" anchor="ctr"/>
                </a:tc>
                <a:extLst>
                  <a:ext uri="{0D108BD9-81ED-4DB2-BD59-A6C34878D82A}">
                    <a16:rowId xmlns:a16="http://schemas.microsoft.com/office/drawing/2014/main" val="2982946161"/>
                  </a:ext>
                </a:extLst>
              </a:tr>
              <a:tr h="270473">
                <a:tc vMerge="1">
                  <a:txBody>
                    <a:bodyPr/>
                    <a:lstStyle/>
                    <a:p>
                      <a:endParaRPr lang="en-US"/>
                    </a:p>
                  </a:txBody>
                  <a:tcPr/>
                </a:tc>
                <a:tc>
                  <a:txBody>
                    <a:bodyPr/>
                    <a:lstStyle/>
                    <a:p>
                      <a:pPr marL="0" marR="0" algn="ctr">
                        <a:lnSpc>
                          <a:spcPct val="75000"/>
                        </a:lnSpc>
                        <a:spcBef>
                          <a:spcPts val="0"/>
                        </a:spcBef>
                        <a:spcAft>
                          <a:spcPts val="0"/>
                        </a:spcAft>
                      </a:pPr>
                      <a:r>
                        <a:rPr lang="en-US" sz="1100">
                          <a:effectLst/>
                        </a:rPr>
                        <a:t>Adaptive light sensor</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10</a:t>
                      </a:r>
                    </a:p>
                  </a:txBody>
                  <a:tcPr marL="63500" marR="63500" marT="63500" marB="63500" anchor="ctr"/>
                </a:tc>
                <a:tc>
                  <a:txBody>
                    <a:bodyPr/>
                    <a:lstStyle/>
                    <a:p>
                      <a:pPr marL="0" marR="0" algn="ctr">
                        <a:lnSpc>
                          <a:spcPct val="75000"/>
                        </a:lnSpc>
                        <a:spcBef>
                          <a:spcPts val="0"/>
                        </a:spcBef>
                        <a:spcAft>
                          <a:spcPts val="0"/>
                        </a:spcAft>
                      </a:pPr>
                      <a:r>
                        <a:rPr lang="en-US" sz="1100">
                          <a:effectLst/>
                        </a:rPr>
                        <a:t>10</a:t>
                      </a:r>
                    </a:p>
                  </a:txBody>
                  <a:tcPr marL="63500" marR="63500" marT="63500" marB="63500" anchor="ctr"/>
                </a:tc>
                <a:extLst>
                  <a:ext uri="{0D108BD9-81ED-4DB2-BD59-A6C34878D82A}">
                    <a16:rowId xmlns:a16="http://schemas.microsoft.com/office/drawing/2014/main" val="12976887"/>
                  </a:ext>
                </a:extLst>
              </a:tr>
              <a:tr h="270473">
                <a:tc rowSpan="2">
                  <a:txBody>
                    <a:bodyPr/>
                    <a:lstStyle/>
                    <a:p>
                      <a:pPr marL="0" marR="0" algn="ctr">
                        <a:lnSpc>
                          <a:spcPct val="75000"/>
                        </a:lnSpc>
                        <a:spcBef>
                          <a:spcPts val="0"/>
                        </a:spcBef>
                        <a:spcAft>
                          <a:spcPts val="0"/>
                        </a:spcAft>
                      </a:pPr>
                      <a:r>
                        <a:rPr lang="en-US" sz="1100" b="1">
                          <a:effectLst/>
                        </a:rPr>
                        <a:t>Wireless</a:t>
                      </a:r>
                    </a:p>
                  </a:txBody>
                  <a:tcPr marL="63500" marR="63500" marT="63500" marB="63500" anchor="ctr"/>
                </a:tc>
                <a:tc>
                  <a:txBody>
                    <a:bodyPr/>
                    <a:lstStyle/>
                    <a:p>
                      <a:pPr marL="0" marR="0" algn="ctr">
                        <a:lnSpc>
                          <a:spcPct val="75000"/>
                        </a:lnSpc>
                        <a:spcBef>
                          <a:spcPts val="0"/>
                        </a:spcBef>
                        <a:spcAft>
                          <a:spcPts val="0"/>
                        </a:spcAft>
                      </a:pPr>
                      <a:r>
                        <a:rPr lang="en-US" sz="1100">
                          <a:effectLst/>
                        </a:rPr>
                        <a:t>Wi-Fi Module</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20</a:t>
                      </a:r>
                    </a:p>
                  </a:txBody>
                  <a:tcPr marL="63500" marR="63500" marT="63500" marB="63500" anchor="ctr"/>
                </a:tc>
                <a:tc>
                  <a:txBody>
                    <a:bodyPr/>
                    <a:lstStyle/>
                    <a:p>
                      <a:pPr marL="0" marR="0" algn="ctr">
                        <a:lnSpc>
                          <a:spcPct val="75000"/>
                        </a:lnSpc>
                        <a:spcBef>
                          <a:spcPts val="0"/>
                        </a:spcBef>
                        <a:spcAft>
                          <a:spcPts val="0"/>
                        </a:spcAft>
                      </a:pPr>
                      <a:r>
                        <a:rPr lang="en-US" sz="1100">
                          <a:effectLst/>
                        </a:rPr>
                        <a:t>20</a:t>
                      </a:r>
                    </a:p>
                  </a:txBody>
                  <a:tcPr marL="63500" marR="63500" marT="63500" marB="63500" anchor="ctr"/>
                </a:tc>
                <a:extLst>
                  <a:ext uri="{0D108BD9-81ED-4DB2-BD59-A6C34878D82A}">
                    <a16:rowId xmlns:a16="http://schemas.microsoft.com/office/drawing/2014/main" val="3986501600"/>
                  </a:ext>
                </a:extLst>
              </a:tr>
              <a:tr h="270473">
                <a:tc vMerge="1">
                  <a:txBody>
                    <a:bodyPr/>
                    <a:lstStyle/>
                    <a:p>
                      <a:endParaRPr lang="en-US"/>
                    </a:p>
                  </a:txBody>
                  <a:tcPr/>
                </a:tc>
                <a:tc>
                  <a:txBody>
                    <a:bodyPr/>
                    <a:lstStyle/>
                    <a:p>
                      <a:pPr marL="0" marR="0" algn="ctr">
                        <a:lnSpc>
                          <a:spcPct val="75000"/>
                        </a:lnSpc>
                        <a:spcBef>
                          <a:spcPts val="0"/>
                        </a:spcBef>
                        <a:spcAft>
                          <a:spcPts val="0"/>
                        </a:spcAft>
                      </a:pPr>
                      <a:r>
                        <a:rPr lang="en-US" sz="1100">
                          <a:effectLst/>
                        </a:rPr>
                        <a:t>Bluetooth Module</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20</a:t>
                      </a:r>
                    </a:p>
                  </a:txBody>
                  <a:tcPr marL="63500" marR="63500" marT="63500" marB="63500" anchor="ctr"/>
                </a:tc>
                <a:tc>
                  <a:txBody>
                    <a:bodyPr/>
                    <a:lstStyle/>
                    <a:p>
                      <a:pPr marL="0" marR="0" algn="ctr">
                        <a:lnSpc>
                          <a:spcPct val="75000"/>
                        </a:lnSpc>
                        <a:spcBef>
                          <a:spcPts val="0"/>
                        </a:spcBef>
                        <a:spcAft>
                          <a:spcPts val="0"/>
                        </a:spcAft>
                      </a:pPr>
                      <a:r>
                        <a:rPr lang="en-US" sz="1100">
                          <a:effectLst/>
                        </a:rPr>
                        <a:t>20</a:t>
                      </a:r>
                    </a:p>
                  </a:txBody>
                  <a:tcPr marL="63500" marR="63500" marT="63500" marB="63500" anchor="ctr"/>
                </a:tc>
                <a:extLst>
                  <a:ext uri="{0D108BD9-81ED-4DB2-BD59-A6C34878D82A}">
                    <a16:rowId xmlns:a16="http://schemas.microsoft.com/office/drawing/2014/main" val="2085150950"/>
                  </a:ext>
                </a:extLst>
              </a:tr>
              <a:tr h="270473">
                <a:tc rowSpan="4">
                  <a:txBody>
                    <a:bodyPr/>
                    <a:lstStyle/>
                    <a:p>
                      <a:pPr marL="0" marR="0" algn="ctr">
                        <a:lnSpc>
                          <a:spcPct val="75000"/>
                        </a:lnSpc>
                        <a:spcBef>
                          <a:spcPts val="0"/>
                        </a:spcBef>
                        <a:spcAft>
                          <a:spcPts val="0"/>
                        </a:spcAft>
                      </a:pPr>
                      <a:r>
                        <a:rPr lang="en-US" sz="1100" b="1">
                          <a:effectLst/>
                        </a:rPr>
                        <a:t>Peripherals and Drivers</a:t>
                      </a:r>
                    </a:p>
                  </a:txBody>
                  <a:tcPr marL="63500" marR="63500" marT="63500" marB="63500" anchor="ctr"/>
                </a:tc>
                <a:tc>
                  <a:txBody>
                    <a:bodyPr/>
                    <a:lstStyle/>
                    <a:p>
                      <a:pPr marL="0" marR="0" algn="ctr">
                        <a:lnSpc>
                          <a:spcPct val="75000"/>
                        </a:lnSpc>
                        <a:spcBef>
                          <a:spcPts val="0"/>
                        </a:spcBef>
                        <a:spcAft>
                          <a:spcPts val="0"/>
                        </a:spcAft>
                      </a:pPr>
                      <a:r>
                        <a:rPr lang="en-US" sz="1100">
                          <a:effectLst/>
                        </a:rPr>
                        <a:t>Motor Driver</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10</a:t>
                      </a:r>
                    </a:p>
                  </a:txBody>
                  <a:tcPr marL="63500" marR="63500" marT="63500" marB="63500" anchor="ctr"/>
                </a:tc>
                <a:tc>
                  <a:txBody>
                    <a:bodyPr/>
                    <a:lstStyle/>
                    <a:p>
                      <a:pPr marL="0" marR="0" algn="ctr">
                        <a:lnSpc>
                          <a:spcPct val="75000"/>
                        </a:lnSpc>
                        <a:spcBef>
                          <a:spcPts val="0"/>
                        </a:spcBef>
                        <a:spcAft>
                          <a:spcPts val="0"/>
                        </a:spcAft>
                      </a:pPr>
                      <a:r>
                        <a:rPr lang="en-US" sz="1100">
                          <a:effectLst/>
                        </a:rPr>
                        <a:t>10</a:t>
                      </a:r>
                    </a:p>
                  </a:txBody>
                  <a:tcPr marL="63500" marR="63500" marT="63500" marB="63500" anchor="ctr"/>
                </a:tc>
                <a:extLst>
                  <a:ext uri="{0D108BD9-81ED-4DB2-BD59-A6C34878D82A}">
                    <a16:rowId xmlns:a16="http://schemas.microsoft.com/office/drawing/2014/main" val="1207964531"/>
                  </a:ext>
                </a:extLst>
              </a:tr>
              <a:tr h="270473">
                <a:tc vMerge="1">
                  <a:txBody>
                    <a:bodyPr/>
                    <a:lstStyle/>
                    <a:p>
                      <a:endParaRPr lang="en-US"/>
                    </a:p>
                  </a:txBody>
                  <a:tcPr/>
                </a:tc>
                <a:tc>
                  <a:txBody>
                    <a:bodyPr/>
                    <a:lstStyle/>
                    <a:p>
                      <a:pPr marL="0" marR="0" algn="ctr">
                        <a:lnSpc>
                          <a:spcPct val="75000"/>
                        </a:lnSpc>
                        <a:spcBef>
                          <a:spcPts val="0"/>
                        </a:spcBef>
                        <a:spcAft>
                          <a:spcPts val="0"/>
                        </a:spcAft>
                      </a:pPr>
                      <a:r>
                        <a:rPr lang="en-US" sz="1100">
                          <a:effectLst/>
                        </a:rPr>
                        <a:t>Fan Driver</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10</a:t>
                      </a:r>
                    </a:p>
                  </a:txBody>
                  <a:tcPr marL="63500" marR="63500" marT="63500" marB="63500" anchor="ctr"/>
                </a:tc>
                <a:tc>
                  <a:txBody>
                    <a:bodyPr/>
                    <a:lstStyle/>
                    <a:p>
                      <a:pPr marL="0" marR="0" algn="ctr">
                        <a:lnSpc>
                          <a:spcPct val="75000"/>
                        </a:lnSpc>
                        <a:spcBef>
                          <a:spcPts val="0"/>
                        </a:spcBef>
                        <a:spcAft>
                          <a:spcPts val="0"/>
                        </a:spcAft>
                      </a:pPr>
                      <a:r>
                        <a:rPr lang="en-US" sz="1100">
                          <a:effectLst/>
                        </a:rPr>
                        <a:t>10</a:t>
                      </a:r>
                    </a:p>
                  </a:txBody>
                  <a:tcPr marL="63500" marR="63500" marT="63500" marB="63500" anchor="ctr"/>
                </a:tc>
                <a:extLst>
                  <a:ext uri="{0D108BD9-81ED-4DB2-BD59-A6C34878D82A}">
                    <a16:rowId xmlns:a16="http://schemas.microsoft.com/office/drawing/2014/main" val="919354729"/>
                  </a:ext>
                </a:extLst>
              </a:tr>
              <a:tr h="270473">
                <a:tc vMerge="1">
                  <a:txBody>
                    <a:bodyPr/>
                    <a:lstStyle/>
                    <a:p>
                      <a:endParaRPr lang="en-US"/>
                    </a:p>
                  </a:txBody>
                  <a:tcPr/>
                </a:tc>
                <a:tc>
                  <a:txBody>
                    <a:bodyPr/>
                    <a:lstStyle/>
                    <a:p>
                      <a:pPr marL="0" marR="0" algn="ctr">
                        <a:lnSpc>
                          <a:spcPct val="75000"/>
                        </a:lnSpc>
                        <a:spcBef>
                          <a:spcPts val="0"/>
                        </a:spcBef>
                        <a:spcAft>
                          <a:spcPts val="0"/>
                        </a:spcAft>
                      </a:pPr>
                      <a:r>
                        <a:rPr lang="en-US" sz="1100">
                          <a:effectLst/>
                        </a:rPr>
                        <a:t>Stepper Motor</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20</a:t>
                      </a:r>
                    </a:p>
                  </a:txBody>
                  <a:tcPr marL="63500" marR="63500" marT="63500" marB="63500" anchor="ctr"/>
                </a:tc>
                <a:tc>
                  <a:txBody>
                    <a:bodyPr/>
                    <a:lstStyle/>
                    <a:p>
                      <a:pPr marL="0" marR="0" algn="ctr">
                        <a:lnSpc>
                          <a:spcPct val="75000"/>
                        </a:lnSpc>
                        <a:spcBef>
                          <a:spcPts val="0"/>
                        </a:spcBef>
                        <a:spcAft>
                          <a:spcPts val="0"/>
                        </a:spcAft>
                      </a:pPr>
                      <a:r>
                        <a:rPr lang="en-US" sz="1100">
                          <a:effectLst/>
                        </a:rPr>
                        <a:t>20</a:t>
                      </a:r>
                    </a:p>
                  </a:txBody>
                  <a:tcPr marL="63500" marR="63500" marT="63500" marB="63500" anchor="ctr"/>
                </a:tc>
                <a:extLst>
                  <a:ext uri="{0D108BD9-81ED-4DB2-BD59-A6C34878D82A}">
                    <a16:rowId xmlns:a16="http://schemas.microsoft.com/office/drawing/2014/main" val="3289541121"/>
                  </a:ext>
                </a:extLst>
              </a:tr>
              <a:tr h="270473">
                <a:tc vMerge="1">
                  <a:txBody>
                    <a:bodyPr/>
                    <a:lstStyle/>
                    <a:p>
                      <a:endParaRPr lang="en-US"/>
                    </a:p>
                  </a:txBody>
                  <a:tcPr/>
                </a:tc>
                <a:tc>
                  <a:txBody>
                    <a:bodyPr/>
                    <a:lstStyle/>
                    <a:p>
                      <a:pPr marL="0" marR="0" algn="ctr">
                        <a:lnSpc>
                          <a:spcPct val="75000"/>
                        </a:lnSpc>
                        <a:spcBef>
                          <a:spcPts val="0"/>
                        </a:spcBef>
                        <a:spcAft>
                          <a:spcPts val="0"/>
                        </a:spcAft>
                      </a:pPr>
                      <a:r>
                        <a:rPr lang="en-US" sz="1100">
                          <a:effectLst/>
                        </a:rPr>
                        <a:t>Fan</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10</a:t>
                      </a:r>
                    </a:p>
                  </a:txBody>
                  <a:tcPr marL="63500" marR="63500" marT="63500" marB="63500" anchor="ctr"/>
                </a:tc>
                <a:tc>
                  <a:txBody>
                    <a:bodyPr/>
                    <a:lstStyle/>
                    <a:p>
                      <a:pPr marL="0" marR="0" algn="ctr">
                        <a:lnSpc>
                          <a:spcPct val="75000"/>
                        </a:lnSpc>
                        <a:spcBef>
                          <a:spcPts val="0"/>
                        </a:spcBef>
                        <a:spcAft>
                          <a:spcPts val="0"/>
                        </a:spcAft>
                      </a:pPr>
                      <a:r>
                        <a:rPr lang="en-US" sz="1100">
                          <a:effectLst/>
                        </a:rPr>
                        <a:t>10</a:t>
                      </a:r>
                    </a:p>
                  </a:txBody>
                  <a:tcPr marL="63500" marR="63500" marT="63500" marB="63500" anchor="ctr"/>
                </a:tc>
                <a:extLst>
                  <a:ext uri="{0D108BD9-81ED-4DB2-BD59-A6C34878D82A}">
                    <a16:rowId xmlns:a16="http://schemas.microsoft.com/office/drawing/2014/main" val="2894725806"/>
                  </a:ext>
                </a:extLst>
              </a:tr>
              <a:tr h="270473">
                <a:tc rowSpan="4">
                  <a:txBody>
                    <a:bodyPr/>
                    <a:lstStyle/>
                    <a:p>
                      <a:pPr marL="0" marR="0" algn="ctr">
                        <a:lnSpc>
                          <a:spcPct val="75000"/>
                        </a:lnSpc>
                        <a:spcBef>
                          <a:spcPts val="0"/>
                        </a:spcBef>
                        <a:spcAft>
                          <a:spcPts val="0"/>
                        </a:spcAft>
                      </a:pPr>
                      <a:r>
                        <a:rPr lang="en-US" sz="1100" b="1">
                          <a:effectLst/>
                        </a:rPr>
                        <a:t>Miscellaneous</a:t>
                      </a:r>
                    </a:p>
                  </a:txBody>
                  <a:tcPr marL="63500" marR="63500" marT="63500" marB="63500" anchor="ctr"/>
                </a:tc>
                <a:tc>
                  <a:txBody>
                    <a:bodyPr/>
                    <a:lstStyle/>
                    <a:p>
                      <a:pPr marL="0" marR="0" algn="ctr">
                        <a:lnSpc>
                          <a:spcPct val="75000"/>
                        </a:lnSpc>
                        <a:spcBef>
                          <a:spcPts val="0"/>
                        </a:spcBef>
                        <a:spcAft>
                          <a:spcPts val="0"/>
                        </a:spcAft>
                      </a:pPr>
                      <a:r>
                        <a:rPr lang="en-US" sz="1100">
                          <a:effectLst/>
                        </a:rPr>
                        <a:t>Miscellaneous Passives</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50</a:t>
                      </a:r>
                    </a:p>
                  </a:txBody>
                  <a:tcPr marL="63500" marR="63500" marT="63500" marB="63500" anchor="ctr"/>
                </a:tc>
                <a:tc>
                  <a:txBody>
                    <a:bodyPr/>
                    <a:lstStyle/>
                    <a:p>
                      <a:pPr marL="0" marR="0" algn="ctr">
                        <a:lnSpc>
                          <a:spcPct val="75000"/>
                        </a:lnSpc>
                        <a:spcBef>
                          <a:spcPts val="0"/>
                        </a:spcBef>
                        <a:spcAft>
                          <a:spcPts val="0"/>
                        </a:spcAft>
                      </a:pPr>
                      <a:r>
                        <a:rPr lang="en-US" sz="1100">
                          <a:effectLst/>
                        </a:rPr>
                        <a:t>50</a:t>
                      </a:r>
                    </a:p>
                  </a:txBody>
                  <a:tcPr marL="63500" marR="63500" marT="63500" marB="63500" anchor="ctr"/>
                </a:tc>
                <a:extLst>
                  <a:ext uri="{0D108BD9-81ED-4DB2-BD59-A6C34878D82A}">
                    <a16:rowId xmlns:a16="http://schemas.microsoft.com/office/drawing/2014/main" val="2044365636"/>
                  </a:ext>
                </a:extLst>
              </a:tr>
              <a:tr h="270473">
                <a:tc vMerge="1">
                  <a:txBody>
                    <a:bodyPr/>
                    <a:lstStyle/>
                    <a:p>
                      <a:endParaRPr lang="en-US"/>
                    </a:p>
                  </a:txBody>
                  <a:tcPr/>
                </a:tc>
                <a:tc>
                  <a:txBody>
                    <a:bodyPr/>
                    <a:lstStyle/>
                    <a:p>
                      <a:pPr marL="0" marR="0" algn="ctr">
                        <a:lnSpc>
                          <a:spcPct val="75000"/>
                        </a:lnSpc>
                        <a:spcBef>
                          <a:spcPts val="0"/>
                        </a:spcBef>
                        <a:spcAft>
                          <a:spcPts val="0"/>
                        </a:spcAft>
                      </a:pPr>
                      <a:r>
                        <a:rPr lang="en-US" sz="1100">
                          <a:effectLst/>
                        </a:rPr>
                        <a:t>PCB Design and Fabrication</a:t>
                      </a:r>
                    </a:p>
                  </a:txBody>
                  <a:tcPr marL="63500" marR="63500" marT="63500" marB="63500" anchor="ctr"/>
                </a:tc>
                <a:tc>
                  <a:txBody>
                    <a:bodyPr/>
                    <a:lstStyle/>
                    <a:p>
                      <a:pPr marL="0" marR="0" algn="ctr">
                        <a:lnSpc>
                          <a:spcPct val="75000"/>
                        </a:lnSpc>
                        <a:spcBef>
                          <a:spcPts val="0"/>
                        </a:spcBef>
                        <a:spcAft>
                          <a:spcPts val="0"/>
                        </a:spcAft>
                      </a:pPr>
                      <a:r>
                        <a:rPr lang="en-US" sz="1100">
                          <a:effectLst/>
                        </a:rPr>
                        <a:t>5</a:t>
                      </a:r>
                    </a:p>
                  </a:txBody>
                  <a:tcPr marL="63500" marR="63500" marT="63500" marB="63500" anchor="ctr"/>
                </a:tc>
                <a:tc>
                  <a:txBody>
                    <a:bodyPr/>
                    <a:lstStyle/>
                    <a:p>
                      <a:pPr marL="0" marR="0" algn="ctr">
                        <a:lnSpc>
                          <a:spcPct val="75000"/>
                        </a:lnSpc>
                        <a:spcBef>
                          <a:spcPts val="0"/>
                        </a:spcBef>
                        <a:spcAft>
                          <a:spcPts val="0"/>
                        </a:spcAft>
                      </a:pPr>
                      <a:r>
                        <a:rPr lang="en-US" sz="1100">
                          <a:effectLst/>
                        </a:rPr>
                        <a:t>5</a:t>
                      </a:r>
                    </a:p>
                  </a:txBody>
                  <a:tcPr marL="63500" marR="63500" marT="63500" marB="63500" anchor="ctr"/>
                </a:tc>
                <a:tc>
                  <a:txBody>
                    <a:bodyPr/>
                    <a:lstStyle/>
                    <a:p>
                      <a:pPr marL="0" marR="0" algn="ctr">
                        <a:lnSpc>
                          <a:spcPct val="75000"/>
                        </a:lnSpc>
                        <a:spcBef>
                          <a:spcPts val="0"/>
                        </a:spcBef>
                        <a:spcAft>
                          <a:spcPts val="0"/>
                        </a:spcAft>
                      </a:pPr>
                      <a:r>
                        <a:rPr lang="en-US" sz="1100">
                          <a:effectLst/>
                        </a:rPr>
                        <a:t>25</a:t>
                      </a:r>
                    </a:p>
                  </a:txBody>
                  <a:tcPr marL="63500" marR="63500" marT="63500" marB="63500" anchor="ctr"/>
                </a:tc>
                <a:extLst>
                  <a:ext uri="{0D108BD9-81ED-4DB2-BD59-A6C34878D82A}">
                    <a16:rowId xmlns:a16="http://schemas.microsoft.com/office/drawing/2014/main" val="574952630"/>
                  </a:ext>
                </a:extLst>
              </a:tr>
              <a:tr h="270473">
                <a:tc vMerge="1">
                  <a:txBody>
                    <a:bodyPr/>
                    <a:lstStyle/>
                    <a:p>
                      <a:endParaRPr lang="en-US"/>
                    </a:p>
                  </a:txBody>
                  <a:tcPr/>
                </a:tc>
                <a:tc>
                  <a:txBody>
                    <a:bodyPr/>
                    <a:lstStyle/>
                    <a:p>
                      <a:pPr marL="0" marR="0" algn="ctr">
                        <a:lnSpc>
                          <a:spcPct val="75000"/>
                        </a:lnSpc>
                        <a:spcBef>
                          <a:spcPts val="0"/>
                        </a:spcBef>
                        <a:spcAft>
                          <a:spcPts val="0"/>
                        </a:spcAft>
                      </a:pPr>
                      <a:r>
                        <a:rPr lang="en-US" sz="1100">
                          <a:effectLst/>
                        </a:rPr>
                        <a:t>Glass Tinting</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100</a:t>
                      </a:r>
                    </a:p>
                  </a:txBody>
                  <a:tcPr marL="63500" marR="63500" marT="63500" marB="63500" anchor="ctr"/>
                </a:tc>
                <a:tc>
                  <a:txBody>
                    <a:bodyPr/>
                    <a:lstStyle/>
                    <a:p>
                      <a:pPr marL="0" marR="0" algn="ctr">
                        <a:lnSpc>
                          <a:spcPct val="75000"/>
                        </a:lnSpc>
                        <a:spcBef>
                          <a:spcPts val="0"/>
                        </a:spcBef>
                        <a:spcAft>
                          <a:spcPts val="0"/>
                        </a:spcAft>
                      </a:pPr>
                      <a:r>
                        <a:rPr lang="en-US" sz="1100">
                          <a:effectLst/>
                        </a:rPr>
                        <a:t>100</a:t>
                      </a:r>
                    </a:p>
                  </a:txBody>
                  <a:tcPr marL="63500" marR="63500" marT="63500" marB="63500" anchor="ctr"/>
                </a:tc>
                <a:extLst>
                  <a:ext uri="{0D108BD9-81ED-4DB2-BD59-A6C34878D82A}">
                    <a16:rowId xmlns:a16="http://schemas.microsoft.com/office/drawing/2014/main" val="1110731523"/>
                  </a:ext>
                </a:extLst>
              </a:tr>
              <a:tr h="270473">
                <a:tc vMerge="1">
                  <a:txBody>
                    <a:bodyPr/>
                    <a:lstStyle/>
                    <a:p>
                      <a:endParaRPr lang="en-US"/>
                    </a:p>
                  </a:txBody>
                  <a:tcPr/>
                </a:tc>
                <a:tc>
                  <a:txBody>
                    <a:bodyPr/>
                    <a:lstStyle/>
                    <a:p>
                      <a:pPr marL="0" marR="0" algn="ctr">
                        <a:lnSpc>
                          <a:spcPct val="75000"/>
                        </a:lnSpc>
                        <a:spcBef>
                          <a:spcPts val="0"/>
                        </a:spcBef>
                        <a:spcAft>
                          <a:spcPts val="0"/>
                        </a:spcAft>
                      </a:pPr>
                      <a:r>
                        <a:rPr lang="en-US" sz="1100">
                          <a:effectLst/>
                        </a:rPr>
                        <a:t>Waterproof Enclosure</a:t>
                      </a:r>
                    </a:p>
                  </a:txBody>
                  <a:tcPr marL="63500" marR="63500" marT="63500" marB="63500" anchor="ctr"/>
                </a:tc>
                <a:tc>
                  <a:txBody>
                    <a:bodyPr/>
                    <a:lstStyle/>
                    <a:p>
                      <a:pPr marL="0" marR="0" algn="ctr">
                        <a:lnSpc>
                          <a:spcPct val="75000"/>
                        </a:lnSpc>
                        <a:spcBef>
                          <a:spcPts val="0"/>
                        </a:spcBef>
                        <a:spcAft>
                          <a:spcPts val="0"/>
                        </a:spcAft>
                      </a:pPr>
                      <a:r>
                        <a:rPr lang="en-US" sz="1100">
                          <a:effectLst/>
                        </a:rPr>
                        <a:t>1</a:t>
                      </a:r>
                    </a:p>
                  </a:txBody>
                  <a:tcPr marL="63500" marR="63500" marT="63500" marB="63500" anchor="ctr"/>
                </a:tc>
                <a:tc>
                  <a:txBody>
                    <a:bodyPr/>
                    <a:lstStyle/>
                    <a:p>
                      <a:pPr marL="0" marR="0" algn="ctr">
                        <a:lnSpc>
                          <a:spcPct val="75000"/>
                        </a:lnSpc>
                        <a:spcBef>
                          <a:spcPts val="0"/>
                        </a:spcBef>
                        <a:spcAft>
                          <a:spcPts val="0"/>
                        </a:spcAft>
                      </a:pPr>
                      <a:r>
                        <a:rPr lang="en-US" sz="1100">
                          <a:effectLst/>
                        </a:rPr>
                        <a:t>200</a:t>
                      </a:r>
                    </a:p>
                  </a:txBody>
                  <a:tcPr marL="63500" marR="63500" marT="63500" marB="63500" anchor="ctr"/>
                </a:tc>
                <a:tc>
                  <a:txBody>
                    <a:bodyPr/>
                    <a:lstStyle/>
                    <a:p>
                      <a:pPr marL="0" marR="0" algn="ctr">
                        <a:lnSpc>
                          <a:spcPct val="75000"/>
                        </a:lnSpc>
                        <a:spcBef>
                          <a:spcPts val="0"/>
                        </a:spcBef>
                        <a:spcAft>
                          <a:spcPts val="0"/>
                        </a:spcAft>
                      </a:pPr>
                      <a:r>
                        <a:rPr lang="en-US" sz="1100">
                          <a:effectLst/>
                        </a:rPr>
                        <a:t>200</a:t>
                      </a:r>
                    </a:p>
                  </a:txBody>
                  <a:tcPr marL="63500" marR="63500" marT="63500" marB="63500" anchor="ctr"/>
                </a:tc>
                <a:extLst>
                  <a:ext uri="{0D108BD9-81ED-4DB2-BD59-A6C34878D82A}">
                    <a16:rowId xmlns:a16="http://schemas.microsoft.com/office/drawing/2014/main" val="2878363457"/>
                  </a:ext>
                </a:extLst>
              </a:tr>
              <a:tr h="270473">
                <a:tc gridSpan="4">
                  <a:txBody>
                    <a:bodyPr/>
                    <a:lstStyle/>
                    <a:p>
                      <a:pPr marL="0" marR="0" algn="ctr">
                        <a:lnSpc>
                          <a:spcPct val="75000"/>
                        </a:lnSpc>
                        <a:spcBef>
                          <a:spcPts val="0"/>
                        </a:spcBef>
                        <a:spcAft>
                          <a:spcPts val="0"/>
                        </a:spcAft>
                      </a:pPr>
                      <a:r>
                        <a:rPr lang="en-US" sz="1100" b="1">
                          <a:effectLst/>
                        </a:rPr>
                        <a:t>Total Cost</a:t>
                      </a:r>
                      <a:endParaRPr lang="en-US" sz="1100" b="0">
                        <a:effectLst/>
                      </a:endParaRPr>
                    </a:p>
                  </a:txBody>
                  <a:tcPr marL="63500" marR="63500" marT="63500" marB="6350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75000"/>
                        </a:lnSpc>
                        <a:spcBef>
                          <a:spcPts val="0"/>
                        </a:spcBef>
                        <a:spcAft>
                          <a:spcPts val="0"/>
                        </a:spcAft>
                      </a:pPr>
                      <a:r>
                        <a:rPr lang="en-US" sz="1100" b="1">
                          <a:effectLst/>
                        </a:rPr>
                        <a:t>$735</a:t>
                      </a:r>
                    </a:p>
                  </a:txBody>
                  <a:tcPr marL="63500" marR="63500" marT="63500" marB="63500" anchor="ctr"/>
                </a:tc>
                <a:extLst>
                  <a:ext uri="{0D108BD9-81ED-4DB2-BD59-A6C34878D82A}">
                    <a16:rowId xmlns:a16="http://schemas.microsoft.com/office/drawing/2014/main" val="3716433707"/>
                  </a:ext>
                </a:extLst>
              </a:tr>
            </a:tbl>
          </a:graphicData>
        </a:graphic>
      </p:graphicFrame>
    </p:spTree>
    <p:extLst>
      <p:ext uri="{BB962C8B-B14F-4D97-AF65-F5344CB8AC3E}">
        <p14:creationId xmlns:p14="http://schemas.microsoft.com/office/powerpoint/2010/main" val="11583447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017BA-2A29-44BE-AE61-FB4A3AB8D270}"/>
              </a:ext>
            </a:extLst>
          </p:cNvPr>
          <p:cNvSpPr>
            <a:spLocks noGrp="1"/>
          </p:cNvSpPr>
          <p:nvPr>
            <p:ph type="title"/>
          </p:nvPr>
        </p:nvSpPr>
        <p:spPr>
          <a:xfrm>
            <a:off x="585434" y="-1"/>
            <a:ext cx="8534400" cy="1507067"/>
          </a:xfrm>
        </p:spPr>
        <p:txBody>
          <a:bodyPr/>
          <a:lstStyle/>
          <a:p>
            <a:r>
              <a:rPr lang="en-US">
                <a:cs typeface="Calibri Light"/>
              </a:rPr>
              <a:t>Issues and Concerns</a:t>
            </a:r>
            <a:endParaRPr lang="en-US"/>
          </a:p>
        </p:txBody>
      </p:sp>
      <p:sp>
        <p:nvSpPr>
          <p:cNvPr id="3" name="Content Placeholder 2">
            <a:extLst>
              <a:ext uri="{FF2B5EF4-FFF2-40B4-BE49-F238E27FC236}">
                <a16:creationId xmlns:a16="http://schemas.microsoft.com/office/drawing/2014/main" id="{AC038A46-A8EF-47E7-96F9-BCFE6FFA83AE}"/>
              </a:ext>
            </a:extLst>
          </p:cNvPr>
          <p:cNvSpPr>
            <a:spLocks noGrp="1"/>
          </p:cNvSpPr>
          <p:nvPr>
            <p:ph idx="1"/>
          </p:nvPr>
        </p:nvSpPr>
        <p:spPr>
          <a:xfrm>
            <a:off x="1141413" y="2034395"/>
            <a:ext cx="9905998" cy="3124201"/>
          </a:xfrm>
        </p:spPr>
        <p:txBody>
          <a:bodyPr vert="horz" lIns="91440" tIns="45720" rIns="91440" bIns="45720" rtlCol="0" anchor="t">
            <a:normAutofit/>
          </a:bodyPr>
          <a:lstStyle/>
          <a:p>
            <a:r>
              <a:rPr lang="en-US">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rPr>
              <a:t>Anemometer has been delayed on delivery (earliest delivery is end of February)</a:t>
            </a:r>
          </a:p>
          <a:p>
            <a:r>
              <a:rPr lang="en-US">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rPr>
              <a:t>Initial delay on funds</a:t>
            </a:r>
          </a:p>
          <a:p>
            <a:endParaRPr lang="en-US">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endParaRPr>
          </a:p>
          <a:p>
            <a:endParaRPr lang="en-US">
              <a:solidFill>
                <a:srgbClr val="000000"/>
              </a:solidFill>
              <a:effectLst>
                <a:glow rad="38100">
                  <a:prstClr val="black">
                    <a:lumMod val="50000"/>
                    <a:lumOff val="50000"/>
                    <a:alpha val="20000"/>
                  </a:prstClr>
                </a:glow>
                <a:outerShdw blurRad="44450" dist="12700" dir="13860000" algn="tl" rotWithShape="0">
                  <a:srgbClr val="000000">
                    <a:alpha val="20000"/>
                  </a:srgbClr>
                </a:outerShdw>
              </a:effectLst>
            </a:endParaRPr>
          </a:p>
          <a:p>
            <a:endParaRPr lang="en-US">
              <a:solidFill>
                <a:srgbClr val="000000"/>
              </a:solidFill>
              <a:effectLst>
                <a:glow rad="38100">
                  <a:prstClr val="black">
                    <a:lumMod val="50000"/>
                    <a:lumOff val="50000"/>
                    <a:alpha val="20000"/>
                  </a:prstClr>
                </a:glow>
                <a:outerShdw blurRad="44450" dist="12700" dir="13860000" algn="tl" rotWithShape="0">
                  <a:srgbClr val="000000">
                    <a:alpha val="20000"/>
                  </a:srgbClr>
                </a:outerShdw>
              </a:effectLst>
            </a:endParaRPr>
          </a:p>
          <a:p>
            <a:endParaRPr lang="en-US">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22172156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92CA8-DCE3-4409-A424-E46747BFF27C}"/>
              </a:ext>
            </a:extLst>
          </p:cNvPr>
          <p:cNvSpPr>
            <a:spLocks noGrp="1"/>
          </p:cNvSpPr>
          <p:nvPr>
            <p:ph type="title"/>
          </p:nvPr>
        </p:nvSpPr>
        <p:spPr>
          <a:xfrm>
            <a:off x="1143000" y="297455"/>
            <a:ext cx="9875520" cy="787156"/>
          </a:xfrm>
        </p:spPr>
        <p:txBody>
          <a:bodyPr/>
          <a:lstStyle/>
          <a:p>
            <a:r>
              <a:rPr lang="en-US">
                <a:cs typeface="Calibri Light"/>
              </a:rPr>
              <a:t>References</a:t>
            </a:r>
            <a:endParaRPr lang="en-US"/>
          </a:p>
        </p:txBody>
      </p:sp>
      <p:sp>
        <p:nvSpPr>
          <p:cNvPr id="3" name="Content Placeholder 2">
            <a:extLst>
              <a:ext uri="{FF2B5EF4-FFF2-40B4-BE49-F238E27FC236}">
                <a16:creationId xmlns:a16="http://schemas.microsoft.com/office/drawing/2014/main" id="{747CE57D-75FE-4D59-8B09-148FB8120E0D}"/>
              </a:ext>
            </a:extLst>
          </p:cNvPr>
          <p:cNvSpPr>
            <a:spLocks noGrp="1"/>
          </p:cNvSpPr>
          <p:nvPr>
            <p:ph idx="1"/>
          </p:nvPr>
        </p:nvSpPr>
        <p:spPr>
          <a:xfrm>
            <a:off x="353458" y="1084243"/>
            <a:ext cx="11617208" cy="5011757"/>
          </a:xfrm>
        </p:spPr>
        <p:txBody>
          <a:bodyPr vert="horz" lIns="91440" tIns="45720" rIns="91440" bIns="45720" rtlCol="0" anchor="t">
            <a:normAutofit fontScale="85000" lnSpcReduction="20000"/>
          </a:bodyPr>
          <a:lstStyle/>
          <a:p>
            <a:pPr marL="45720" indent="0" algn="just">
              <a:buNone/>
            </a:pPr>
            <a:r>
              <a:rPr lang="en-US" sz="1200">
                <a:solidFill>
                  <a:schemeClr val="tx1"/>
                </a:solidFill>
                <a:ea typeface="+mn-lt"/>
                <a:cs typeface="+mn-lt"/>
              </a:rPr>
              <a:t>[a]        ZF Electronics, “Magnetic Proximity Sensors (Hall Effect),” MP1021 </a:t>
            </a:r>
            <a:r>
              <a:rPr lang="en-US" sz="1200" err="1">
                <a:solidFill>
                  <a:schemeClr val="tx1"/>
                </a:solidFill>
                <a:ea typeface="+mn-lt"/>
                <a:cs typeface="+mn-lt"/>
              </a:rPr>
              <a:t>datahseet</a:t>
            </a:r>
            <a:r>
              <a:rPr lang="en-US" sz="1200">
                <a:solidFill>
                  <a:schemeClr val="tx1"/>
                </a:solidFill>
                <a:ea typeface="+mn-lt"/>
                <a:cs typeface="+mn-lt"/>
              </a:rPr>
              <a:t>, June       2017.</a:t>
            </a:r>
            <a:endParaRPr lang="en-US" sz="1200">
              <a:solidFill>
                <a:schemeClr val="tx1"/>
              </a:solidFill>
            </a:endParaRPr>
          </a:p>
          <a:p>
            <a:pPr marL="45720" indent="0" algn="just">
              <a:buNone/>
            </a:pPr>
            <a:r>
              <a:rPr lang="en-US" sz="1200">
                <a:solidFill>
                  <a:schemeClr val="tx1"/>
                </a:solidFill>
                <a:ea typeface="+mn-lt"/>
                <a:cs typeface="+mn-lt"/>
              </a:rPr>
              <a:t>[b]       </a:t>
            </a:r>
            <a:r>
              <a:rPr lang="en-US" sz="1200" err="1">
                <a:solidFill>
                  <a:schemeClr val="tx1"/>
                </a:solidFill>
                <a:ea typeface="+mn-lt"/>
                <a:cs typeface="+mn-lt"/>
              </a:rPr>
              <a:t>Jacksking</a:t>
            </a:r>
            <a:r>
              <a:rPr lang="en-US" sz="1200">
                <a:solidFill>
                  <a:schemeClr val="tx1"/>
                </a:solidFill>
                <a:ea typeface="+mn-lt"/>
                <a:cs typeface="+mn-lt"/>
              </a:rPr>
              <a:t>, “</a:t>
            </a:r>
            <a:r>
              <a:rPr lang="en-US" sz="1200" err="1">
                <a:solidFill>
                  <a:schemeClr val="tx1"/>
                </a:solidFill>
                <a:ea typeface="+mn-lt"/>
                <a:cs typeface="+mn-lt"/>
              </a:rPr>
              <a:t>Jacksking</a:t>
            </a:r>
            <a:r>
              <a:rPr lang="en-US" sz="1200">
                <a:solidFill>
                  <a:schemeClr val="tx1"/>
                </a:solidFill>
                <a:ea typeface="+mn-lt"/>
                <a:cs typeface="+mn-lt"/>
              </a:rPr>
              <a:t> Anemometer, 360 12V-24V DC Pulse Signal Output Aluminum     Alloyed Wind Speed Direction Sensor Measurement Tool,” B07SN1V427, Oct. 2019.</a:t>
            </a:r>
            <a:endParaRPr lang="en-US" sz="1200">
              <a:solidFill>
                <a:schemeClr val="tx1"/>
              </a:solidFill>
            </a:endParaRPr>
          </a:p>
          <a:p>
            <a:pPr marL="45720" indent="0" algn="just">
              <a:buNone/>
            </a:pPr>
            <a:r>
              <a:rPr lang="en-US" sz="1200">
                <a:solidFill>
                  <a:schemeClr val="tx1"/>
                </a:solidFill>
                <a:ea typeface="+mn-lt"/>
                <a:cs typeface="+mn-lt"/>
              </a:rPr>
              <a:t>[c]        Bosch </a:t>
            </a:r>
            <a:r>
              <a:rPr lang="en-US" sz="1200" err="1">
                <a:solidFill>
                  <a:schemeClr val="tx1"/>
                </a:solidFill>
                <a:ea typeface="+mn-lt"/>
                <a:cs typeface="+mn-lt"/>
              </a:rPr>
              <a:t>Sensortec</a:t>
            </a:r>
            <a:r>
              <a:rPr lang="en-US" sz="1200">
                <a:solidFill>
                  <a:schemeClr val="tx1"/>
                </a:solidFill>
                <a:ea typeface="+mn-lt"/>
                <a:cs typeface="+mn-lt"/>
              </a:rPr>
              <a:t>, “Digital Pressure Sensor,” BMP280 datasheet, May 2015 </a:t>
            </a:r>
            <a:endParaRPr lang="en-US" sz="1200">
              <a:solidFill>
                <a:schemeClr val="tx1"/>
              </a:solidFill>
            </a:endParaRPr>
          </a:p>
          <a:p>
            <a:pPr marL="45720" indent="0" algn="just">
              <a:buNone/>
            </a:pPr>
            <a:r>
              <a:rPr lang="en-US" sz="1200">
                <a:solidFill>
                  <a:schemeClr val="tx1"/>
                </a:solidFill>
                <a:ea typeface="+mn-lt"/>
                <a:cs typeface="+mn-lt"/>
              </a:rPr>
              <a:t>            [Revised Jan. 14].</a:t>
            </a:r>
            <a:endParaRPr lang="en-US" sz="1200">
              <a:solidFill>
                <a:schemeClr val="tx1"/>
              </a:solidFill>
            </a:endParaRPr>
          </a:p>
          <a:p>
            <a:pPr marL="45720" indent="0" algn="just">
              <a:buNone/>
            </a:pPr>
            <a:r>
              <a:rPr lang="en-US" sz="1200">
                <a:solidFill>
                  <a:schemeClr val="tx1"/>
                </a:solidFill>
                <a:ea typeface="+mn-lt"/>
                <a:cs typeface="+mn-lt"/>
              </a:rPr>
              <a:t>[d]       </a:t>
            </a:r>
            <a:r>
              <a:rPr lang="en-US" sz="1200" err="1">
                <a:solidFill>
                  <a:schemeClr val="tx1"/>
                </a:solidFill>
                <a:ea typeface="+mn-lt"/>
                <a:cs typeface="+mn-lt"/>
              </a:rPr>
              <a:t>Sensirion</a:t>
            </a:r>
            <a:r>
              <a:rPr lang="en-US" sz="1200">
                <a:solidFill>
                  <a:schemeClr val="tx1"/>
                </a:solidFill>
                <a:ea typeface="+mn-lt"/>
                <a:cs typeface="+mn-lt"/>
              </a:rPr>
              <a:t> “Datasheet SHTW2”, SHTW2 datasheet, 2017 [Revised July 2017]</a:t>
            </a:r>
            <a:endParaRPr lang="en-US" sz="1200">
              <a:solidFill>
                <a:schemeClr val="tx1"/>
              </a:solidFill>
            </a:endParaRPr>
          </a:p>
          <a:p>
            <a:pPr marL="45720" indent="0" algn="just">
              <a:buNone/>
            </a:pPr>
            <a:r>
              <a:rPr lang="en-US" sz="1200">
                <a:solidFill>
                  <a:schemeClr val="tx1"/>
                </a:solidFill>
                <a:ea typeface="+mn-lt"/>
                <a:cs typeface="+mn-lt"/>
              </a:rPr>
              <a:t>[e]        Little Fuse, “Leaded Thermistors”, PR103J2 datasheet, 2018 [Revised Feb. 26 2018]</a:t>
            </a:r>
            <a:endParaRPr lang="en-US" sz="1200">
              <a:solidFill>
                <a:schemeClr val="tx1"/>
              </a:solidFill>
            </a:endParaRPr>
          </a:p>
          <a:p>
            <a:pPr marL="45720" indent="0" algn="just">
              <a:buNone/>
            </a:pPr>
            <a:r>
              <a:rPr lang="en-US" sz="1200">
                <a:solidFill>
                  <a:schemeClr val="tx1"/>
                </a:solidFill>
                <a:ea typeface="+mn-lt"/>
                <a:cs typeface="+mn-lt"/>
              </a:rPr>
              <a:t>[f]        Texas Instruments, “OPT101 Monolithic Photodiode and Single-Supply Transimpedance Amplifier”, Opt101 datasheet, Jan. 1994 [Revised Jan. 2015] </a:t>
            </a:r>
            <a:endParaRPr lang="en-US" sz="1200">
              <a:solidFill>
                <a:schemeClr val="tx1"/>
              </a:solidFill>
            </a:endParaRPr>
          </a:p>
          <a:p>
            <a:pPr marL="45720" indent="0" algn="just">
              <a:buNone/>
            </a:pPr>
            <a:r>
              <a:rPr lang="en-US" sz="1200">
                <a:solidFill>
                  <a:schemeClr val="tx1"/>
                </a:solidFill>
                <a:ea typeface="+mn-lt"/>
                <a:cs typeface="+mn-lt"/>
              </a:rPr>
              <a:t>[g]       Vishay, “UVA Light Sensor With I2C Interface”, VEML6070 datasheet, 2019 [Revised Sept 12, 2019]</a:t>
            </a:r>
            <a:endParaRPr lang="en-US" sz="1200">
              <a:solidFill>
                <a:schemeClr val="tx1"/>
              </a:solidFill>
            </a:endParaRPr>
          </a:p>
          <a:p>
            <a:pPr marL="45720" indent="0" algn="just">
              <a:buNone/>
            </a:pPr>
            <a:r>
              <a:rPr lang="en-US" sz="1200">
                <a:solidFill>
                  <a:schemeClr val="tx1"/>
                </a:solidFill>
                <a:ea typeface="+mn-lt"/>
                <a:cs typeface="+mn-lt"/>
              </a:rPr>
              <a:t>[h]       ECO-Worthy, “Polycrystalline Solar Panels”, ECO-Worthy datasheet 2019</a:t>
            </a:r>
            <a:endParaRPr lang="en-US" sz="1200">
              <a:solidFill>
                <a:schemeClr val="tx1"/>
              </a:solidFill>
            </a:endParaRPr>
          </a:p>
          <a:p>
            <a:pPr marL="45720" indent="0" algn="just">
              <a:buNone/>
            </a:pPr>
            <a:r>
              <a:rPr lang="en-US" sz="1200">
                <a:solidFill>
                  <a:schemeClr val="tx1"/>
                </a:solidFill>
                <a:ea typeface="+mn-lt"/>
                <a:cs typeface="+mn-lt"/>
              </a:rPr>
              <a:t>[</a:t>
            </a:r>
            <a:r>
              <a:rPr lang="en-US" sz="1200" err="1">
                <a:solidFill>
                  <a:schemeClr val="tx1"/>
                </a:solidFill>
                <a:ea typeface="+mn-lt"/>
                <a:cs typeface="+mn-lt"/>
              </a:rPr>
              <a:t>i</a:t>
            </a:r>
            <a:r>
              <a:rPr lang="en-US" sz="1200">
                <a:solidFill>
                  <a:schemeClr val="tx1"/>
                </a:solidFill>
                <a:ea typeface="+mn-lt"/>
                <a:cs typeface="+mn-lt"/>
              </a:rPr>
              <a:t>]        Great Power, “Lithium Ion Battery”, PRT-13189 datasheet, July 7, 1028</a:t>
            </a:r>
            <a:endParaRPr lang="en-US" sz="1200">
              <a:solidFill>
                <a:schemeClr val="tx1"/>
              </a:solidFill>
            </a:endParaRPr>
          </a:p>
          <a:p>
            <a:pPr marL="45720" indent="0" algn="just">
              <a:buNone/>
            </a:pPr>
            <a:r>
              <a:rPr lang="en-US" sz="1200">
                <a:solidFill>
                  <a:schemeClr val="tx1"/>
                </a:solidFill>
                <a:ea typeface="+mn-lt"/>
                <a:cs typeface="+mn-lt"/>
              </a:rPr>
              <a:t>[j]        Microchip, “Advanced Single or Dual Cell Lithium-Ion/ Lithium-Polymer Charge Management Controllers”, MCP73842 </a:t>
            </a:r>
            <a:r>
              <a:rPr lang="en-US" sz="1200" err="1">
                <a:solidFill>
                  <a:schemeClr val="tx1"/>
                </a:solidFill>
                <a:ea typeface="+mn-lt"/>
                <a:cs typeface="+mn-lt"/>
              </a:rPr>
              <a:t>datahseet</a:t>
            </a:r>
            <a:r>
              <a:rPr lang="en-US" sz="1200">
                <a:solidFill>
                  <a:schemeClr val="tx1"/>
                </a:solidFill>
                <a:ea typeface="+mn-lt"/>
                <a:cs typeface="+mn-lt"/>
              </a:rPr>
              <a:t>, 2013</a:t>
            </a:r>
            <a:endParaRPr lang="en-US" sz="1200">
              <a:solidFill>
                <a:schemeClr val="tx1"/>
              </a:solidFill>
            </a:endParaRPr>
          </a:p>
          <a:p>
            <a:pPr marL="45720" indent="0" algn="just">
              <a:buNone/>
            </a:pPr>
            <a:r>
              <a:rPr lang="en-US" sz="1200">
                <a:solidFill>
                  <a:schemeClr val="tx1"/>
                </a:solidFill>
                <a:ea typeface="+mn-lt"/>
                <a:cs typeface="+mn-lt"/>
              </a:rPr>
              <a:t>[k]       Texas Instruments, “LM25118 Wide Voltage Range Buck-Boost Controller”, LM25118 datasheet, July 2011 [Revised Mar. 2018]</a:t>
            </a:r>
            <a:endParaRPr lang="en-US" sz="1200">
              <a:solidFill>
                <a:schemeClr val="tx1"/>
              </a:solidFill>
            </a:endParaRPr>
          </a:p>
          <a:p>
            <a:pPr marL="45720" indent="0" algn="just">
              <a:buNone/>
            </a:pPr>
            <a:r>
              <a:rPr lang="en-US" sz="1200">
                <a:solidFill>
                  <a:schemeClr val="tx1"/>
                </a:solidFill>
                <a:ea typeface="+mn-lt"/>
                <a:cs typeface="+mn-lt"/>
              </a:rPr>
              <a:t>[l]        Texas Instruments, “LM2596 SIMPLE SWITCHER® Power Converter 150-kHz 3-A Step-Down Voltage Regulator”, LM2596 datasheet, Nov. 1999 [Revised May 2016]</a:t>
            </a:r>
            <a:endParaRPr lang="en-US" sz="1200">
              <a:solidFill>
                <a:schemeClr val="tx1"/>
              </a:solidFill>
            </a:endParaRPr>
          </a:p>
          <a:p>
            <a:pPr marL="45720" indent="0" algn="just">
              <a:buNone/>
            </a:pPr>
            <a:r>
              <a:rPr lang="en-US" sz="1200">
                <a:solidFill>
                  <a:schemeClr val="tx1"/>
                </a:solidFill>
                <a:ea typeface="+mn-lt"/>
                <a:cs typeface="+mn-lt"/>
              </a:rPr>
              <a:t>[m]      Linear Technology, “500mA, Low Noise, LDO Micropower Regulators”, LT1763 datasheet, 2019</a:t>
            </a:r>
            <a:endParaRPr lang="en-US" sz="1200">
              <a:solidFill>
                <a:schemeClr val="tx1"/>
              </a:solidFill>
            </a:endParaRPr>
          </a:p>
          <a:p>
            <a:pPr marL="45720" indent="0" algn="just">
              <a:buNone/>
            </a:pPr>
            <a:r>
              <a:rPr lang="en-US" sz="1200">
                <a:solidFill>
                  <a:schemeClr val="tx1"/>
                </a:solidFill>
                <a:ea typeface="+mn-lt"/>
                <a:cs typeface="+mn-lt"/>
              </a:rPr>
              <a:t>[n]       Atmel, “8-bit Atmel Microcontroller with 16/32/64KB In-System Programmable Flash”, ATMEGA 1280 datasheet, 2014</a:t>
            </a:r>
            <a:endParaRPr lang="en-US" sz="1200">
              <a:solidFill>
                <a:schemeClr val="tx1"/>
              </a:solidFill>
            </a:endParaRPr>
          </a:p>
          <a:p>
            <a:pPr marL="45720" indent="0">
              <a:buNone/>
            </a:pPr>
            <a:r>
              <a:rPr lang="en-US" sz="1200">
                <a:solidFill>
                  <a:schemeClr val="tx1"/>
                </a:solidFill>
                <a:ea typeface="+mn-lt"/>
                <a:cs typeface="+mn-lt"/>
              </a:rPr>
              <a:t>[o]       Cypress “EZ-BTTMXRWICED® Module”, CYBT-423028-02/CYBT-423054-02/CYBT-423060-02 datasheet, 2019 [Revised Sept. 26, 2019][p]       Progressive Automations, “PA-07 Datasheet”, PA-07 datasheet, 2019</a:t>
            </a:r>
            <a:br>
              <a:rPr lang="en-US" sz="1200">
                <a:ea typeface="+mn-lt"/>
                <a:cs typeface="+mn-lt"/>
              </a:rPr>
            </a:br>
            <a:br>
              <a:rPr lang="en-US">
                <a:solidFill>
                  <a:schemeClr val="tx1"/>
                </a:solidFill>
                <a:ea typeface="+mn-lt"/>
                <a:cs typeface="+mn-lt"/>
              </a:rPr>
            </a:br>
            <a:endParaRPr lang="en-US">
              <a:ea typeface="+mn-lt"/>
              <a:cs typeface="+mn-lt"/>
            </a:endParaRPr>
          </a:p>
        </p:txBody>
      </p:sp>
    </p:spTree>
    <p:extLst>
      <p:ext uri="{BB962C8B-B14F-4D97-AF65-F5344CB8AC3E}">
        <p14:creationId xmlns:p14="http://schemas.microsoft.com/office/powerpoint/2010/main" val="1679563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F4561-5C63-48B5-88C6-32102C2F845F}"/>
              </a:ext>
            </a:extLst>
          </p:cNvPr>
          <p:cNvSpPr>
            <a:spLocks noGrp="1"/>
          </p:cNvSpPr>
          <p:nvPr>
            <p:ph type="title"/>
          </p:nvPr>
        </p:nvSpPr>
        <p:spPr>
          <a:xfrm>
            <a:off x="4567989" y="2691230"/>
            <a:ext cx="3056022" cy="1338931"/>
          </a:xfrm>
        </p:spPr>
        <p:txBody>
          <a:bodyPr/>
          <a:lstStyle/>
          <a:p>
            <a:r>
              <a:rPr lang="en-US">
                <a:cs typeface="Calibri Light"/>
              </a:rPr>
              <a:t>Questions?</a:t>
            </a:r>
            <a:endParaRPr lang="en-US"/>
          </a:p>
        </p:txBody>
      </p:sp>
    </p:spTree>
    <p:extLst>
      <p:ext uri="{BB962C8B-B14F-4D97-AF65-F5344CB8AC3E}">
        <p14:creationId xmlns:p14="http://schemas.microsoft.com/office/powerpoint/2010/main" val="539180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8B92E-D524-470C-B366-5D034C33F2B8}"/>
              </a:ext>
            </a:extLst>
          </p:cNvPr>
          <p:cNvSpPr>
            <a:spLocks noGrp="1"/>
          </p:cNvSpPr>
          <p:nvPr>
            <p:ph type="title"/>
          </p:nvPr>
        </p:nvSpPr>
        <p:spPr/>
        <p:txBody>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Enclosure Specifications</a:t>
            </a:r>
            <a:endParaRPr lang="en-US"/>
          </a:p>
        </p:txBody>
      </p:sp>
      <p:graphicFrame>
        <p:nvGraphicFramePr>
          <p:cNvPr id="4" name="Table 3">
            <a:extLst>
              <a:ext uri="{FF2B5EF4-FFF2-40B4-BE49-F238E27FC236}">
                <a16:creationId xmlns:a16="http://schemas.microsoft.com/office/drawing/2014/main" id="{8D22F96B-0E72-41B8-9F22-58BACDC73D05}"/>
              </a:ext>
            </a:extLst>
          </p:cNvPr>
          <p:cNvGraphicFramePr>
            <a:graphicFrameLocks noGrp="1"/>
          </p:cNvGraphicFramePr>
          <p:nvPr>
            <p:extLst>
              <p:ext uri="{D42A27DB-BD31-4B8C-83A1-F6EECF244321}">
                <p14:modId xmlns:p14="http://schemas.microsoft.com/office/powerpoint/2010/main" val="3013945914"/>
              </p:ext>
            </p:extLst>
          </p:nvPr>
        </p:nvGraphicFramePr>
        <p:xfrm>
          <a:off x="2372493" y="2878302"/>
          <a:ext cx="6770592" cy="1636890"/>
        </p:xfrm>
        <a:graphic>
          <a:graphicData uri="http://schemas.openxmlformats.org/drawingml/2006/table">
            <a:tbl>
              <a:tblPr firstRow="1" bandRow="1">
                <a:tableStyleId>{5C22544A-7EE6-4342-B048-85BDC9FD1C3A}</a:tableStyleId>
              </a:tblPr>
              <a:tblGrid>
                <a:gridCol w="1692648">
                  <a:extLst>
                    <a:ext uri="{9D8B030D-6E8A-4147-A177-3AD203B41FA5}">
                      <a16:colId xmlns:a16="http://schemas.microsoft.com/office/drawing/2014/main" val="1899388525"/>
                    </a:ext>
                  </a:extLst>
                </a:gridCol>
                <a:gridCol w="1692648">
                  <a:extLst>
                    <a:ext uri="{9D8B030D-6E8A-4147-A177-3AD203B41FA5}">
                      <a16:colId xmlns:a16="http://schemas.microsoft.com/office/drawing/2014/main" val="2081622603"/>
                    </a:ext>
                  </a:extLst>
                </a:gridCol>
                <a:gridCol w="1692648">
                  <a:extLst>
                    <a:ext uri="{9D8B030D-6E8A-4147-A177-3AD203B41FA5}">
                      <a16:colId xmlns:a16="http://schemas.microsoft.com/office/drawing/2014/main" val="58074249"/>
                    </a:ext>
                  </a:extLst>
                </a:gridCol>
                <a:gridCol w="1692648">
                  <a:extLst>
                    <a:ext uri="{9D8B030D-6E8A-4147-A177-3AD203B41FA5}">
                      <a16:colId xmlns:a16="http://schemas.microsoft.com/office/drawing/2014/main" val="2163756023"/>
                    </a:ext>
                  </a:extLst>
                </a:gridCol>
              </a:tblGrid>
              <a:tr h="740908">
                <a:tc>
                  <a:txBody>
                    <a:bodyPr/>
                    <a:lstStyle/>
                    <a:p>
                      <a:pPr marL="0" marR="0" algn="ctr">
                        <a:spcBef>
                          <a:spcPts val="0"/>
                        </a:spcBef>
                        <a:spcAft>
                          <a:spcPts val="0"/>
                        </a:spcAft>
                      </a:pPr>
                      <a:r>
                        <a:rPr lang="en-US" sz="1600">
                          <a:effectLst/>
                        </a:rPr>
                        <a:t>Specification Number</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Specification</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Value</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Unit</a:t>
                      </a:r>
                      <a:endParaRPr lang="en-US" sz="1600">
                        <a:effectLst/>
                        <a:latin typeface="Calibri"/>
                      </a:endParaRPr>
                    </a:p>
                  </a:txBody>
                  <a:tcPr marL="63500" marR="63500" marT="63500" marB="63500" anchor="ctr"/>
                </a:tc>
                <a:extLst>
                  <a:ext uri="{0D108BD9-81ED-4DB2-BD59-A6C34878D82A}">
                    <a16:rowId xmlns:a16="http://schemas.microsoft.com/office/drawing/2014/main" val="2314311237"/>
                  </a:ext>
                </a:extLst>
              </a:tr>
              <a:tr h="447991">
                <a:tc>
                  <a:txBody>
                    <a:bodyPr/>
                    <a:lstStyle/>
                    <a:p>
                      <a:pPr marL="0" marR="0" algn="ctr">
                        <a:spcBef>
                          <a:spcPts val="0"/>
                        </a:spcBef>
                        <a:spcAft>
                          <a:spcPts val="0"/>
                        </a:spcAft>
                      </a:pPr>
                      <a:r>
                        <a:rPr lang="en-US" sz="1600">
                          <a:effectLst/>
                        </a:rPr>
                        <a:t>9</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Dimensions</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2x2x1</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feet</a:t>
                      </a:r>
                      <a:endParaRPr lang="en-US" sz="1600">
                        <a:effectLst/>
                        <a:latin typeface="Calibri"/>
                      </a:endParaRPr>
                    </a:p>
                  </a:txBody>
                  <a:tcPr marL="63500" marR="63500" marT="63500" marB="63500" anchor="ctr"/>
                </a:tc>
                <a:extLst>
                  <a:ext uri="{0D108BD9-81ED-4DB2-BD59-A6C34878D82A}">
                    <a16:rowId xmlns:a16="http://schemas.microsoft.com/office/drawing/2014/main" val="1032798267"/>
                  </a:ext>
                </a:extLst>
              </a:tr>
              <a:tr h="447991">
                <a:tc>
                  <a:txBody>
                    <a:bodyPr/>
                    <a:lstStyle/>
                    <a:p>
                      <a:pPr marL="0" marR="0" algn="ctr">
                        <a:spcBef>
                          <a:spcPts val="0"/>
                        </a:spcBef>
                        <a:spcAft>
                          <a:spcPts val="0"/>
                        </a:spcAft>
                      </a:pPr>
                      <a:r>
                        <a:rPr lang="en-US" sz="1600">
                          <a:effectLst/>
                        </a:rPr>
                        <a:t>10</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Weight</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&lt; 30</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err="1">
                          <a:effectLst/>
                        </a:rPr>
                        <a:t>lbs</a:t>
                      </a:r>
                      <a:endParaRPr lang="en-US" sz="1600">
                        <a:effectLst/>
                        <a:latin typeface="Calibri"/>
                      </a:endParaRPr>
                    </a:p>
                  </a:txBody>
                  <a:tcPr marL="63500" marR="63500" marT="63500" marB="63500" anchor="ctr"/>
                </a:tc>
                <a:extLst>
                  <a:ext uri="{0D108BD9-81ED-4DB2-BD59-A6C34878D82A}">
                    <a16:rowId xmlns:a16="http://schemas.microsoft.com/office/drawing/2014/main" val="100185178"/>
                  </a:ext>
                </a:extLst>
              </a:tr>
            </a:tbl>
          </a:graphicData>
        </a:graphic>
      </p:graphicFrame>
    </p:spTree>
    <p:extLst>
      <p:ext uri="{BB962C8B-B14F-4D97-AF65-F5344CB8AC3E}">
        <p14:creationId xmlns:p14="http://schemas.microsoft.com/office/powerpoint/2010/main" val="2265124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5778F-8EFB-49D1-A1F1-9A56C4F87198}"/>
              </a:ext>
            </a:extLst>
          </p:cNvPr>
          <p:cNvSpPr>
            <a:spLocks noGrp="1"/>
          </p:cNvSpPr>
          <p:nvPr>
            <p:ph type="title"/>
          </p:nvPr>
        </p:nvSpPr>
        <p:spPr>
          <a:xfrm>
            <a:off x="1141413" y="215153"/>
            <a:ext cx="9905998" cy="1295400"/>
          </a:xfrm>
        </p:spPr>
        <p:txBody>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Power Module Specifications</a:t>
            </a:r>
            <a:endParaRPr lang="en-US"/>
          </a:p>
        </p:txBody>
      </p:sp>
      <p:graphicFrame>
        <p:nvGraphicFramePr>
          <p:cNvPr id="4" name="Table 3">
            <a:extLst>
              <a:ext uri="{FF2B5EF4-FFF2-40B4-BE49-F238E27FC236}">
                <a16:creationId xmlns:a16="http://schemas.microsoft.com/office/drawing/2014/main" id="{965F5B0B-43F5-4AF0-BB05-41C69F44316C}"/>
              </a:ext>
            </a:extLst>
          </p:cNvPr>
          <p:cNvGraphicFramePr>
            <a:graphicFrameLocks noGrp="1"/>
          </p:cNvGraphicFramePr>
          <p:nvPr>
            <p:extLst>
              <p:ext uri="{D42A27DB-BD31-4B8C-83A1-F6EECF244321}">
                <p14:modId xmlns:p14="http://schemas.microsoft.com/office/powerpoint/2010/main" val="1312090066"/>
              </p:ext>
            </p:extLst>
          </p:nvPr>
        </p:nvGraphicFramePr>
        <p:xfrm>
          <a:off x="1502751" y="1408786"/>
          <a:ext cx="9099325" cy="4451676"/>
        </p:xfrm>
        <a:graphic>
          <a:graphicData uri="http://schemas.openxmlformats.org/drawingml/2006/table">
            <a:tbl>
              <a:tblPr firstRow="1" bandRow="1">
                <a:tableStyleId>{5C22544A-7EE6-4342-B048-85BDC9FD1C3A}</a:tableStyleId>
              </a:tblPr>
              <a:tblGrid>
                <a:gridCol w="1819865">
                  <a:extLst>
                    <a:ext uri="{9D8B030D-6E8A-4147-A177-3AD203B41FA5}">
                      <a16:colId xmlns:a16="http://schemas.microsoft.com/office/drawing/2014/main" val="1852237859"/>
                    </a:ext>
                  </a:extLst>
                </a:gridCol>
                <a:gridCol w="1819865">
                  <a:extLst>
                    <a:ext uri="{9D8B030D-6E8A-4147-A177-3AD203B41FA5}">
                      <a16:colId xmlns:a16="http://schemas.microsoft.com/office/drawing/2014/main" val="3264392614"/>
                    </a:ext>
                  </a:extLst>
                </a:gridCol>
                <a:gridCol w="1819865">
                  <a:extLst>
                    <a:ext uri="{9D8B030D-6E8A-4147-A177-3AD203B41FA5}">
                      <a16:colId xmlns:a16="http://schemas.microsoft.com/office/drawing/2014/main" val="670334172"/>
                    </a:ext>
                  </a:extLst>
                </a:gridCol>
                <a:gridCol w="1819865">
                  <a:extLst>
                    <a:ext uri="{9D8B030D-6E8A-4147-A177-3AD203B41FA5}">
                      <a16:colId xmlns:a16="http://schemas.microsoft.com/office/drawing/2014/main" val="1105319032"/>
                    </a:ext>
                  </a:extLst>
                </a:gridCol>
                <a:gridCol w="1819865">
                  <a:extLst>
                    <a:ext uri="{9D8B030D-6E8A-4147-A177-3AD203B41FA5}">
                      <a16:colId xmlns:a16="http://schemas.microsoft.com/office/drawing/2014/main" val="1101669034"/>
                    </a:ext>
                  </a:extLst>
                </a:gridCol>
              </a:tblGrid>
              <a:tr h="381609">
                <a:tc>
                  <a:txBody>
                    <a:bodyPr/>
                    <a:lstStyle/>
                    <a:p>
                      <a:pPr marL="0" marR="0" algn="ctr">
                        <a:spcBef>
                          <a:spcPts val="0"/>
                        </a:spcBef>
                        <a:spcAft>
                          <a:spcPts val="0"/>
                        </a:spcAft>
                      </a:pPr>
                      <a:r>
                        <a:rPr lang="en-US" sz="1400">
                          <a:effectLst/>
                        </a:rPr>
                        <a:t>Specification Number</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Submodule</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Specification</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Value</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Units</a:t>
                      </a:r>
                      <a:endParaRPr lang="en-US" sz="1400">
                        <a:effectLst/>
                        <a:latin typeface="Calibri"/>
                      </a:endParaRPr>
                    </a:p>
                  </a:txBody>
                  <a:tcPr marL="63500" marR="63500" marT="63500" marB="63500" anchor="ctr"/>
                </a:tc>
                <a:extLst>
                  <a:ext uri="{0D108BD9-81ED-4DB2-BD59-A6C34878D82A}">
                    <a16:rowId xmlns:a16="http://schemas.microsoft.com/office/drawing/2014/main" val="1317344674"/>
                  </a:ext>
                </a:extLst>
              </a:tr>
              <a:tr h="381609">
                <a:tc>
                  <a:txBody>
                    <a:bodyPr/>
                    <a:lstStyle/>
                    <a:p>
                      <a:pPr marL="0" marR="0" algn="ctr">
                        <a:spcBef>
                          <a:spcPts val="0"/>
                        </a:spcBef>
                        <a:spcAft>
                          <a:spcPts val="0"/>
                        </a:spcAft>
                      </a:pPr>
                      <a:r>
                        <a:rPr lang="en-US" sz="1400">
                          <a:effectLst/>
                        </a:rPr>
                        <a:t>11</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Solar Panels</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Power Delivery</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1 – 5</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Watts / Panel</a:t>
                      </a:r>
                      <a:endParaRPr lang="en-US" sz="1400">
                        <a:effectLst/>
                        <a:latin typeface="Calibri"/>
                      </a:endParaRPr>
                    </a:p>
                  </a:txBody>
                  <a:tcPr marL="63500" marR="63500" marT="63500" marB="63500" anchor="ctr"/>
                </a:tc>
                <a:extLst>
                  <a:ext uri="{0D108BD9-81ED-4DB2-BD59-A6C34878D82A}">
                    <a16:rowId xmlns:a16="http://schemas.microsoft.com/office/drawing/2014/main" val="4194073151"/>
                  </a:ext>
                </a:extLst>
              </a:tr>
              <a:tr h="500862">
                <a:tc>
                  <a:txBody>
                    <a:bodyPr/>
                    <a:lstStyle/>
                    <a:p>
                      <a:pPr marL="0" marR="0" algn="ctr">
                        <a:spcBef>
                          <a:spcPts val="0"/>
                        </a:spcBef>
                        <a:spcAft>
                          <a:spcPts val="0"/>
                        </a:spcAft>
                      </a:pPr>
                      <a:r>
                        <a:rPr lang="en-US" sz="1400">
                          <a:effectLst/>
                        </a:rPr>
                        <a:t>12</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Lithium Ion Battery</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Package</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18650</a:t>
                      </a:r>
                      <a:endParaRPr lang="en-US" sz="1400">
                        <a:effectLst/>
                        <a:latin typeface="Calibri"/>
                      </a:endParaRPr>
                    </a:p>
                  </a:txBody>
                  <a:tcPr marL="63500" marR="63500" marT="63500" marB="63500" anchor="ctr"/>
                </a:tc>
                <a:tc>
                  <a:txBody>
                    <a:bodyPr/>
                    <a:lstStyle/>
                    <a:p>
                      <a:endParaRPr lang="en-US" sz="2000">
                        <a:effectLst/>
                      </a:endParaRPr>
                    </a:p>
                  </a:txBody>
                  <a:tcPr marL="63500" marR="63500" marT="63500" marB="63500" anchor="ctr"/>
                </a:tc>
                <a:extLst>
                  <a:ext uri="{0D108BD9-81ED-4DB2-BD59-A6C34878D82A}">
                    <a16:rowId xmlns:a16="http://schemas.microsoft.com/office/drawing/2014/main" val="3246151892"/>
                  </a:ext>
                </a:extLst>
              </a:tr>
              <a:tr h="381609">
                <a:tc>
                  <a:txBody>
                    <a:bodyPr/>
                    <a:lstStyle/>
                    <a:p>
                      <a:pPr marL="0" marR="0" algn="ctr">
                        <a:spcBef>
                          <a:spcPts val="0"/>
                        </a:spcBef>
                        <a:spcAft>
                          <a:spcPts val="0"/>
                        </a:spcAft>
                      </a:pPr>
                      <a:r>
                        <a:rPr lang="en-US" sz="1400">
                          <a:effectLst/>
                        </a:rPr>
                        <a:t>13</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Reverse Polarity</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MOSFET </a:t>
                      </a:r>
                      <a:r>
                        <a:rPr lang="en-US" sz="1400" err="1">
                          <a:effectLst/>
                        </a:rPr>
                        <a:t>Rds</a:t>
                      </a:r>
                      <a:r>
                        <a:rPr lang="en-US" sz="1400">
                          <a:effectLst/>
                        </a:rPr>
                        <a:t>(on)</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&lt; 0.05</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Ohms</a:t>
                      </a:r>
                      <a:endParaRPr lang="en-US" sz="1400">
                        <a:effectLst/>
                        <a:latin typeface="Calibri"/>
                      </a:endParaRPr>
                    </a:p>
                  </a:txBody>
                  <a:tcPr marL="63500" marR="63500" marT="63500" marB="63500" anchor="ctr"/>
                </a:tc>
                <a:extLst>
                  <a:ext uri="{0D108BD9-81ED-4DB2-BD59-A6C34878D82A}">
                    <a16:rowId xmlns:a16="http://schemas.microsoft.com/office/drawing/2014/main" val="1700347836"/>
                  </a:ext>
                </a:extLst>
              </a:tr>
              <a:tr h="381609">
                <a:tc>
                  <a:txBody>
                    <a:bodyPr/>
                    <a:lstStyle/>
                    <a:p>
                      <a:pPr marL="0" marR="0" algn="ctr">
                        <a:spcBef>
                          <a:spcPts val="0"/>
                        </a:spcBef>
                        <a:spcAft>
                          <a:spcPts val="0"/>
                        </a:spcAft>
                      </a:pPr>
                      <a:r>
                        <a:rPr lang="en-US" sz="1400">
                          <a:effectLst/>
                        </a:rPr>
                        <a:t>14</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12 V Regulator</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Input Voltage Range</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3.2 – 12.6</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Volts</a:t>
                      </a:r>
                      <a:endParaRPr lang="en-US" sz="1400">
                        <a:effectLst/>
                        <a:latin typeface="Calibri"/>
                      </a:endParaRPr>
                    </a:p>
                  </a:txBody>
                  <a:tcPr marL="63500" marR="63500" marT="63500" marB="63500" anchor="ctr"/>
                </a:tc>
                <a:extLst>
                  <a:ext uri="{0D108BD9-81ED-4DB2-BD59-A6C34878D82A}">
                    <a16:rowId xmlns:a16="http://schemas.microsoft.com/office/drawing/2014/main" val="1763318516"/>
                  </a:ext>
                </a:extLst>
              </a:tr>
              <a:tr h="381609">
                <a:tc>
                  <a:txBody>
                    <a:bodyPr/>
                    <a:lstStyle/>
                    <a:p>
                      <a:pPr marL="0" marR="0" algn="ctr">
                        <a:spcBef>
                          <a:spcPts val="0"/>
                        </a:spcBef>
                        <a:spcAft>
                          <a:spcPts val="0"/>
                        </a:spcAft>
                      </a:pPr>
                      <a:r>
                        <a:rPr lang="en-US" sz="1400">
                          <a:effectLst/>
                        </a:rPr>
                        <a:t>15</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5 V Regulator</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Input Voltage Range</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11 – 13</a:t>
                      </a:r>
                    </a:p>
                  </a:txBody>
                  <a:tcPr marL="63500" marR="63500" marT="63500" marB="63500" anchor="ctr"/>
                </a:tc>
                <a:tc>
                  <a:txBody>
                    <a:bodyPr/>
                    <a:lstStyle/>
                    <a:p>
                      <a:pPr marL="0" marR="0" algn="ctr">
                        <a:spcBef>
                          <a:spcPts val="0"/>
                        </a:spcBef>
                        <a:spcAft>
                          <a:spcPts val="0"/>
                        </a:spcAft>
                      </a:pPr>
                      <a:r>
                        <a:rPr lang="en-US" sz="1400">
                          <a:effectLst/>
                        </a:rPr>
                        <a:t>Volts</a:t>
                      </a:r>
                      <a:endParaRPr lang="en-US" sz="1400">
                        <a:effectLst/>
                        <a:latin typeface="Calibri"/>
                      </a:endParaRPr>
                    </a:p>
                  </a:txBody>
                  <a:tcPr marL="63500" marR="63500" marT="63500" marB="63500" anchor="ctr"/>
                </a:tc>
                <a:extLst>
                  <a:ext uri="{0D108BD9-81ED-4DB2-BD59-A6C34878D82A}">
                    <a16:rowId xmlns:a16="http://schemas.microsoft.com/office/drawing/2014/main" val="3504143481"/>
                  </a:ext>
                </a:extLst>
              </a:tr>
              <a:tr h="381609">
                <a:tc>
                  <a:txBody>
                    <a:bodyPr/>
                    <a:lstStyle/>
                    <a:p>
                      <a:pPr marL="0" marR="0" algn="ctr">
                        <a:spcBef>
                          <a:spcPts val="0"/>
                        </a:spcBef>
                        <a:spcAft>
                          <a:spcPts val="0"/>
                        </a:spcAft>
                      </a:pPr>
                      <a:r>
                        <a:rPr lang="en-US" sz="1400">
                          <a:effectLst/>
                        </a:rPr>
                        <a:t>16</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3.3V Regulator</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Input Voltage Range</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5 – 3</a:t>
                      </a:r>
                    </a:p>
                  </a:txBody>
                  <a:tcPr marL="63500" marR="63500" marT="63500" marB="63500" anchor="ctr"/>
                </a:tc>
                <a:tc>
                  <a:txBody>
                    <a:bodyPr/>
                    <a:lstStyle/>
                    <a:p>
                      <a:pPr marL="0" marR="0" algn="ctr">
                        <a:spcBef>
                          <a:spcPts val="0"/>
                        </a:spcBef>
                        <a:spcAft>
                          <a:spcPts val="0"/>
                        </a:spcAft>
                      </a:pPr>
                      <a:r>
                        <a:rPr lang="en-US" sz="1400">
                          <a:effectLst/>
                        </a:rPr>
                        <a:t>Volts</a:t>
                      </a:r>
                      <a:endParaRPr lang="en-US" sz="1400">
                        <a:effectLst/>
                        <a:latin typeface="Calibri"/>
                      </a:endParaRPr>
                    </a:p>
                  </a:txBody>
                  <a:tcPr marL="63500" marR="63500" marT="63500" marB="63500" anchor="ctr"/>
                </a:tc>
                <a:extLst>
                  <a:ext uri="{0D108BD9-81ED-4DB2-BD59-A6C34878D82A}">
                    <a16:rowId xmlns:a16="http://schemas.microsoft.com/office/drawing/2014/main" val="1041075608"/>
                  </a:ext>
                </a:extLst>
              </a:tr>
              <a:tr h="381609">
                <a:tc>
                  <a:txBody>
                    <a:bodyPr/>
                    <a:lstStyle/>
                    <a:p>
                      <a:pPr marL="0" marR="0" algn="ctr">
                        <a:spcBef>
                          <a:spcPts val="0"/>
                        </a:spcBef>
                        <a:spcAft>
                          <a:spcPts val="0"/>
                        </a:spcAft>
                      </a:pPr>
                      <a:r>
                        <a:rPr lang="en-US" sz="1400">
                          <a:effectLst/>
                        </a:rPr>
                        <a:t>17</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Battery Management System</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Supply/Output Voltage Range</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3.2 – 12.6</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Volts</a:t>
                      </a:r>
                      <a:endParaRPr lang="en-US" sz="1400">
                        <a:effectLst/>
                        <a:latin typeface="Calibri"/>
                      </a:endParaRPr>
                    </a:p>
                  </a:txBody>
                  <a:tcPr marL="63500" marR="63500" marT="63500" marB="63500" anchor="ctr"/>
                </a:tc>
                <a:extLst>
                  <a:ext uri="{0D108BD9-81ED-4DB2-BD59-A6C34878D82A}">
                    <a16:rowId xmlns:a16="http://schemas.microsoft.com/office/drawing/2014/main" val="3711682411"/>
                  </a:ext>
                </a:extLst>
              </a:tr>
              <a:tr h="500862">
                <a:tc>
                  <a:txBody>
                    <a:bodyPr/>
                    <a:lstStyle/>
                    <a:p>
                      <a:pPr marL="0" marR="0" algn="ctr">
                        <a:spcBef>
                          <a:spcPts val="0"/>
                        </a:spcBef>
                        <a:spcAft>
                          <a:spcPts val="0"/>
                        </a:spcAft>
                      </a:pPr>
                      <a:r>
                        <a:rPr lang="en-US" sz="1400">
                          <a:effectLst/>
                        </a:rPr>
                        <a:t>18</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Battery Management System</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Fault Protection</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Overcurrent Protection</a:t>
                      </a:r>
                      <a:endParaRPr lang="en-US" sz="1400">
                        <a:effectLst/>
                        <a:latin typeface="Calibri"/>
                      </a:endParaRPr>
                    </a:p>
                  </a:txBody>
                  <a:tcPr marL="63500" marR="63500" marT="63500" marB="63500" anchor="ctr"/>
                </a:tc>
                <a:tc>
                  <a:txBody>
                    <a:bodyPr/>
                    <a:lstStyle/>
                    <a:p>
                      <a:endParaRPr lang="en-US" sz="2000">
                        <a:effectLst/>
                      </a:endParaRPr>
                    </a:p>
                  </a:txBody>
                  <a:tcPr marL="63500" marR="63500" marT="63500" marB="63500" anchor="ctr"/>
                </a:tc>
                <a:extLst>
                  <a:ext uri="{0D108BD9-81ED-4DB2-BD59-A6C34878D82A}">
                    <a16:rowId xmlns:a16="http://schemas.microsoft.com/office/drawing/2014/main" val="3527978745"/>
                  </a:ext>
                </a:extLst>
              </a:tr>
              <a:tr h="500862">
                <a:tc>
                  <a:txBody>
                    <a:bodyPr/>
                    <a:lstStyle/>
                    <a:p>
                      <a:pPr marL="0" marR="0" algn="ctr">
                        <a:spcBef>
                          <a:spcPts val="0"/>
                        </a:spcBef>
                        <a:spcAft>
                          <a:spcPts val="0"/>
                        </a:spcAft>
                      </a:pPr>
                      <a:r>
                        <a:rPr lang="en-US" sz="1400">
                          <a:effectLst/>
                        </a:rPr>
                        <a:t>19</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Battery Management System</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Fault Protection</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Overvoltage Protection</a:t>
                      </a:r>
                      <a:endParaRPr lang="en-US" sz="1400">
                        <a:effectLst/>
                        <a:latin typeface="Calibri"/>
                      </a:endParaRPr>
                    </a:p>
                  </a:txBody>
                  <a:tcPr marL="63500" marR="63500" marT="63500" marB="63500" anchor="ctr"/>
                </a:tc>
                <a:tc>
                  <a:txBody>
                    <a:bodyPr/>
                    <a:lstStyle/>
                    <a:p>
                      <a:endParaRPr lang="en-US">
                        <a:effectLst/>
                      </a:endParaRPr>
                    </a:p>
                  </a:txBody>
                  <a:tcPr marL="63500" marR="63500" marT="63500" marB="63500" anchor="ctr"/>
                </a:tc>
                <a:extLst>
                  <a:ext uri="{0D108BD9-81ED-4DB2-BD59-A6C34878D82A}">
                    <a16:rowId xmlns:a16="http://schemas.microsoft.com/office/drawing/2014/main" val="3733849534"/>
                  </a:ext>
                </a:extLst>
              </a:tr>
            </a:tbl>
          </a:graphicData>
        </a:graphic>
      </p:graphicFrame>
    </p:spTree>
    <p:extLst>
      <p:ext uri="{BB962C8B-B14F-4D97-AF65-F5344CB8AC3E}">
        <p14:creationId xmlns:p14="http://schemas.microsoft.com/office/powerpoint/2010/main" val="2564402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03D5C-7E9F-4CAE-BAC0-BD14ABAE5A7C}"/>
              </a:ext>
            </a:extLst>
          </p:cNvPr>
          <p:cNvSpPr>
            <a:spLocks noGrp="1"/>
          </p:cNvSpPr>
          <p:nvPr>
            <p:ph type="title"/>
          </p:nvPr>
        </p:nvSpPr>
        <p:spPr>
          <a:xfrm>
            <a:off x="1141413" y="609600"/>
            <a:ext cx="7019363" cy="685800"/>
          </a:xfrm>
        </p:spPr>
        <p:txBody>
          <a:bodyPr>
            <a:normAutofit fontScale="90000"/>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Sensor Module Specifications</a:t>
            </a:r>
            <a:endParaRPr lang="en-US"/>
          </a:p>
        </p:txBody>
      </p:sp>
      <p:graphicFrame>
        <p:nvGraphicFramePr>
          <p:cNvPr id="4" name="Table 3">
            <a:extLst>
              <a:ext uri="{FF2B5EF4-FFF2-40B4-BE49-F238E27FC236}">
                <a16:creationId xmlns:a16="http://schemas.microsoft.com/office/drawing/2014/main" id="{2580FD32-202D-48F7-B768-6309F736E8B5}"/>
              </a:ext>
            </a:extLst>
          </p:cNvPr>
          <p:cNvGraphicFramePr>
            <a:graphicFrameLocks noGrp="1"/>
          </p:cNvGraphicFramePr>
          <p:nvPr>
            <p:extLst>
              <p:ext uri="{D42A27DB-BD31-4B8C-83A1-F6EECF244321}">
                <p14:modId xmlns:p14="http://schemas.microsoft.com/office/powerpoint/2010/main" val="1384749384"/>
              </p:ext>
            </p:extLst>
          </p:nvPr>
        </p:nvGraphicFramePr>
        <p:xfrm>
          <a:off x="2026023" y="1541929"/>
          <a:ext cx="8014470" cy="4758634"/>
        </p:xfrm>
        <a:graphic>
          <a:graphicData uri="http://schemas.openxmlformats.org/drawingml/2006/table">
            <a:tbl>
              <a:tblPr firstRow="1" bandRow="1">
                <a:tableStyleId>{5C22544A-7EE6-4342-B048-85BDC9FD1C3A}</a:tableStyleId>
              </a:tblPr>
              <a:tblGrid>
                <a:gridCol w="1602894">
                  <a:extLst>
                    <a:ext uri="{9D8B030D-6E8A-4147-A177-3AD203B41FA5}">
                      <a16:colId xmlns:a16="http://schemas.microsoft.com/office/drawing/2014/main" val="3895468909"/>
                    </a:ext>
                  </a:extLst>
                </a:gridCol>
                <a:gridCol w="1602894">
                  <a:extLst>
                    <a:ext uri="{9D8B030D-6E8A-4147-A177-3AD203B41FA5}">
                      <a16:colId xmlns:a16="http://schemas.microsoft.com/office/drawing/2014/main" val="3815284594"/>
                    </a:ext>
                  </a:extLst>
                </a:gridCol>
                <a:gridCol w="1602894">
                  <a:extLst>
                    <a:ext uri="{9D8B030D-6E8A-4147-A177-3AD203B41FA5}">
                      <a16:colId xmlns:a16="http://schemas.microsoft.com/office/drawing/2014/main" val="3457726612"/>
                    </a:ext>
                  </a:extLst>
                </a:gridCol>
                <a:gridCol w="1602894">
                  <a:extLst>
                    <a:ext uri="{9D8B030D-6E8A-4147-A177-3AD203B41FA5}">
                      <a16:colId xmlns:a16="http://schemas.microsoft.com/office/drawing/2014/main" val="8739136"/>
                    </a:ext>
                  </a:extLst>
                </a:gridCol>
                <a:gridCol w="1602894">
                  <a:extLst>
                    <a:ext uri="{9D8B030D-6E8A-4147-A177-3AD203B41FA5}">
                      <a16:colId xmlns:a16="http://schemas.microsoft.com/office/drawing/2014/main" val="2538614850"/>
                    </a:ext>
                  </a:extLst>
                </a:gridCol>
              </a:tblGrid>
              <a:tr h="586968">
                <a:tc>
                  <a:txBody>
                    <a:bodyPr/>
                    <a:lstStyle/>
                    <a:p>
                      <a:pPr marL="0" marR="0" algn="ctr">
                        <a:spcBef>
                          <a:spcPts val="0"/>
                        </a:spcBef>
                        <a:spcAft>
                          <a:spcPts val="0"/>
                        </a:spcAft>
                      </a:pPr>
                      <a:r>
                        <a:rPr lang="en-US" sz="1400">
                          <a:effectLst/>
                        </a:rPr>
                        <a:t>Specification Number</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Module</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Specification</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Value</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Unit</a:t>
                      </a:r>
                      <a:endParaRPr lang="en-US" sz="1400">
                        <a:effectLst/>
                        <a:latin typeface="Calibri"/>
                      </a:endParaRPr>
                    </a:p>
                  </a:txBody>
                  <a:tcPr marL="63500" marR="63500" marT="63500" marB="63500" anchor="ctr"/>
                </a:tc>
                <a:extLst>
                  <a:ext uri="{0D108BD9-81ED-4DB2-BD59-A6C34878D82A}">
                    <a16:rowId xmlns:a16="http://schemas.microsoft.com/office/drawing/2014/main" val="85530296"/>
                  </a:ext>
                </a:extLst>
              </a:tr>
              <a:tr h="586968">
                <a:tc>
                  <a:txBody>
                    <a:bodyPr/>
                    <a:lstStyle/>
                    <a:p>
                      <a:pPr marL="0" marR="0" algn="ctr">
                        <a:spcBef>
                          <a:spcPts val="0"/>
                        </a:spcBef>
                        <a:spcAft>
                          <a:spcPts val="0"/>
                        </a:spcAft>
                      </a:pPr>
                      <a:r>
                        <a:rPr lang="en-US" sz="1400">
                          <a:effectLst/>
                        </a:rPr>
                        <a:t>20</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Anemometer</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Resolution</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&lt; 10</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meters/second</a:t>
                      </a:r>
                      <a:endParaRPr lang="en-US" sz="1400">
                        <a:effectLst/>
                        <a:latin typeface="Calibri"/>
                      </a:endParaRPr>
                    </a:p>
                  </a:txBody>
                  <a:tcPr marL="63500" marR="63500" marT="63500" marB="63500" anchor="ctr"/>
                </a:tc>
                <a:extLst>
                  <a:ext uri="{0D108BD9-81ED-4DB2-BD59-A6C34878D82A}">
                    <a16:rowId xmlns:a16="http://schemas.microsoft.com/office/drawing/2014/main" val="1739054402"/>
                  </a:ext>
                </a:extLst>
              </a:tr>
              <a:tr h="586968">
                <a:tc>
                  <a:txBody>
                    <a:bodyPr/>
                    <a:lstStyle/>
                    <a:p>
                      <a:pPr marL="0" marR="0" algn="ctr">
                        <a:spcBef>
                          <a:spcPts val="0"/>
                        </a:spcBef>
                        <a:spcAft>
                          <a:spcPts val="0"/>
                        </a:spcAft>
                      </a:pPr>
                      <a:r>
                        <a:rPr lang="en-US" sz="1400">
                          <a:effectLst/>
                        </a:rPr>
                        <a:t>21</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Barometric Pressure Sensor</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Accuracy</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+/- 5</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millibar</a:t>
                      </a:r>
                      <a:endParaRPr lang="en-US" sz="1400">
                        <a:effectLst/>
                        <a:latin typeface="Calibri"/>
                      </a:endParaRPr>
                    </a:p>
                  </a:txBody>
                  <a:tcPr marL="63500" marR="63500" marT="63500" marB="63500" anchor="ctr"/>
                </a:tc>
                <a:extLst>
                  <a:ext uri="{0D108BD9-81ED-4DB2-BD59-A6C34878D82A}">
                    <a16:rowId xmlns:a16="http://schemas.microsoft.com/office/drawing/2014/main" val="1447170614"/>
                  </a:ext>
                </a:extLst>
              </a:tr>
              <a:tr h="649858">
                <a:tc>
                  <a:txBody>
                    <a:bodyPr/>
                    <a:lstStyle/>
                    <a:p>
                      <a:pPr marL="0" marR="0" algn="ctr">
                        <a:spcBef>
                          <a:spcPts val="0"/>
                        </a:spcBef>
                        <a:spcAft>
                          <a:spcPts val="0"/>
                        </a:spcAft>
                      </a:pPr>
                      <a:r>
                        <a:rPr lang="en-US" sz="1400">
                          <a:effectLst/>
                        </a:rPr>
                        <a:t>22</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Temperature Sensor</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Accuracy</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+/-1%</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baseline="30000" err="1">
                          <a:effectLst/>
                        </a:rPr>
                        <a:t>o</a:t>
                      </a:r>
                      <a:r>
                        <a:rPr lang="en-US" sz="1400" err="1">
                          <a:effectLst/>
                        </a:rPr>
                        <a:t>Celsius</a:t>
                      </a:r>
                      <a:endParaRPr lang="en-US" sz="1400" err="1">
                        <a:effectLst/>
                        <a:latin typeface="Calibri"/>
                      </a:endParaRPr>
                    </a:p>
                  </a:txBody>
                  <a:tcPr marL="63500" marR="63500" marT="63500" marB="63500" anchor="ctr"/>
                </a:tc>
                <a:extLst>
                  <a:ext uri="{0D108BD9-81ED-4DB2-BD59-A6C34878D82A}">
                    <a16:rowId xmlns:a16="http://schemas.microsoft.com/office/drawing/2014/main" val="4027978372"/>
                  </a:ext>
                </a:extLst>
              </a:tr>
              <a:tr h="586968">
                <a:tc>
                  <a:txBody>
                    <a:bodyPr/>
                    <a:lstStyle/>
                    <a:p>
                      <a:pPr marL="0" marR="0" algn="ctr">
                        <a:spcBef>
                          <a:spcPts val="0"/>
                        </a:spcBef>
                        <a:spcAft>
                          <a:spcPts val="0"/>
                        </a:spcAft>
                      </a:pPr>
                      <a:r>
                        <a:rPr lang="en-US" sz="1400">
                          <a:effectLst/>
                        </a:rPr>
                        <a:t>23</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Humidity Sensor</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Accuracy</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+/3%</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Relative Humidity</a:t>
                      </a:r>
                      <a:endParaRPr lang="en-US" sz="1400">
                        <a:effectLst/>
                        <a:latin typeface="Calibri"/>
                      </a:endParaRPr>
                    </a:p>
                  </a:txBody>
                  <a:tcPr marL="63500" marR="63500" marT="63500" marB="63500" anchor="ctr"/>
                </a:tc>
                <a:extLst>
                  <a:ext uri="{0D108BD9-81ED-4DB2-BD59-A6C34878D82A}">
                    <a16:rowId xmlns:a16="http://schemas.microsoft.com/office/drawing/2014/main" val="3602144491"/>
                  </a:ext>
                </a:extLst>
              </a:tr>
              <a:tr h="586968">
                <a:tc>
                  <a:txBody>
                    <a:bodyPr/>
                    <a:lstStyle/>
                    <a:p>
                      <a:pPr marL="0" marR="0" algn="ctr">
                        <a:spcBef>
                          <a:spcPts val="0"/>
                        </a:spcBef>
                        <a:spcAft>
                          <a:spcPts val="0"/>
                        </a:spcAft>
                      </a:pPr>
                      <a:r>
                        <a:rPr lang="en-US" sz="1400">
                          <a:effectLst/>
                        </a:rPr>
                        <a:t>24</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Rain Sensor</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Response Time</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&lt; 240</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seconds</a:t>
                      </a:r>
                      <a:endParaRPr lang="en-US" sz="1400">
                        <a:effectLst/>
                        <a:latin typeface="Calibri"/>
                      </a:endParaRPr>
                    </a:p>
                  </a:txBody>
                  <a:tcPr marL="63500" marR="63500" marT="63500" marB="63500" anchor="ctr"/>
                </a:tc>
                <a:extLst>
                  <a:ext uri="{0D108BD9-81ED-4DB2-BD59-A6C34878D82A}">
                    <a16:rowId xmlns:a16="http://schemas.microsoft.com/office/drawing/2014/main" val="3017249076"/>
                  </a:ext>
                </a:extLst>
              </a:tr>
              <a:tr h="586968">
                <a:tc>
                  <a:txBody>
                    <a:bodyPr/>
                    <a:lstStyle/>
                    <a:p>
                      <a:pPr marL="0" marR="0" algn="ctr">
                        <a:spcBef>
                          <a:spcPts val="0"/>
                        </a:spcBef>
                        <a:spcAft>
                          <a:spcPts val="0"/>
                        </a:spcAft>
                      </a:pPr>
                      <a:r>
                        <a:rPr lang="en-US" sz="1400">
                          <a:effectLst/>
                        </a:rPr>
                        <a:t>25</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Light Sensor</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Spectral Range</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1500</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nanometer</a:t>
                      </a:r>
                      <a:endParaRPr lang="en-US" sz="1400">
                        <a:effectLst/>
                        <a:latin typeface="Calibri"/>
                      </a:endParaRPr>
                    </a:p>
                  </a:txBody>
                  <a:tcPr marL="63500" marR="63500" marT="63500" marB="63500" anchor="ctr"/>
                </a:tc>
                <a:extLst>
                  <a:ext uri="{0D108BD9-81ED-4DB2-BD59-A6C34878D82A}">
                    <a16:rowId xmlns:a16="http://schemas.microsoft.com/office/drawing/2014/main" val="3102523260"/>
                  </a:ext>
                </a:extLst>
              </a:tr>
              <a:tr h="586968">
                <a:tc>
                  <a:txBody>
                    <a:bodyPr/>
                    <a:lstStyle/>
                    <a:p>
                      <a:pPr marL="0" marR="0" algn="ctr">
                        <a:spcBef>
                          <a:spcPts val="0"/>
                        </a:spcBef>
                        <a:spcAft>
                          <a:spcPts val="0"/>
                        </a:spcAft>
                      </a:pPr>
                      <a:r>
                        <a:rPr lang="en-US" sz="1400">
                          <a:effectLst/>
                        </a:rPr>
                        <a:t>26</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Bluetooth</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Range</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50</a:t>
                      </a:r>
                      <a:endParaRPr lang="en-US" sz="1400">
                        <a:effectLst/>
                        <a:latin typeface="Calibri"/>
                      </a:endParaRPr>
                    </a:p>
                  </a:txBody>
                  <a:tcPr marL="63500" marR="63500" marT="63500" marB="63500" anchor="ctr"/>
                </a:tc>
                <a:tc>
                  <a:txBody>
                    <a:bodyPr/>
                    <a:lstStyle/>
                    <a:p>
                      <a:pPr marL="0" marR="0" algn="ctr">
                        <a:spcBef>
                          <a:spcPts val="0"/>
                        </a:spcBef>
                        <a:spcAft>
                          <a:spcPts val="0"/>
                        </a:spcAft>
                      </a:pPr>
                      <a:r>
                        <a:rPr lang="en-US" sz="1400">
                          <a:effectLst/>
                        </a:rPr>
                        <a:t>meters</a:t>
                      </a:r>
                      <a:endParaRPr lang="en-US" sz="1400">
                        <a:effectLst/>
                        <a:latin typeface="Calibri"/>
                      </a:endParaRPr>
                    </a:p>
                  </a:txBody>
                  <a:tcPr marL="63500" marR="63500" marT="63500" marB="63500" anchor="ctr"/>
                </a:tc>
                <a:extLst>
                  <a:ext uri="{0D108BD9-81ED-4DB2-BD59-A6C34878D82A}">
                    <a16:rowId xmlns:a16="http://schemas.microsoft.com/office/drawing/2014/main" val="679928966"/>
                  </a:ext>
                </a:extLst>
              </a:tr>
            </a:tbl>
          </a:graphicData>
        </a:graphic>
      </p:graphicFrame>
    </p:spTree>
    <p:extLst>
      <p:ext uri="{BB962C8B-B14F-4D97-AF65-F5344CB8AC3E}">
        <p14:creationId xmlns:p14="http://schemas.microsoft.com/office/powerpoint/2010/main" val="1798377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AEC5-E806-40B7-9546-987AD6E14329}"/>
              </a:ext>
            </a:extLst>
          </p:cNvPr>
          <p:cNvSpPr>
            <a:spLocks noGrp="1"/>
          </p:cNvSpPr>
          <p:nvPr>
            <p:ph type="title"/>
          </p:nvPr>
        </p:nvSpPr>
        <p:spPr>
          <a:xfrm>
            <a:off x="1141413" y="609600"/>
            <a:ext cx="9297460" cy="811306"/>
          </a:xfrm>
        </p:spPr>
        <p:txBody>
          <a:bodyPr>
            <a:normAutofit/>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Microcontroller Unit Specifications</a:t>
            </a:r>
            <a:endParaRPr lang="en-US"/>
          </a:p>
        </p:txBody>
      </p:sp>
      <p:graphicFrame>
        <p:nvGraphicFramePr>
          <p:cNvPr id="4" name="Table 3">
            <a:extLst>
              <a:ext uri="{FF2B5EF4-FFF2-40B4-BE49-F238E27FC236}">
                <a16:creationId xmlns:a16="http://schemas.microsoft.com/office/drawing/2014/main" id="{3C272490-7848-40BA-8AC0-CF7DBC4FEF51}"/>
              </a:ext>
            </a:extLst>
          </p:cNvPr>
          <p:cNvGraphicFramePr>
            <a:graphicFrameLocks noGrp="1"/>
          </p:cNvGraphicFramePr>
          <p:nvPr>
            <p:extLst>
              <p:ext uri="{D42A27DB-BD31-4B8C-83A1-F6EECF244321}">
                <p14:modId xmlns:p14="http://schemas.microsoft.com/office/powerpoint/2010/main" val="4245705356"/>
              </p:ext>
            </p:extLst>
          </p:nvPr>
        </p:nvGraphicFramePr>
        <p:xfrm>
          <a:off x="1494782" y="1497106"/>
          <a:ext cx="9448633" cy="4679465"/>
        </p:xfrm>
        <a:graphic>
          <a:graphicData uri="http://schemas.openxmlformats.org/drawingml/2006/table">
            <a:tbl>
              <a:tblPr firstRow="1" bandRow="1">
                <a:tableStyleId>{5C22544A-7EE6-4342-B048-85BDC9FD1C3A}</a:tableStyleId>
              </a:tblPr>
              <a:tblGrid>
                <a:gridCol w="1860468">
                  <a:extLst>
                    <a:ext uri="{9D8B030D-6E8A-4147-A177-3AD203B41FA5}">
                      <a16:colId xmlns:a16="http://schemas.microsoft.com/office/drawing/2014/main" val="3434356404"/>
                    </a:ext>
                  </a:extLst>
                </a:gridCol>
                <a:gridCol w="3720928">
                  <a:extLst>
                    <a:ext uri="{9D8B030D-6E8A-4147-A177-3AD203B41FA5}">
                      <a16:colId xmlns:a16="http://schemas.microsoft.com/office/drawing/2014/main" val="3584513534"/>
                    </a:ext>
                  </a:extLst>
                </a:gridCol>
                <a:gridCol w="1505078">
                  <a:extLst>
                    <a:ext uri="{9D8B030D-6E8A-4147-A177-3AD203B41FA5}">
                      <a16:colId xmlns:a16="http://schemas.microsoft.com/office/drawing/2014/main" val="1472545204"/>
                    </a:ext>
                  </a:extLst>
                </a:gridCol>
                <a:gridCol w="2362159">
                  <a:extLst>
                    <a:ext uri="{9D8B030D-6E8A-4147-A177-3AD203B41FA5}">
                      <a16:colId xmlns:a16="http://schemas.microsoft.com/office/drawing/2014/main" val="2278471653"/>
                    </a:ext>
                  </a:extLst>
                </a:gridCol>
              </a:tblGrid>
              <a:tr h="415551">
                <a:tc>
                  <a:txBody>
                    <a:bodyPr/>
                    <a:lstStyle/>
                    <a:p>
                      <a:pPr marL="0" marR="0" algn="ctr">
                        <a:spcBef>
                          <a:spcPts val="0"/>
                        </a:spcBef>
                        <a:spcAft>
                          <a:spcPts val="0"/>
                        </a:spcAft>
                      </a:pPr>
                      <a:r>
                        <a:rPr lang="en-US" sz="1200">
                          <a:effectLst/>
                        </a:rPr>
                        <a:t>Specification Number</a:t>
                      </a:r>
                      <a:endParaRPr lang="en-US" sz="1100">
                        <a:effectLst/>
                        <a:latin typeface="Calibri" panose="020F0502020204030204" pitchFamily="34" charset="0"/>
                      </a:endParaRPr>
                    </a:p>
                  </a:txBody>
                  <a:tcPr marL="63500" marR="63500" marT="63500" marB="63500" anchor="ctr"/>
                </a:tc>
                <a:tc>
                  <a:txBody>
                    <a:bodyPr/>
                    <a:lstStyle/>
                    <a:p>
                      <a:pPr marL="0" marR="0" algn="ctr">
                        <a:spcBef>
                          <a:spcPts val="0"/>
                        </a:spcBef>
                        <a:spcAft>
                          <a:spcPts val="0"/>
                        </a:spcAft>
                      </a:pPr>
                      <a:r>
                        <a:rPr lang="en-US" sz="1200">
                          <a:effectLst/>
                        </a:rPr>
                        <a:t>Specification</a:t>
                      </a:r>
                      <a:endParaRPr lang="en-US" sz="1100">
                        <a:effectLst/>
                        <a:latin typeface="Calibri" panose="020F0502020204030204" pitchFamily="34" charset="0"/>
                      </a:endParaRPr>
                    </a:p>
                  </a:txBody>
                  <a:tcPr marL="63500" marR="63500" marT="63500" marB="63500" anchor="ctr"/>
                </a:tc>
                <a:tc>
                  <a:txBody>
                    <a:bodyPr/>
                    <a:lstStyle/>
                    <a:p>
                      <a:pPr marL="0" marR="0" algn="ctr">
                        <a:spcBef>
                          <a:spcPts val="0"/>
                        </a:spcBef>
                        <a:spcAft>
                          <a:spcPts val="0"/>
                        </a:spcAft>
                      </a:pPr>
                      <a:r>
                        <a:rPr lang="en-US" sz="1200">
                          <a:effectLst/>
                        </a:rPr>
                        <a:t>Value</a:t>
                      </a:r>
                      <a:endParaRPr lang="en-US" sz="1100">
                        <a:effectLst/>
                        <a:latin typeface="Calibri" panose="020F0502020204030204" pitchFamily="34" charset="0"/>
                      </a:endParaRPr>
                    </a:p>
                  </a:txBody>
                  <a:tcPr marL="63500" marR="63500" marT="63500" marB="63500" anchor="ctr"/>
                </a:tc>
                <a:tc>
                  <a:txBody>
                    <a:bodyPr/>
                    <a:lstStyle/>
                    <a:p>
                      <a:pPr marL="0" marR="0" algn="ctr">
                        <a:spcBef>
                          <a:spcPts val="0"/>
                        </a:spcBef>
                        <a:spcAft>
                          <a:spcPts val="0"/>
                        </a:spcAft>
                      </a:pPr>
                      <a:r>
                        <a:rPr lang="en-US" sz="1200">
                          <a:effectLst/>
                        </a:rPr>
                        <a:t>Unit</a:t>
                      </a:r>
                      <a:endParaRPr lang="en-US" sz="1100">
                        <a:effectLst/>
                        <a:latin typeface="Calibri" panose="020F0502020204030204" pitchFamily="34" charset="0"/>
                      </a:endParaRPr>
                    </a:p>
                  </a:txBody>
                  <a:tcPr marL="63500" marR="63500" marT="63500" marB="63500" anchor="ctr"/>
                </a:tc>
                <a:extLst>
                  <a:ext uri="{0D108BD9-81ED-4DB2-BD59-A6C34878D82A}">
                    <a16:rowId xmlns:a16="http://schemas.microsoft.com/office/drawing/2014/main" val="685230359"/>
                  </a:ext>
                </a:extLst>
              </a:tr>
              <a:tr h="632360">
                <a:tc>
                  <a:txBody>
                    <a:bodyPr/>
                    <a:lstStyle/>
                    <a:p>
                      <a:pPr marL="0" marR="0" algn="ctr">
                        <a:spcBef>
                          <a:spcPts val="0"/>
                        </a:spcBef>
                        <a:spcAft>
                          <a:spcPts val="0"/>
                        </a:spcAft>
                      </a:pPr>
                      <a:r>
                        <a:rPr lang="en-US" sz="1600">
                          <a:effectLst/>
                        </a:rPr>
                        <a:t>27</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u="sng">
                          <a:effectLst/>
                        </a:rPr>
                        <a:t>Microcontroller will be hard coded with an identification number</a:t>
                      </a:r>
                      <a:endParaRPr lang="en-US" sz="1600" u="sng">
                        <a:effectLst/>
                        <a:latin typeface="Calibri"/>
                      </a:endParaRPr>
                    </a:p>
                  </a:txBody>
                  <a:tcPr marL="63500" marR="63500" marT="63500" marB="63500" anchor="ctr"/>
                </a:tc>
                <a:tc>
                  <a:txBody>
                    <a:bodyPr/>
                    <a:lstStyle/>
                    <a:p>
                      <a:pPr marL="0" marR="0" lvl="0" algn="ctr">
                        <a:spcBef>
                          <a:spcPts val="0"/>
                        </a:spcBef>
                        <a:spcAft>
                          <a:spcPts val="0"/>
                        </a:spcAft>
                        <a:buNone/>
                      </a:pPr>
                      <a:r>
                        <a:rPr lang="en-US" sz="1600">
                          <a:effectLst/>
                        </a:rPr>
                        <a:t>8</a:t>
                      </a:r>
                      <a:endParaRPr lang="en-US"/>
                    </a:p>
                  </a:txBody>
                  <a:tcPr marL="63500" marR="63500" marT="63500" marB="63500" anchor="ctr"/>
                </a:tc>
                <a:tc>
                  <a:txBody>
                    <a:bodyPr/>
                    <a:lstStyle/>
                    <a:p>
                      <a:pPr marL="0" marR="0" algn="ctr">
                        <a:spcBef>
                          <a:spcPts val="0"/>
                        </a:spcBef>
                        <a:spcAft>
                          <a:spcPts val="0"/>
                        </a:spcAft>
                      </a:pPr>
                      <a:r>
                        <a:rPr lang="en-US" sz="1600">
                          <a:effectLst/>
                        </a:rPr>
                        <a:t>Bits</a:t>
                      </a:r>
                      <a:endParaRPr lang="en-US" sz="1600">
                        <a:effectLst/>
                        <a:latin typeface="Calibri"/>
                      </a:endParaRPr>
                    </a:p>
                  </a:txBody>
                  <a:tcPr marL="63500" marR="63500" marT="63500" marB="63500" anchor="ctr"/>
                </a:tc>
                <a:extLst>
                  <a:ext uri="{0D108BD9-81ED-4DB2-BD59-A6C34878D82A}">
                    <a16:rowId xmlns:a16="http://schemas.microsoft.com/office/drawing/2014/main" val="3664106584"/>
                  </a:ext>
                </a:extLst>
              </a:tr>
              <a:tr h="632360">
                <a:tc>
                  <a:txBody>
                    <a:bodyPr/>
                    <a:lstStyle/>
                    <a:p>
                      <a:pPr marL="0" marR="0" algn="ctr">
                        <a:spcBef>
                          <a:spcPts val="0"/>
                        </a:spcBef>
                        <a:spcAft>
                          <a:spcPts val="0"/>
                        </a:spcAft>
                      </a:pPr>
                      <a:r>
                        <a:rPr lang="en-US" sz="1600">
                          <a:effectLst/>
                        </a:rPr>
                        <a:t>28</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For specific sensors, their status will be polled</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60</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seconds</a:t>
                      </a:r>
                      <a:endParaRPr lang="en-US" sz="1600">
                        <a:effectLst/>
                        <a:latin typeface="Calibri"/>
                      </a:endParaRPr>
                    </a:p>
                  </a:txBody>
                  <a:tcPr marL="63500" marR="63500" marT="63500" marB="63500" anchor="ctr"/>
                </a:tc>
                <a:extLst>
                  <a:ext uri="{0D108BD9-81ED-4DB2-BD59-A6C34878D82A}">
                    <a16:rowId xmlns:a16="http://schemas.microsoft.com/office/drawing/2014/main" val="3607145896"/>
                  </a:ext>
                </a:extLst>
              </a:tr>
              <a:tr h="632360">
                <a:tc>
                  <a:txBody>
                    <a:bodyPr/>
                    <a:lstStyle/>
                    <a:p>
                      <a:pPr marL="0" marR="0" algn="ctr">
                        <a:spcBef>
                          <a:spcPts val="0"/>
                        </a:spcBef>
                        <a:spcAft>
                          <a:spcPts val="0"/>
                        </a:spcAft>
                      </a:pPr>
                      <a:r>
                        <a:rPr lang="en-US" sz="1600">
                          <a:effectLst/>
                        </a:rPr>
                        <a:t>29</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The Weather API will be polled for predictions</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60</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seconds</a:t>
                      </a:r>
                      <a:endParaRPr lang="en-US" sz="1600">
                        <a:effectLst/>
                        <a:latin typeface="Calibri"/>
                      </a:endParaRPr>
                    </a:p>
                  </a:txBody>
                  <a:tcPr marL="63500" marR="63500" marT="63500" marB="63500" anchor="ctr"/>
                </a:tc>
                <a:extLst>
                  <a:ext uri="{0D108BD9-81ED-4DB2-BD59-A6C34878D82A}">
                    <a16:rowId xmlns:a16="http://schemas.microsoft.com/office/drawing/2014/main" val="601571776"/>
                  </a:ext>
                </a:extLst>
              </a:tr>
              <a:tr h="1102114">
                <a:tc>
                  <a:txBody>
                    <a:bodyPr/>
                    <a:lstStyle/>
                    <a:p>
                      <a:pPr marL="0" marR="0" algn="ctr">
                        <a:spcBef>
                          <a:spcPts val="0"/>
                        </a:spcBef>
                        <a:spcAft>
                          <a:spcPts val="0"/>
                        </a:spcAft>
                      </a:pPr>
                      <a:r>
                        <a:rPr lang="en-US" sz="1600">
                          <a:effectLst/>
                        </a:rPr>
                        <a:t>30</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Microcontroller will signal a roof reaction when deemed necessary in an appropriate time frame from receiving measurements</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30</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seconds</a:t>
                      </a:r>
                      <a:endParaRPr lang="en-US" sz="1600">
                        <a:effectLst/>
                        <a:latin typeface="Calibri"/>
                      </a:endParaRPr>
                    </a:p>
                  </a:txBody>
                  <a:tcPr marL="63500" marR="63500" marT="63500" marB="63500" anchor="ctr"/>
                </a:tc>
                <a:extLst>
                  <a:ext uri="{0D108BD9-81ED-4DB2-BD59-A6C34878D82A}">
                    <a16:rowId xmlns:a16="http://schemas.microsoft.com/office/drawing/2014/main" val="220851601"/>
                  </a:ext>
                </a:extLst>
              </a:tr>
              <a:tr h="632360">
                <a:tc>
                  <a:txBody>
                    <a:bodyPr/>
                    <a:lstStyle/>
                    <a:p>
                      <a:pPr marL="0" marR="0" algn="ctr">
                        <a:spcBef>
                          <a:spcPts val="0"/>
                        </a:spcBef>
                        <a:spcAft>
                          <a:spcPts val="0"/>
                        </a:spcAft>
                      </a:pPr>
                      <a:r>
                        <a:rPr lang="en-US" sz="1600">
                          <a:effectLst/>
                        </a:rPr>
                        <a:t>31</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u="sng">
                          <a:effectLst/>
                        </a:rPr>
                        <a:t>Code will only require half of the microcontroller’s available storage</a:t>
                      </a:r>
                      <a:endParaRPr lang="en-US" sz="1600" u="sng">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128</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err="1">
                          <a:effectLst/>
                        </a:rPr>
                        <a:t>kiloBytes</a:t>
                      </a:r>
                      <a:endParaRPr lang="en-US" sz="1600" err="1">
                        <a:effectLst/>
                        <a:latin typeface="Calibri"/>
                      </a:endParaRPr>
                    </a:p>
                  </a:txBody>
                  <a:tcPr marL="63500" marR="63500" marT="63500" marB="63500" anchor="ctr"/>
                </a:tc>
                <a:extLst>
                  <a:ext uri="{0D108BD9-81ED-4DB2-BD59-A6C34878D82A}">
                    <a16:rowId xmlns:a16="http://schemas.microsoft.com/office/drawing/2014/main" val="3483524036"/>
                  </a:ext>
                </a:extLst>
              </a:tr>
              <a:tr h="632360">
                <a:tc>
                  <a:txBody>
                    <a:bodyPr/>
                    <a:lstStyle/>
                    <a:p>
                      <a:pPr marL="0" marR="0" algn="ctr">
                        <a:spcBef>
                          <a:spcPts val="0"/>
                        </a:spcBef>
                        <a:spcAft>
                          <a:spcPts val="0"/>
                        </a:spcAft>
                      </a:pPr>
                      <a:r>
                        <a:rPr lang="en-US" sz="1600">
                          <a:effectLst/>
                        </a:rPr>
                        <a:t>32</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Weather API prediction data will be stored on the microcontroller</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a:effectLst/>
                        </a:rPr>
                        <a:t>32</a:t>
                      </a:r>
                      <a:endParaRPr lang="en-US" sz="1600">
                        <a:effectLst/>
                        <a:latin typeface="Calibri"/>
                      </a:endParaRPr>
                    </a:p>
                  </a:txBody>
                  <a:tcPr marL="63500" marR="63500" marT="63500" marB="63500" anchor="ctr"/>
                </a:tc>
                <a:tc>
                  <a:txBody>
                    <a:bodyPr/>
                    <a:lstStyle/>
                    <a:p>
                      <a:pPr marL="0" marR="0" algn="ctr">
                        <a:spcBef>
                          <a:spcPts val="0"/>
                        </a:spcBef>
                        <a:spcAft>
                          <a:spcPts val="0"/>
                        </a:spcAft>
                      </a:pPr>
                      <a:r>
                        <a:rPr lang="en-US" sz="1600" err="1">
                          <a:effectLst/>
                        </a:rPr>
                        <a:t>kiloBytes</a:t>
                      </a:r>
                      <a:endParaRPr lang="en-US" sz="1600" err="1">
                        <a:effectLst/>
                        <a:latin typeface="Calibri"/>
                      </a:endParaRPr>
                    </a:p>
                  </a:txBody>
                  <a:tcPr marL="63500" marR="63500" marT="63500" marB="63500" anchor="ctr"/>
                </a:tc>
                <a:extLst>
                  <a:ext uri="{0D108BD9-81ED-4DB2-BD59-A6C34878D82A}">
                    <a16:rowId xmlns:a16="http://schemas.microsoft.com/office/drawing/2014/main" val="2382494335"/>
                  </a:ext>
                </a:extLst>
              </a:tr>
            </a:tbl>
          </a:graphicData>
        </a:graphic>
      </p:graphicFrame>
    </p:spTree>
    <p:extLst>
      <p:ext uri="{BB962C8B-B14F-4D97-AF65-F5344CB8AC3E}">
        <p14:creationId xmlns:p14="http://schemas.microsoft.com/office/powerpoint/2010/main" val="367484488"/>
      </p:ext>
    </p:extLst>
  </p:cSld>
  <p:clrMapOvr>
    <a:masterClrMapping/>
  </p:clrMapOvr>
</p:sld>
</file>

<file path=ppt/theme/theme1.xml><?xml version="1.0" encoding="utf-8"?>
<a:theme xmlns:a="http://schemas.openxmlformats.org/drawingml/2006/main" name="Basis">
  <a:themeElements>
    <a:clrScheme name="Basis">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5A048FB75A0644F9E206D7E197AFE7B" ma:contentTypeVersion="6" ma:contentTypeDescription="Create a new document." ma:contentTypeScope="" ma:versionID="a2fcf311ec7446cb20fd936a76ecb121">
  <xsd:schema xmlns:xsd="http://www.w3.org/2001/XMLSchema" xmlns:xs="http://www.w3.org/2001/XMLSchema" xmlns:p="http://schemas.microsoft.com/office/2006/metadata/properties" xmlns:ns2="6cd0233a-a7b4-47c2-a4b1-63fd25a85db5" xmlns:ns3="1a9e3785-a98f-4b63-ae38-4edad88ad177" targetNamespace="http://schemas.microsoft.com/office/2006/metadata/properties" ma:root="true" ma:fieldsID="739bb1c36a7f63a2b73e56aaa41bd8d0" ns2:_="" ns3:_="">
    <xsd:import namespace="6cd0233a-a7b4-47c2-a4b1-63fd25a85db5"/>
    <xsd:import namespace="1a9e3785-a98f-4b63-ae38-4edad88ad17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d0233a-a7b4-47c2-a4b1-63fd25a85d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a9e3785-a98f-4b63-ae38-4edad88ad17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A58CE4-9890-4DAB-82FC-7B867963238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9988574-A933-4275-B0F3-72FB57E0E1A3}">
  <ds:schemaRefs>
    <ds:schemaRef ds:uri="http://schemas.microsoft.com/sharepoint/v3/contenttype/forms"/>
  </ds:schemaRefs>
</ds:datastoreItem>
</file>

<file path=customXml/itemProps3.xml><?xml version="1.0" encoding="utf-8"?>
<ds:datastoreItem xmlns:ds="http://schemas.openxmlformats.org/officeDocument/2006/customXml" ds:itemID="{A2B99383-55C5-4875-9A8D-D66995F1F7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d0233a-a7b4-47c2-a4b1-63fd25a85db5"/>
    <ds:schemaRef ds:uri="1a9e3785-a98f-4b63-ae38-4edad88ad1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3371</Words>
  <Application>Microsoft Office PowerPoint</Application>
  <PresentationFormat>Widescreen</PresentationFormat>
  <Paragraphs>724</Paragraphs>
  <Slides>58</Slides>
  <Notes>45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58</vt:i4>
      </vt:variant>
    </vt:vector>
  </HeadingPairs>
  <TitlesOfParts>
    <vt:vector size="62" baseType="lpstr">
      <vt:lpstr>Arial</vt:lpstr>
      <vt:lpstr>Calibri</vt:lpstr>
      <vt:lpstr>Corbel</vt:lpstr>
      <vt:lpstr>Basis</vt:lpstr>
      <vt:lpstr>A.I.R.E.   Autonomous Intelligent Roof Enclosure</vt:lpstr>
      <vt:lpstr>Motivation</vt:lpstr>
      <vt:lpstr>Design and Inspiration   Current examples of our sponsor's recent projects.</vt:lpstr>
      <vt:lpstr>Goals</vt:lpstr>
      <vt:lpstr>System Requirements Specifications</vt:lpstr>
      <vt:lpstr>Enclosure Specifications</vt:lpstr>
      <vt:lpstr>Power Module Specifications</vt:lpstr>
      <vt:lpstr>Sensor Module Specifications</vt:lpstr>
      <vt:lpstr>Microcontroller Unit Specifications</vt:lpstr>
      <vt:lpstr>Mobile Application Specifications</vt:lpstr>
      <vt:lpstr>Standards</vt:lpstr>
      <vt:lpstr>Engineering Constraints</vt:lpstr>
      <vt:lpstr>Overall block diagram (CHRIS)</vt:lpstr>
      <vt:lpstr>HARDWARE</vt:lpstr>
      <vt:lpstr>Microcontroller Unit</vt:lpstr>
      <vt:lpstr>PowerPoint Presentation</vt:lpstr>
      <vt:lpstr>Microcontroller PCB Layout</vt:lpstr>
      <vt:lpstr>Sensor Module</vt:lpstr>
      <vt:lpstr>Proximity Sensor - MP102103</vt:lpstr>
      <vt:lpstr>Anemometer – Jacksking Cup Anemometer</vt:lpstr>
      <vt:lpstr>Barometric Pressure Sensor – BMP280</vt:lpstr>
      <vt:lpstr>Humidity Sensor - SHTW2</vt:lpstr>
      <vt:lpstr>Temperature Sensor – B57863S</vt:lpstr>
      <vt:lpstr>Rain Sensor – YL-83</vt:lpstr>
      <vt:lpstr>Visible Light Sensor - OPT101</vt:lpstr>
      <vt:lpstr>UV Light Sensor - VEML6070</vt:lpstr>
      <vt:lpstr>Sensor Module PCB Design</vt:lpstr>
      <vt:lpstr>Sensor Module PCB Design cont.</vt:lpstr>
      <vt:lpstr>Sensor Test Plan </vt:lpstr>
      <vt:lpstr>Power Module</vt:lpstr>
      <vt:lpstr>Solar Panels</vt:lpstr>
      <vt:lpstr>Battery Management System</vt:lpstr>
      <vt:lpstr>12V Buck-Boost Controller</vt:lpstr>
      <vt:lpstr>5V Buck Converter</vt:lpstr>
      <vt:lpstr>Voltage Regulator PCB Schematic</vt:lpstr>
      <vt:lpstr>Voltage Regulator PCB Layout</vt:lpstr>
      <vt:lpstr>Battery Management PCB Schematic</vt:lpstr>
      <vt:lpstr>Battery Management PCB Layout</vt:lpstr>
      <vt:lpstr>SOFTWARE</vt:lpstr>
      <vt:lpstr>Software block diagram</vt:lpstr>
      <vt:lpstr>PowerPoint Presentation</vt:lpstr>
      <vt:lpstr>PowerPoint Presentation</vt:lpstr>
      <vt:lpstr>PowerPoint Presentation</vt:lpstr>
      <vt:lpstr>IOS Application </vt:lpstr>
      <vt:lpstr>IOS Application GUI </vt:lpstr>
      <vt:lpstr>IOS Application GUI </vt:lpstr>
      <vt:lpstr>IOS Application security </vt:lpstr>
      <vt:lpstr>Bluetooth </vt:lpstr>
      <vt:lpstr>Database </vt:lpstr>
      <vt:lpstr>Weather API </vt:lpstr>
      <vt:lpstr>Administration</vt:lpstr>
      <vt:lpstr>Group Roles</vt:lpstr>
      <vt:lpstr>Milestones</vt:lpstr>
      <vt:lpstr>PowerPoint Presentation</vt:lpstr>
      <vt:lpstr>PowerPoint Presentation</vt:lpstr>
      <vt:lpstr>Issues and Concerns</vt:lpstr>
      <vt:lpstr>References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Parker White</cp:lastModifiedBy>
  <cp:revision>23</cp:revision>
  <dcterms:created xsi:type="dcterms:W3CDTF">2020-01-13T23:16:45Z</dcterms:created>
  <dcterms:modified xsi:type="dcterms:W3CDTF">2020-01-28T15:02:41Z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0x01010055A048FB75A0644F9E206D7E197AFE7B</vt:lpwstr>
  </property>
</Properties>
</file>