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7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47"/>
  </p:notesMasterIdLst>
  <p:sldIdLst>
    <p:sldId id="256" r:id="rId2"/>
    <p:sldId id="294" r:id="rId3"/>
    <p:sldId id="309" r:id="rId4"/>
    <p:sldId id="258" r:id="rId5"/>
    <p:sldId id="324" r:id="rId6"/>
    <p:sldId id="268" r:id="rId7"/>
    <p:sldId id="322" r:id="rId8"/>
    <p:sldId id="269" r:id="rId9"/>
    <p:sldId id="270" r:id="rId10"/>
    <p:sldId id="325" r:id="rId11"/>
    <p:sldId id="296" r:id="rId12"/>
    <p:sldId id="273" r:id="rId13"/>
    <p:sldId id="311" r:id="rId14"/>
    <p:sldId id="297" r:id="rId15"/>
    <p:sldId id="293" r:id="rId16"/>
    <p:sldId id="271" r:id="rId17"/>
    <p:sldId id="317" r:id="rId18"/>
    <p:sldId id="299" r:id="rId19"/>
    <p:sldId id="312" r:id="rId20"/>
    <p:sldId id="326" r:id="rId21"/>
    <p:sldId id="300" r:id="rId22"/>
    <p:sldId id="301" r:id="rId23"/>
    <p:sldId id="274" r:id="rId24"/>
    <p:sldId id="318" r:id="rId25"/>
    <p:sldId id="303" r:id="rId26"/>
    <p:sldId id="291" r:id="rId27"/>
    <p:sldId id="323" r:id="rId28"/>
    <p:sldId id="302" r:id="rId29"/>
    <p:sldId id="275" r:id="rId30"/>
    <p:sldId id="307" r:id="rId31"/>
    <p:sldId id="264" r:id="rId32"/>
    <p:sldId id="304" r:id="rId33"/>
    <p:sldId id="319" r:id="rId34"/>
    <p:sldId id="308" r:id="rId35"/>
    <p:sldId id="289" r:id="rId36"/>
    <p:sldId id="305" r:id="rId37"/>
    <p:sldId id="276" r:id="rId38"/>
    <p:sldId id="320" r:id="rId39"/>
    <p:sldId id="306" r:id="rId40"/>
    <p:sldId id="315" r:id="rId41"/>
    <p:sldId id="277" r:id="rId42"/>
    <p:sldId id="279" r:id="rId43"/>
    <p:sldId id="281" r:id="rId44"/>
    <p:sldId id="282" r:id="rId45"/>
    <p:sldId id="283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F8EAA9"/>
    <a:srgbClr val="FF5B5B"/>
    <a:srgbClr val="B4C6E7"/>
    <a:srgbClr val="F3F3F4"/>
    <a:srgbClr val="FAFAFA"/>
    <a:srgbClr val="EFF0F0"/>
    <a:srgbClr val="FFFF75"/>
    <a:srgbClr val="FFFFD1"/>
    <a:srgbClr val="FF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517" autoAdjust="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BA07E-844B-49DD-9A51-0BDF21F2E682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F72E2-4EB4-4F4D-9359-C2ADDA6C1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85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Problem:</a:t>
            </a:r>
            <a:r>
              <a:rPr lang="en-US" baseline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Solution: </a:t>
            </a:r>
            <a:r>
              <a:rPr lang="en-US" dirty="0"/>
              <a:t>Our goal is to design a device capable of reducing on-duty deaths and monitor those dealing with cardiac or physiological stress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F72E2-4EB4-4F4D-9359-C2ADDA6C19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39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F72E2-4EB4-4F4D-9359-C2ADDA6C19E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47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BAT-MAAAAAAN!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F72E2-4EB4-4F4D-9359-C2ADDA6C19E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73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Gio</a:t>
            </a:r>
            <a:r>
              <a:rPr lang="en-US" dirty="0"/>
              <a:t>,</a:t>
            </a:r>
            <a:r>
              <a:rPr lang="en-US" baseline="0" dirty="0"/>
              <a:t> fix writing since we are using a different charging circuit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F72E2-4EB4-4F4D-9359-C2ADDA6C19E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80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Gio</a:t>
            </a:r>
            <a:r>
              <a:rPr lang="en-US" dirty="0"/>
              <a:t>,</a:t>
            </a:r>
            <a:r>
              <a:rPr lang="en-US" baseline="0" dirty="0"/>
              <a:t> fix writing since we are using a buck instead of boost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F72E2-4EB4-4F4D-9359-C2ADDA6C19E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64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3</a:t>
            </a:r>
            <a:r>
              <a:rPr lang="en-US" baseline="30000" dirty="0"/>
              <a:t>rd</a:t>
            </a:r>
            <a:r>
              <a:rPr lang="en-US" dirty="0"/>
              <a:t> column or another slide for R&amp;D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F72E2-4EB4-4F4D-9359-C2ADDA6C19E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63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NARRATIVE ~2, ~3 MIN</a:t>
            </a:r>
          </a:p>
          <a:p>
            <a:r>
              <a:rPr lang="en-US" dirty="0"/>
              <a:t>-COMPONENTS ON MODULE</a:t>
            </a:r>
          </a:p>
          <a:p>
            <a:r>
              <a:rPr lang="en-US" dirty="0"/>
              <a:t>-ATTACHMENTS (ECG)</a:t>
            </a:r>
          </a:p>
          <a:p>
            <a:r>
              <a:rPr lang="en-US" dirty="0"/>
              <a:t>-GUI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F72E2-4EB4-4F4D-9359-C2ADDA6C19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7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Products</a:t>
            </a:r>
            <a:r>
              <a:rPr lang="en-US" baseline="0" dirty="0"/>
              <a:t> are still being tested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Prices widely vary and can be expensive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F72E2-4EB4-4F4D-9359-C2ADDA6C19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94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F72E2-4EB4-4F4D-9359-C2ADDA6C19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61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NARRATIVE ~2, ~3 MIN</a:t>
            </a:r>
          </a:p>
          <a:p>
            <a:r>
              <a:rPr lang="en-US" dirty="0"/>
              <a:t>-COMPONENTS ON MODULE</a:t>
            </a:r>
          </a:p>
          <a:p>
            <a:r>
              <a:rPr lang="en-US" dirty="0"/>
              <a:t>-ATTACHMENTS (ECG)</a:t>
            </a:r>
          </a:p>
          <a:p>
            <a:r>
              <a:rPr lang="en-US" dirty="0"/>
              <a:t>-GUI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F72E2-4EB4-4F4D-9359-C2ADDA6C19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86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Narrative of component selection as well as relating hardware parts with design specifications and requirements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F72E2-4EB4-4F4D-9359-C2ADDA6C19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34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F72E2-4EB4-4F4D-9359-C2ADDA6C19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99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Wearable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F72E2-4EB4-4F4D-9359-C2ADDA6C19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21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Reduced Instruction Set Computer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architecture,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one whose instruction set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architecture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(ISA) allows it to have fewer cycles per instruction (CPI)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F72E2-4EB4-4F4D-9359-C2ADDA6C19E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27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10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778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898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9024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20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238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301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292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595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11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56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726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404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248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0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128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04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2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6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1655" y="4355038"/>
            <a:ext cx="7439825" cy="538163"/>
          </a:xfrm>
        </p:spPr>
        <p:txBody>
          <a:bodyPr>
            <a:noAutofit/>
          </a:bodyPr>
          <a:lstStyle/>
          <a:p>
            <a:r>
              <a:rPr lang="en-US" sz="3000" b="1" dirty="0"/>
              <a:t>Medical GPS Unit 4-ctive Response Duty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7742" y="4893200"/>
            <a:ext cx="5807656" cy="196479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By Group 9: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Andrew Lucena – Electrical Engineering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Angello Garcia – Electrical Engineering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Giovanni Martinez – Electrical Engineering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Italo Travi – Computer Engineering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629" y="191069"/>
            <a:ext cx="5945879" cy="416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en-US" dirty="0"/>
              <a:t>Physical design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57313" y="1357803"/>
            <a:ext cx="10479087" cy="4699000"/>
            <a:chOff x="1141413" y="1406522"/>
            <a:chExt cx="10039872" cy="38179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413" y="1690686"/>
              <a:ext cx="6282269" cy="3533777"/>
            </a:xfrm>
            <a:prstGeom prst="rect">
              <a:avLst/>
            </a:prstGeom>
          </p:spPr>
        </p:pic>
        <p:sp>
          <p:nvSpPr>
            <p:cNvPr id="6" name="Isosceles Triangle 5"/>
            <p:cNvSpPr/>
            <p:nvPr/>
          </p:nvSpPr>
          <p:spPr>
            <a:xfrm rot="16200000">
              <a:off x="6193630" y="1534320"/>
              <a:ext cx="1720852" cy="3109910"/>
            </a:xfrm>
            <a:prstGeom prst="triangle">
              <a:avLst/>
            </a:prstGeom>
            <a:noFill/>
            <a:ln>
              <a:prstDash val="lgDash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599486" y="2259995"/>
              <a:ext cx="87314" cy="1689706"/>
            </a:xfrm>
            <a:prstGeom prst="rect">
              <a:avLst/>
            </a:prstGeom>
            <a:solidFill>
              <a:srgbClr val="F3F3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407" y="1406522"/>
              <a:ext cx="2936878" cy="2936878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275114" y="3160991"/>
            <a:ext cx="424543" cy="80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3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D76D34-8DFA-4EFE-9D14-1AF131A49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design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E6ED8-4454-49BC-960E-00DB00552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1817686"/>
            <a:ext cx="9905999" cy="41132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Biometric Sensors:</a:t>
            </a:r>
          </a:p>
          <a:p>
            <a:pPr lvl="1"/>
            <a:r>
              <a:rPr lang="en-US" dirty="0"/>
              <a:t>Heart-rate (ADS1292R ECG/Respiration Shield)</a:t>
            </a:r>
          </a:p>
          <a:p>
            <a:pPr lvl="1"/>
            <a:r>
              <a:rPr lang="en-US" dirty="0"/>
              <a:t>Respiration-rate (ADS1292R ECG/Respiration Shield)</a:t>
            </a:r>
          </a:p>
          <a:p>
            <a:pPr lvl="1"/>
            <a:r>
              <a:rPr lang="en-US" dirty="0"/>
              <a:t>Body temperature (DS18B20 Digital Temperature Sensor)</a:t>
            </a:r>
          </a:p>
          <a:p>
            <a:r>
              <a:rPr lang="en-US" dirty="0"/>
              <a:t>Other Components:</a:t>
            </a:r>
          </a:p>
          <a:p>
            <a:pPr lvl="1"/>
            <a:r>
              <a:rPr lang="en-US" dirty="0"/>
              <a:t>MCU (AtMega2560 processor)</a:t>
            </a:r>
          </a:p>
          <a:p>
            <a:pPr lvl="1"/>
            <a:r>
              <a:rPr lang="en-US" dirty="0"/>
              <a:t>GPS with altimeter (NEO-6M GPS Module)</a:t>
            </a:r>
          </a:p>
          <a:p>
            <a:pPr lvl="1"/>
            <a:r>
              <a:rPr lang="en-US" dirty="0"/>
              <a:t>RF module (APC-220 Wireless Transceiver)</a:t>
            </a:r>
          </a:p>
          <a:p>
            <a:pPr lvl="1"/>
            <a:r>
              <a:rPr lang="en-US" dirty="0"/>
              <a:t>Battery (</a:t>
            </a:r>
            <a:r>
              <a:rPr lang="en-US" dirty="0" smtClean="0"/>
              <a:t>3.6V Lithium Ion Battery x2)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80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B3BA5-6C5E-4A90-B752-DBD989088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A37EE-98BB-4A2F-8A15-BB8A34EA9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1982787"/>
            <a:ext cx="9905999" cy="3541714"/>
          </a:xfrm>
        </p:spPr>
        <p:txBody>
          <a:bodyPr>
            <a:normAutofit/>
          </a:bodyPr>
          <a:lstStyle/>
          <a:p>
            <a:r>
              <a:rPr lang="en-US" dirty="0"/>
              <a:t>MCU, GPS, ECG, temperature and RF modular integration</a:t>
            </a:r>
          </a:p>
          <a:p>
            <a:pPr lvl="1"/>
            <a:r>
              <a:rPr lang="en-US" dirty="0"/>
              <a:t>Arduino IDE (C, C++)</a:t>
            </a:r>
          </a:p>
          <a:p>
            <a:pPr lvl="1"/>
            <a:r>
              <a:rPr lang="en-US" dirty="0"/>
              <a:t>Module Libraries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Receiver Mobile Host (Mobile GUI)</a:t>
            </a:r>
          </a:p>
          <a:p>
            <a:pPr lvl="1"/>
            <a:r>
              <a:rPr lang="en-US" dirty="0"/>
              <a:t>Android Platform (Java)</a:t>
            </a:r>
          </a:p>
          <a:p>
            <a:pPr lvl="1"/>
            <a:r>
              <a:rPr lang="en-US" dirty="0"/>
              <a:t>Future Development for iOS and Microsoft</a:t>
            </a:r>
          </a:p>
        </p:txBody>
      </p:sp>
    </p:spTree>
    <p:extLst>
      <p:ext uri="{BB962C8B-B14F-4D97-AF65-F5344CB8AC3E}">
        <p14:creationId xmlns:p14="http://schemas.microsoft.com/office/powerpoint/2010/main" val="238770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B3BA5-6C5E-4A90-B752-DBD98908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472" y="2732576"/>
            <a:ext cx="2693877" cy="1478570"/>
          </a:xfrm>
        </p:spPr>
        <p:txBody>
          <a:bodyPr>
            <a:noAutofit/>
          </a:bodyPr>
          <a:lstStyle/>
          <a:p>
            <a:r>
              <a:rPr lang="en-US" sz="5000" dirty="0"/>
              <a:t>sensors</a:t>
            </a:r>
            <a:endParaRPr lang="en-US" sz="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9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B3BA5-6C5E-4A90-B752-DBD98908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5" y="286667"/>
            <a:ext cx="9905998" cy="1478570"/>
          </a:xfrm>
        </p:spPr>
        <p:txBody>
          <a:bodyPr/>
          <a:lstStyle/>
          <a:p>
            <a:r>
              <a:rPr lang="en-US" dirty="0"/>
              <a:t>Electrocardiogram sensors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4974074-4A7D-411B-98CE-DF80AD98C8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0138584"/>
              </p:ext>
            </p:extLst>
          </p:nvPr>
        </p:nvGraphicFramePr>
        <p:xfrm>
          <a:off x="1312433" y="1511237"/>
          <a:ext cx="9734980" cy="4846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86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7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69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69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92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Dimensions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 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Features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899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ADS1292R ECG/Respiration Shield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64mmX63mm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$46.73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2.7 to 5.25V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Three electrodes, UI, and respiration sensor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8386">
                <a:tc>
                  <a:txBody>
                    <a:bodyPr/>
                    <a:lstStyle/>
                    <a:p>
                      <a:r>
                        <a:rPr lang="en-US" dirty="0"/>
                        <a:t>BMD101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10mmX10mm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$50-$60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Single metal electrode compatible w/ Android and Windows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8992">
                <a:tc>
                  <a:txBody>
                    <a:bodyPr/>
                    <a:lstStyle/>
                    <a:p>
                      <a:r>
                        <a:rPr lang="en-US" dirty="0"/>
                        <a:t>AD8232 ECG Sensor</a:t>
                      </a:r>
                      <a:r>
                        <a:rPr lang="en-US" baseline="0" dirty="0"/>
                        <a:t> Module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4mmX4mm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$15.99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2.0-3.5V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Only detects heart-rate and sacrifices 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8992">
                <a:tc>
                  <a:txBody>
                    <a:bodyPr/>
                    <a:lstStyle/>
                    <a:p>
                      <a:r>
                        <a:rPr lang="en-US" dirty="0"/>
                        <a:t>Raspberry Pi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Finger contact device, affordable but not as accurate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738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B3BA5-6C5E-4A90-B752-DBD989088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rate module - ADS1292r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A37EE-98BB-4A2F-8A15-BB8A34EA9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Uses an electrocardiogram (ECG) to monitor heart-rate</a:t>
            </a:r>
          </a:p>
          <a:p>
            <a:r>
              <a:rPr lang="en-US" dirty="0"/>
              <a:t>Uses a Pneumograph to monitor respiration-rate</a:t>
            </a:r>
          </a:p>
          <a:p>
            <a:r>
              <a:rPr lang="en-US" dirty="0"/>
              <a:t>Comes with three attachable electrodes and its own UI</a:t>
            </a:r>
          </a:p>
          <a:p>
            <a:r>
              <a:rPr lang="en-US" dirty="0"/>
              <a:t>Relatively inexpensive considering it reads two vitals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9FA5AB-1804-444E-8776-DB5955C88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975" y="1517841"/>
            <a:ext cx="3243072" cy="32430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5681A9E-183D-4A9B-883A-7BBAC849C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039404"/>
              </p:ext>
            </p:extLst>
          </p:nvPr>
        </p:nvGraphicFramePr>
        <p:xfrm>
          <a:off x="2030411" y="5049521"/>
          <a:ext cx="8127999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Dimensions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 Consumption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64mmX63mm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$46.73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2.7 to 5.25V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846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B3BA5-6C5E-4A90-B752-DBD989088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module – ds18b20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A37EE-98BB-4A2F-8A15-BB8A34EA9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 be used to monitor body temperature</a:t>
            </a:r>
          </a:p>
          <a:p>
            <a:r>
              <a:rPr lang="en-US" dirty="0"/>
              <a:t>Sensor is waterproof and affordable</a:t>
            </a:r>
          </a:p>
          <a:p>
            <a:r>
              <a:rPr lang="en-US" dirty="0"/>
              <a:t>Has a simple one wire data sensor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62600-F770-486B-9D7D-84134DA94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92" b="75962" l="9964" r="896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5573">
            <a:off x="7162908" y="1270002"/>
            <a:ext cx="3726298" cy="351028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6808D08-3645-4539-B4ED-822FF92B3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773199"/>
              </p:ext>
            </p:extLst>
          </p:nvPr>
        </p:nvGraphicFramePr>
        <p:xfrm>
          <a:off x="1698708" y="4932680"/>
          <a:ext cx="8791405" cy="1010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5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8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8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82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4841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Dimensions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 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Temperature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1mX50mmX50mm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3.0-5.5V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-67°F to 257°F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±0.9°F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384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4C4FB6-F776-4EC6-83B3-6C35B3A94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 Module - neo-6m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4" descr="A circuit board&#10;&#10;Description generated with very high confidence">
            <a:extLst>
              <a:ext uri="{FF2B5EF4-FFF2-40B4-BE49-F238E27FC236}">
                <a16:creationId xmlns:a16="http://schemas.microsoft.com/office/drawing/2014/main" id="{A25CE7C9-62F5-4AB6-93F0-3704BF2B1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0" b="76424" l="8292" r="898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5696" y="253014"/>
            <a:ext cx="3541714" cy="3541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9C7A66-599A-4224-8D86-8D3F0B1E5EDE}"/>
              </a:ext>
            </a:extLst>
          </p:cNvPr>
          <p:cNvSpPr txBox="1"/>
          <p:nvPr/>
        </p:nvSpPr>
        <p:spPr>
          <a:xfrm>
            <a:off x="1590135" y="1920815"/>
            <a:ext cx="5472260" cy="156966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Inexpensive module.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Low power consumption.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Very accurate.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Comes with an antenna</a:t>
            </a:r>
            <a:r>
              <a:rPr lang="en-US" dirty="0"/>
              <a:t>.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BBE78D7-6B33-4F0C-9E31-F43C5E44E1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210175"/>
              </p:ext>
            </p:extLst>
          </p:nvPr>
        </p:nvGraphicFramePr>
        <p:xfrm>
          <a:off x="2054812" y="3856640"/>
          <a:ext cx="8168633" cy="259587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35020">
                  <a:extLst>
                    <a:ext uri="{9D8B030D-6E8A-4147-A177-3AD203B41FA5}">
                      <a16:colId xmlns:a16="http://schemas.microsoft.com/office/drawing/2014/main" val="1572929884"/>
                    </a:ext>
                  </a:extLst>
                </a:gridCol>
                <a:gridCol w="2146040">
                  <a:extLst>
                    <a:ext uri="{9D8B030D-6E8A-4147-A177-3AD203B41FA5}">
                      <a16:colId xmlns:a16="http://schemas.microsoft.com/office/drawing/2014/main" val="503869216"/>
                    </a:ext>
                  </a:extLst>
                </a:gridCol>
                <a:gridCol w="2099387">
                  <a:extLst>
                    <a:ext uri="{9D8B030D-6E8A-4147-A177-3AD203B41FA5}">
                      <a16:colId xmlns:a16="http://schemas.microsoft.com/office/drawing/2014/main" val="1348314665"/>
                    </a:ext>
                  </a:extLst>
                </a:gridCol>
                <a:gridCol w="2088186">
                  <a:extLst>
                    <a:ext uri="{9D8B030D-6E8A-4147-A177-3AD203B41FA5}">
                      <a16:colId xmlns:a16="http://schemas.microsoft.com/office/drawing/2014/main" val="670931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NEO-6M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EM-506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SparkFun</a:t>
                      </a:r>
                      <a:r>
                        <a:rPr lang="en-US" dirty="0"/>
                        <a:t> Venus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958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Dimensions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36mmx26mmx4mm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u="none" strike="noStrike" noProof="0" dirty="0"/>
                        <a:t>30mmx30mmx11mm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30mmx18mmx14mm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740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3.6-5V 39mA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4.5-6.5V 45-55mA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3.3V 29mA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290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2.0m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379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Refresh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5Hz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8699839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$15.95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$39.95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$49.95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10769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Antenna Included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Yes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26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110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B3BA5-6C5E-4A90-B752-DBD98908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513" y="2732576"/>
            <a:ext cx="6085796" cy="1478570"/>
          </a:xfrm>
        </p:spPr>
        <p:txBody>
          <a:bodyPr>
            <a:noAutofit/>
          </a:bodyPr>
          <a:lstStyle/>
          <a:p>
            <a:pPr algn="ctr"/>
            <a:r>
              <a:rPr lang="en-US" sz="5000" dirty="0"/>
              <a:t>Wireless communication</a:t>
            </a:r>
            <a:endParaRPr lang="en-US" sz="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88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9F7F1-48C0-4015-8C8F-8BF383261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en-US" dirty="0"/>
              <a:t>Type of technology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16E1CB-646D-4DFE-9048-61AA2289C292}"/>
              </a:ext>
            </a:extLst>
          </p:cNvPr>
          <p:cNvSpPr txBox="1">
            <a:spLocks/>
          </p:cNvSpPr>
          <p:nvPr/>
        </p:nvSpPr>
        <p:spPr>
          <a:xfrm>
            <a:off x="1143000" y="2233159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C72DEE36-4AFF-4619-800B-7B929533EF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7634524"/>
              </p:ext>
            </p:extLst>
          </p:nvPr>
        </p:nvGraphicFramePr>
        <p:xfrm>
          <a:off x="1332015" y="1893344"/>
          <a:ext cx="9524794" cy="4399506"/>
        </p:xfrm>
        <a:graphic>
          <a:graphicData uri="http://schemas.openxmlformats.org/drawingml/2006/table">
            <a:tbl>
              <a:tblPr/>
              <a:tblGrid>
                <a:gridCol w="2716993">
                  <a:extLst>
                    <a:ext uri="{9D8B030D-6E8A-4147-A177-3AD203B41FA5}">
                      <a16:colId xmlns:a16="http://schemas.microsoft.com/office/drawing/2014/main" val="2650890485"/>
                    </a:ext>
                  </a:extLst>
                </a:gridCol>
                <a:gridCol w="1849867">
                  <a:extLst>
                    <a:ext uri="{9D8B030D-6E8A-4147-A177-3AD203B41FA5}">
                      <a16:colId xmlns:a16="http://schemas.microsoft.com/office/drawing/2014/main" val="4261124941"/>
                    </a:ext>
                  </a:extLst>
                </a:gridCol>
                <a:gridCol w="2193219">
                  <a:extLst>
                    <a:ext uri="{9D8B030D-6E8A-4147-A177-3AD203B41FA5}">
                      <a16:colId xmlns:a16="http://schemas.microsoft.com/office/drawing/2014/main" val="1121081435"/>
                    </a:ext>
                  </a:extLst>
                </a:gridCol>
                <a:gridCol w="2086983">
                  <a:extLst>
                    <a:ext uri="{9D8B030D-6E8A-4147-A177-3AD203B41FA5}">
                      <a16:colId xmlns:a16="http://schemas.microsoft.com/office/drawing/2014/main" val="825573731"/>
                    </a:ext>
                  </a:extLst>
                </a:gridCol>
                <a:gridCol w="677732">
                  <a:extLst>
                    <a:ext uri="{9D8B030D-6E8A-4147-A177-3AD203B41FA5}">
                      <a16:colId xmlns:a16="http://schemas.microsoft.com/office/drawing/2014/main" val="983423893"/>
                    </a:ext>
                  </a:extLst>
                </a:gridCol>
              </a:tblGrid>
              <a:tr h="41131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Bluetooth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WiFi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RF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464701"/>
                  </a:ext>
                </a:extLst>
              </a:tr>
              <a:tr h="41131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Power Consumption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5825941"/>
                  </a:ext>
                </a:extLst>
              </a:tr>
              <a:tr h="41131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Range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6698921"/>
                  </a:ext>
                </a:extLst>
              </a:tr>
              <a:tr h="41131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Cost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360666"/>
                  </a:ext>
                </a:extLst>
              </a:tr>
              <a:tr h="41131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Reliability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696940"/>
                  </a:ext>
                </a:extLst>
              </a:tr>
              <a:tr h="41131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Frequency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2928927"/>
                  </a:ext>
                </a:extLst>
              </a:tr>
              <a:tr h="51738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4143130"/>
                  </a:ext>
                </a:extLst>
              </a:tr>
              <a:tr h="15695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764419"/>
                  </a:ext>
                </a:extLst>
              </a:tr>
              <a:tr h="41131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Best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444189"/>
                  </a:ext>
                </a:extLst>
              </a:tr>
              <a:tr h="41131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Moderate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1843"/>
                  </a:ext>
                </a:extLst>
              </a:tr>
              <a:tr h="41923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Worst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B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57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94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Recognizing the Problem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41413" y="2097088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First responders main cause of deaths are related to cardiac problems</a:t>
            </a:r>
          </a:p>
          <a:p>
            <a:r>
              <a:rPr lang="en-US" dirty="0"/>
              <a:t>Heightened vitals from adrenaline in the field can result in heart-attacks </a:t>
            </a:r>
          </a:p>
          <a:p>
            <a:r>
              <a:rPr lang="en-US" dirty="0"/>
              <a:t>In the last 5 years 76 fire-fighters died in the line of duty. 88.1% while on-duty, and 75 of them were due to Stress/Overexertion.</a:t>
            </a:r>
          </a:p>
          <a:p>
            <a:r>
              <a:rPr lang="en-US" dirty="0"/>
              <a:t>100% were related to heart and respiratory problems</a:t>
            </a:r>
          </a:p>
        </p:txBody>
      </p:sp>
    </p:spTree>
    <p:extLst>
      <p:ext uri="{BB962C8B-B14F-4D97-AF65-F5344CB8AC3E}">
        <p14:creationId xmlns:p14="http://schemas.microsoft.com/office/powerpoint/2010/main" val="210755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9F7F1-48C0-4015-8C8F-8BF383261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en-US" dirty="0"/>
              <a:t>Different types of rf modules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16E1CB-646D-4DFE-9048-61AA2289C292}"/>
              </a:ext>
            </a:extLst>
          </p:cNvPr>
          <p:cNvSpPr txBox="1">
            <a:spLocks/>
          </p:cNvSpPr>
          <p:nvPr/>
        </p:nvSpPr>
        <p:spPr>
          <a:xfrm>
            <a:off x="1143000" y="2233159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6CD727D-33B7-4B5D-A1F5-4160B7DA5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263945"/>
              </p:ext>
            </p:extLst>
          </p:nvPr>
        </p:nvGraphicFramePr>
        <p:xfrm>
          <a:off x="1305719" y="1746249"/>
          <a:ext cx="9577386" cy="3751195"/>
        </p:xfrm>
        <a:graphic>
          <a:graphicData uri="http://schemas.openxmlformats.org/drawingml/2006/table">
            <a:tbl>
              <a:tblPr firstRow="1" firstCol="1" bandRow="1"/>
              <a:tblGrid>
                <a:gridCol w="2389186">
                  <a:extLst>
                    <a:ext uri="{9D8B030D-6E8A-4147-A177-3AD203B41FA5}">
                      <a16:colId xmlns:a16="http://schemas.microsoft.com/office/drawing/2014/main" val="465575254"/>
                    </a:ext>
                  </a:extLst>
                </a:gridCol>
                <a:gridCol w="2254250">
                  <a:extLst>
                    <a:ext uri="{9D8B030D-6E8A-4147-A177-3AD203B41FA5}">
                      <a16:colId xmlns:a16="http://schemas.microsoft.com/office/drawing/2014/main" val="3536741598"/>
                    </a:ext>
                  </a:extLst>
                </a:gridCol>
                <a:gridCol w="2223295">
                  <a:extLst>
                    <a:ext uri="{9D8B030D-6E8A-4147-A177-3AD203B41FA5}">
                      <a16:colId xmlns:a16="http://schemas.microsoft.com/office/drawing/2014/main" val="1115004001"/>
                    </a:ext>
                  </a:extLst>
                </a:gridCol>
                <a:gridCol w="2710655">
                  <a:extLst>
                    <a:ext uri="{9D8B030D-6E8A-4147-A177-3AD203B41FA5}">
                      <a16:colId xmlns:a16="http://schemas.microsoft.com/office/drawing/2014/main" val="395842035"/>
                    </a:ext>
                  </a:extLst>
                </a:gridCol>
              </a:tblGrid>
              <a:tr h="6578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Specs\RF Module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w Cen MT" panose="020B0602020104020603" pitchFamily="34" charset="0"/>
                          <a:ea typeface="+mn-ea"/>
                        </a:rPr>
                        <a:t>SMAKN</a:t>
                      </a:r>
                      <a:r>
                        <a:rPr lang="en-US" sz="2000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® </a:t>
                      </a:r>
                      <a:r>
                        <a:rPr lang="en-US" sz="2000" dirty="0">
                          <a:effectLst/>
                          <a:latin typeface="Tw Cen MT" panose="020B0602020104020603" pitchFamily="34" charset="0"/>
                          <a:ea typeface="+mn-ea"/>
                        </a:rPr>
                        <a:t>433</a:t>
                      </a:r>
                      <a:r>
                        <a:rPr lang="en-US" sz="2000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 MHz 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APC 220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nRF24L01+ 2.4GHz Wireless Transceiver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226832"/>
                  </a:ext>
                </a:extLst>
              </a:tr>
              <a:tr h="3376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Power Consume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3V-12V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3.5-5.5V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1.9-3.6V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502713"/>
                  </a:ext>
                </a:extLst>
              </a:tr>
              <a:tr h="6760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Air Data Transfer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&lt;9.6 Kbps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2400 - 19200bps (9600bps default)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250kbps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402095"/>
                  </a:ext>
                </a:extLst>
              </a:tr>
              <a:tr h="6760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Cost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$16 (Antenna included)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$35 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$12 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376700"/>
                  </a:ext>
                </a:extLst>
              </a:tr>
              <a:tr h="3376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Range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500m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1000m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100m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B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19645"/>
                  </a:ext>
                </a:extLst>
              </a:tr>
              <a:tr h="3376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Reliability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318975"/>
                  </a:ext>
                </a:extLst>
              </a:tr>
              <a:tr h="5965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Easy Implementation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w Cen MT" panose="020B0602020104020603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B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500571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D1E1567-A221-437F-9B99-C9B5B755EC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1730"/>
              </p:ext>
            </p:extLst>
          </p:nvPr>
        </p:nvGraphicFramePr>
        <p:xfrm>
          <a:off x="8164513" y="5527792"/>
          <a:ext cx="2764715" cy="1241854"/>
        </p:xfrm>
        <a:graphic>
          <a:graphicData uri="http://schemas.openxmlformats.org/drawingml/2006/table">
            <a:tbl>
              <a:tblPr/>
              <a:tblGrid>
                <a:gridCol w="2086983">
                  <a:extLst>
                    <a:ext uri="{9D8B030D-6E8A-4147-A177-3AD203B41FA5}">
                      <a16:colId xmlns:a16="http://schemas.microsoft.com/office/drawing/2014/main" val="99153017"/>
                    </a:ext>
                  </a:extLst>
                </a:gridCol>
                <a:gridCol w="677732">
                  <a:extLst>
                    <a:ext uri="{9D8B030D-6E8A-4147-A177-3AD203B41FA5}">
                      <a16:colId xmlns:a16="http://schemas.microsoft.com/office/drawing/2014/main" val="2757451675"/>
                    </a:ext>
                  </a:extLst>
                </a:gridCol>
              </a:tblGrid>
              <a:tr h="4113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Best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449949"/>
                  </a:ext>
                </a:extLst>
              </a:tr>
              <a:tr h="4113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Moderate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118743"/>
                  </a:ext>
                </a:extLst>
              </a:tr>
              <a:tr h="41923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Worst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B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841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05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39F7F1-48C0-4015-8C8F-8BF383261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en-US" dirty="0"/>
              <a:t>Rf module - apc220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523EE-2B66-410F-8D29-83172EE4B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077363"/>
            <a:ext cx="6012423" cy="3541714"/>
          </a:xfrm>
        </p:spPr>
        <p:txBody>
          <a:bodyPr/>
          <a:lstStyle/>
          <a:p>
            <a:r>
              <a:rPr lang="en-US" dirty="0"/>
              <a:t>Frequency of operation of 433 MHz</a:t>
            </a:r>
          </a:p>
          <a:p>
            <a:r>
              <a:rPr lang="en-US" dirty="0"/>
              <a:t>Tested over 100 meters in neighborhood area</a:t>
            </a:r>
          </a:p>
          <a:p>
            <a:r>
              <a:rPr lang="en-US" dirty="0"/>
              <a:t>Air Data Transfer of 192000bps</a:t>
            </a:r>
          </a:p>
          <a:p>
            <a:r>
              <a:rPr lang="en-US" dirty="0"/>
              <a:t>Highly reliable and easy to implement</a:t>
            </a:r>
          </a:p>
          <a:p>
            <a:r>
              <a:rPr lang="en-US" dirty="0"/>
              <a:t>Low Power Consumption</a:t>
            </a:r>
          </a:p>
          <a:p>
            <a:r>
              <a:rPr lang="en-US" dirty="0"/>
              <a:t>More than 100 Channels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16E1CB-646D-4DFE-9048-61AA2289C292}"/>
              </a:ext>
            </a:extLst>
          </p:cNvPr>
          <p:cNvSpPr txBox="1">
            <a:spLocks/>
          </p:cNvSpPr>
          <p:nvPr/>
        </p:nvSpPr>
        <p:spPr>
          <a:xfrm>
            <a:off x="1143000" y="2233159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051333-580C-4948-86FA-05B73D65F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7800" l="1200" r="984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9823" y="1247036"/>
            <a:ext cx="3786000" cy="3786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3109FE3-77EE-4AC3-ABC8-110094BFB6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195799"/>
              </p:ext>
            </p:extLst>
          </p:nvPr>
        </p:nvGraphicFramePr>
        <p:xfrm>
          <a:off x="1698708" y="5578331"/>
          <a:ext cx="8791405" cy="1010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5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8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8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82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4841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Dimensions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 of Sight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 X 17 X 6.5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3.5-5.0V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 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</a:t>
                      </a:r>
                      <a:r>
                        <a:rPr lang="en-US" dirty="0" err="1"/>
                        <a:t>mW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738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B3BA5-6C5E-4A90-B752-DBD98908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612" y="2732576"/>
            <a:ext cx="6923597" cy="1478570"/>
          </a:xfrm>
        </p:spPr>
        <p:txBody>
          <a:bodyPr>
            <a:normAutofit/>
          </a:bodyPr>
          <a:lstStyle/>
          <a:p>
            <a:r>
              <a:rPr lang="en-US" sz="5000" dirty="0"/>
              <a:t>Microcontroller unit</a:t>
            </a:r>
            <a:endParaRPr lang="en-US" sz="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39F7F1-48C0-4015-8C8F-8BF383261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Microcontroller unit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4974074-4A7D-411B-98CE-DF80AD98C8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6998008"/>
              </p:ext>
            </p:extLst>
          </p:nvPr>
        </p:nvGraphicFramePr>
        <p:xfrm>
          <a:off x="2054080" y="2097088"/>
          <a:ext cx="8080661" cy="33756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86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19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320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9294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Processor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030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Atmega2560 	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256KB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$12.20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0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Atmega328P 	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64KB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$5.31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ARM Cortex</a:t>
                      </a:r>
                      <a:r>
                        <a:rPr lang="en-US" baseline="0" dirty="0"/>
                        <a:t> A53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128KB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$65.41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310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MSP430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55KB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$19.59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78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39F7F1-48C0-4015-8C8F-8BF383261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AtmEga</a:t>
            </a:r>
            <a:r>
              <a:rPr lang="en-US" dirty="0"/>
              <a:t> 2560-16au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523EE-2B66-410F-8D29-83172EE4B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5676" y="2249487"/>
            <a:ext cx="6771735" cy="35417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RISC Architecture</a:t>
            </a:r>
          </a:p>
          <a:p>
            <a:r>
              <a:rPr lang="en-US" dirty="0"/>
              <a:t>UART, SPI, I2C, JTAG</a:t>
            </a:r>
          </a:p>
          <a:p>
            <a:r>
              <a:rPr lang="en-US" dirty="0"/>
              <a:t>86 GPIOs</a:t>
            </a:r>
          </a:p>
          <a:p>
            <a:r>
              <a:rPr lang="en-US" dirty="0"/>
              <a:t>High speed data transfer through the RF modules.</a:t>
            </a:r>
          </a:p>
          <a:p>
            <a:r>
              <a:rPr lang="en-US" dirty="0"/>
              <a:t>Add sensors for future development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A picture containing electronics, circuit&#10;&#10;Description generated with very high confidence">
            <a:extLst>
              <a:ext uri="{FF2B5EF4-FFF2-40B4-BE49-F238E27FC236}">
                <a16:creationId xmlns:a16="http://schemas.microsoft.com/office/drawing/2014/main" id="{34170B23-317B-420E-8248-0ED53CC13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9457" y="2401672"/>
            <a:ext cx="2743200" cy="20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8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B3BA5-6C5E-4A90-B752-DBD98908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2732576"/>
            <a:ext cx="6286500" cy="1478570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software</a:t>
            </a:r>
            <a:endParaRPr lang="en-US" sz="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9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25483-FF49-4296-9D09-90DC90CB3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638C2-F026-4073-9929-FD392448D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Module integration and data sampling (C, C++)</a:t>
            </a:r>
          </a:p>
          <a:p>
            <a:r>
              <a:rPr lang="en-US" dirty="0"/>
              <a:t>Health Standards algorithms (Data processing logic)</a:t>
            </a:r>
          </a:p>
          <a:p>
            <a:r>
              <a:rPr lang="en-US" dirty="0"/>
              <a:t>Network transfer and Error checking (C, C++)</a:t>
            </a:r>
          </a:p>
          <a:p>
            <a:r>
              <a:rPr lang="en-US" dirty="0"/>
              <a:t>Graphical User Interface (Java)</a:t>
            </a:r>
          </a:p>
          <a:p>
            <a:r>
              <a:rPr lang="en-US" dirty="0"/>
              <a:t>Geographical Interface (Java)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77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30" y="191416"/>
            <a:ext cx="8697539" cy="63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7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B3BA5-6C5E-4A90-B752-DBD98908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433" y="2732576"/>
            <a:ext cx="8147956" cy="1478570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Graphical user interface (GUI)</a:t>
            </a:r>
            <a:endParaRPr lang="en-US" sz="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23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9F7F1-48C0-4015-8C8F-8BF383261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350230"/>
            <a:ext cx="9905998" cy="1478570"/>
          </a:xfrm>
        </p:spPr>
        <p:txBody>
          <a:bodyPr/>
          <a:lstStyle/>
          <a:p>
            <a:r>
              <a:rPr lang="en-US" dirty="0"/>
              <a:t>Graphical user interface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16386" r="7970" b="14899"/>
          <a:stretch/>
        </p:blipFill>
        <p:spPr>
          <a:xfrm>
            <a:off x="1563347" y="1592871"/>
            <a:ext cx="9062128" cy="4914899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9B1FC181-DB36-4CA6-AEF5-7117491F2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8158">
            <a:off x="3719241" y="2124488"/>
            <a:ext cx="4885645" cy="366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7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en-US" dirty="0" smtClean="0"/>
              <a:t>INTRODUCING THE M-GU4RD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57313" y="1357803"/>
            <a:ext cx="10479087" cy="4699000"/>
            <a:chOff x="1141413" y="1406522"/>
            <a:chExt cx="10039872" cy="38179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413" y="1690686"/>
              <a:ext cx="6282269" cy="3533777"/>
            </a:xfrm>
            <a:prstGeom prst="rect">
              <a:avLst/>
            </a:prstGeom>
          </p:spPr>
        </p:pic>
        <p:sp>
          <p:nvSpPr>
            <p:cNvPr id="6" name="Isosceles Triangle 5"/>
            <p:cNvSpPr/>
            <p:nvPr/>
          </p:nvSpPr>
          <p:spPr>
            <a:xfrm rot="16200000">
              <a:off x="6193630" y="1534320"/>
              <a:ext cx="1720852" cy="3109910"/>
            </a:xfrm>
            <a:prstGeom prst="triangle">
              <a:avLst/>
            </a:prstGeom>
            <a:noFill/>
            <a:ln>
              <a:prstDash val="lgDash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599486" y="2259995"/>
              <a:ext cx="87314" cy="1689706"/>
            </a:xfrm>
            <a:prstGeom prst="rect">
              <a:avLst/>
            </a:prstGeom>
            <a:solidFill>
              <a:srgbClr val="F3F3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407" y="1406522"/>
              <a:ext cx="2936878" cy="2936878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275114" y="3160991"/>
            <a:ext cx="424543" cy="80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B3BA5-6C5E-4A90-B752-DBD98908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2732576"/>
            <a:ext cx="6286500" cy="1478570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Casing</a:t>
            </a:r>
            <a:endParaRPr lang="en-US" sz="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13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en-US"/>
              <a:t>Case design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3F8B43-6739-4DD3-BDFB-09748BA53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6426272" cy="3541714"/>
          </a:xfrm>
        </p:spPr>
        <p:txBody>
          <a:bodyPr/>
          <a:lstStyle/>
          <a:p>
            <a:r>
              <a:rPr lang="en-US" dirty="0"/>
              <a:t>Material chosen Acrylonitrile butadiene styrene (ABS) resistant to up to 105 °C (221 °F)</a:t>
            </a:r>
          </a:p>
          <a:p>
            <a:r>
              <a:rPr lang="en-US" dirty="0"/>
              <a:t>Open case to extract the batteries if needed</a:t>
            </a:r>
          </a:p>
          <a:p>
            <a:r>
              <a:rPr lang="en-US" dirty="0"/>
              <a:t>Multiple openings for Barrel Jack and Sensors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6690">
            <a:off x="7222144" y="535949"/>
            <a:ext cx="4685512" cy="468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13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B3BA5-6C5E-4A90-B752-DBD98908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2732576"/>
            <a:ext cx="6286500" cy="1478570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power</a:t>
            </a:r>
          </a:p>
        </p:txBody>
      </p:sp>
    </p:spTree>
    <p:extLst>
      <p:ext uri="{BB962C8B-B14F-4D97-AF65-F5344CB8AC3E}">
        <p14:creationId xmlns:p14="http://schemas.microsoft.com/office/powerpoint/2010/main" val="26196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-39463"/>
            <a:ext cx="6772277" cy="6772277"/>
          </a:xfrm>
          <a:prstGeom prst="rect">
            <a:avLst/>
          </a:prstGeom>
        </p:spPr>
      </p:pic>
      <p:pic>
        <p:nvPicPr>
          <p:cNvPr id="4" name="Picture 4" descr="https://images-na.ssl-images-amazon.com/images/I/619KZ0KOvdL._SL1200_.jpg">
            <a:extLst>
              <a:ext uri="{FF2B5EF4-FFF2-40B4-BE49-F238E27FC236}">
                <a16:creationId xmlns:a16="http://schemas.microsoft.com/office/drawing/2014/main" id="{ACC90AFF-96DB-45B2-956D-8862F55E2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417" b="79250" l="5750" r="9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18" y="2629883"/>
            <a:ext cx="3290692" cy="32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39F7F1-48C0-4015-8C8F-8BF383261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523EE-2B66-410F-8D29-83172EE4B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35110"/>
            <a:ext cx="9905999" cy="35417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18650 3.6V Lithium Ion Battery 2600mAh x2 (connected in series)</a:t>
            </a:r>
          </a:p>
          <a:p>
            <a:r>
              <a:rPr lang="en-US" dirty="0"/>
              <a:t>Rechargeable, light weight, small size, large charge for application.</a:t>
            </a:r>
          </a:p>
          <a:p>
            <a:r>
              <a:rPr lang="en-US" dirty="0"/>
              <a:t>Cost: $7.59/unit</a:t>
            </a:r>
          </a:p>
          <a:p>
            <a:r>
              <a:rPr lang="en-US" dirty="0"/>
              <a:t>&gt;4 hour battery life.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127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8C3A-29A7-4297-ABB8-852694288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1" y="439962"/>
            <a:ext cx="9905998" cy="1478570"/>
          </a:xfrm>
        </p:spPr>
        <p:txBody>
          <a:bodyPr/>
          <a:lstStyle/>
          <a:p>
            <a:r>
              <a:rPr lang="en-US" dirty="0"/>
              <a:t>Battery Charging Circuit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C77F08-A042-4CD4-81B1-BC2C36F83F98}"/>
              </a:ext>
            </a:extLst>
          </p:cNvPr>
          <p:cNvSpPr txBox="1"/>
          <p:nvPr/>
        </p:nvSpPr>
        <p:spPr>
          <a:xfrm>
            <a:off x="1219201" y="1587830"/>
            <a:ext cx="975307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  MCP73832 – Lithium Ion Charge Management Controller.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 wall adapter inputs 9V to the charging circuit.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Programmable resistor to set charge current.</a:t>
            </a:r>
          </a:p>
        </p:txBody>
      </p:sp>
      <p:pic>
        <p:nvPicPr>
          <p:cNvPr id="3" name="Picture 2" descr="Image result for power supply cable d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63" b="91250" l="4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60874">
            <a:off x="238767" y="3439314"/>
            <a:ext cx="2696937" cy="269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7" t="27292" r="8075" b="24038"/>
          <a:stretch/>
        </p:blipFill>
        <p:spPr>
          <a:xfrm>
            <a:off x="3315158" y="3066400"/>
            <a:ext cx="8062971" cy="3442766"/>
          </a:xfrm>
        </p:spPr>
      </p:pic>
    </p:spTree>
    <p:extLst>
      <p:ext uri="{BB962C8B-B14F-4D97-AF65-F5344CB8AC3E}">
        <p14:creationId xmlns:p14="http://schemas.microsoft.com/office/powerpoint/2010/main" val="3142869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Buck Converter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A0F75C-4E48-4777-9657-2869A622EC75}"/>
              </a:ext>
            </a:extLst>
          </p:cNvPr>
          <p:cNvSpPr txBox="1"/>
          <p:nvPr/>
        </p:nvSpPr>
        <p:spPr>
          <a:xfrm>
            <a:off x="1143540" y="1733011"/>
            <a:ext cx="9989388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LM2567-ADJ – Adjustable Switching Buck Converter.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1N5238B – 8.7V Zener Diode.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PPTC 2A Resettable Fuse.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t="20880" r="12251" b="39354"/>
          <a:stretch/>
        </p:blipFill>
        <p:spPr>
          <a:xfrm>
            <a:off x="1296439" y="3211581"/>
            <a:ext cx="9595945" cy="2741698"/>
          </a:xfrm>
        </p:spPr>
      </p:pic>
    </p:spTree>
    <p:extLst>
      <p:ext uri="{BB962C8B-B14F-4D97-AF65-F5344CB8AC3E}">
        <p14:creationId xmlns:p14="http://schemas.microsoft.com/office/powerpoint/2010/main" val="29055727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B3BA5-6C5E-4A90-B752-DBD98908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723" y="2732576"/>
            <a:ext cx="6197375" cy="1478570"/>
          </a:xfrm>
        </p:spPr>
        <p:txBody>
          <a:bodyPr>
            <a:normAutofit/>
          </a:bodyPr>
          <a:lstStyle/>
          <a:p>
            <a:r>
              <a:rPr lang="en-US" sz="5000" dirty="0"/>
              <a:t>Schematics and pcb</a:t>
            </a:r>
          </a:p>
        </p:txBody>
      </p:sp>
    </p:spTree>
    <p:extLst>
      <p:ext uri="{BB962C8B-B14F-4D97-AF65-F5344CB8AC3E}">
        <p14:creationId xmlns:p14="http://schemas.microsoft.com/office/powerpoint/2010/main" val="4184451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9F7F1-48C0-4015-8C8F-8BF383261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712" y="389918"/>
            <a:ext cx="9905998" cy="1478570"/>
          </a:xfrm>
        </p:spPr>
        <p:txBody>
          <a:bodyPr/>
          <a:lstStyle/>
          <a:p>
            <a:r>
              <a:rPr lang="en-US" dirty="0"/>
              <a:t>Schematics</a:t>
            </a:r>
            <a:br>
              <a:rPr lang="en-US" dirty="0"/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5" t="14830" r="23768" b="17212"/>
          <a:stretch/>
        </p:blipFill>
        <p:spPr>
          <a:xfrm>
            <a:off x="1882070" y="1077309"/>
            <a:ext cx="8229282" cy="5780691"/>
          </a:xfrm>
        </p:spPr>
      </p:pic>
    </p:spTree>
    <p:extLst>
      <p:ext uri="{BB962C8B-B14F-4D97-AF65-F5344CB8AC3E}">
        <p14:creationId xmlns:p14="http://schemas.microsoft.com/office/powerpoint/2010/main" val="2105809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9F7F1-48C0-4015-8C8F-8BF383261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Pcb 3D Model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3" t="10081" r="12583" b="10684"/>
          <a:stretch/>
        </p:blipFill>
        <p:spPr>
          <a:xfrm>
            <a:off x="2144096" y="1734207"/>
            <a:ext cx="7900632" cy="4708635"/>
          </a:xfrm>
        </p:spPr>
      </p:pic>
    </p:spTree>
    <p:extLst>
      <p:ext uri="{BB962C8B-B14F-4D97-AF65-F5344CB8AC3E}">
        <p14:creationId xmlns:p14="http://schemas.microsoft.com/office/powerpoint/2010/main" val="1921567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B3BA5-6C5E-4A90-B752-DBD98908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129" y="2689715"/>
            <a:ext cx="6286500" cy="1478570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administrative</a:t>
            </a:r>
          </a:p>
        </p:txBody>
      </p:sp>
    </p:spTree>
    <p:extLst>
      <p:ext uri="{BB962C8B-B14F-4D97-AF65-F5344CB8AC3E}">
        <p14:creationId xmlns:p14="http://schemas.microsoft.com/office/powerpoint/2010/main" val="3463051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the m-gu4rd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097088"/>
            <a:ext cx="9905999" cy="4396641"/>
          </a:xfrm>
        </p:spPr>
        <p:txBody>
          <a:bodyPr>
            <a:normAutofit/>
          </a:bodyPr>
          <a:lstStyle/>
          <a:p>
            <a:r>
              <a:rPr lang="en-US" dirty="0"/>
              <a:t>Ideally, the device would be customizable with various sensors and utilities given the circumstance</a:t>
            </a:r>
          </a:p>
          <a:p>
            <a:r>
              <a:rPr lang="en-US" dirty="0"/>
              <a:t>Various applications such as for First Responders, Firefighters, Military/Police Officers, and Medical Practices</a:t>
            </a:r>
          </a:p>
          <a:p>
            <a:r>
              <a:rPr lang="en-US" dirty="0"/>
              <a:t>Our design consists of two parts:</a:t>
            </a:r>
          </a:p>
          <a:p>
            <a:pPr lvl="1"/>
            <a:r>
              <a:rPr lang="en-US" dirty="0"/>
              <a:t>A body attachable device that detects a person’s vitals and location</a:t>
            </a:r>
          </a:p>
          <a:p>
            <a:pPr lvl="1"/>
            <a:r>
              <a:rPr lang="en-US" dirty="0"/>
              <a:t>A GUI capable of decoding the vitals, location, and status of all unit members in real-time and indicate dangerous level fluctuations in a person’s vital signs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55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standards and Constraints (ABET)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F9F640C-1B39-4D61-B1CB-B6864CC2F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3541714"/>
          </a:xfrm>
        </p:spPr>
        <p:txBody>
          <a:bodyPr/>
          <a:lstStyle/>
          <a:p>
            <a:r>
              <a:rPr lang="en-US" dirty="0"/>
              <a:t>Health Insurance Portability &amp; Accountability Act (HIPAA)</a:t>
            </a:r>
          </a:p>
          <a:p>
            <a:r>
              <a:rPr lang="en-US" dirty="0"/>
              <a:t>FCC Constraints</a:t>
            </a:r>
          </a:p>
          <a:p>
            <a:r>
              <a:rPr lang="en-US" dirty="0"/>
              <a:t>Software Standards (ISO/IEC/IEEE)</a:t>
            </a:r>
          </a:p>
          <a:p>
            <a:pPr lvl="1"/>
            <a:r>
              <a:rPr lang="en-US" dirty="0"/>
              <a:t>ISO/IEC 9899 the C standard </a:t>
            </a:r>
          </a:p>
          <a:p>
            <a:pPr lvl="1"/>
            <a:r>
              <a:rPr lang="en-US" dirty="0"/>
              <a:t>OpenCL (Open Computing Language) framework </a:t>
            </a:r>
          </a:p>
          <a:p>
            <a:r>
              <a:rPr lang="en-US" dirty="0"/>
              <a:t>Economic and Time Constraints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929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F1205-DF22-47E1-AFE1-08326C13C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DISTRIBUTION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7569559"/>
              </p:ext>
            </p:extLst>
          </p:nvPr>
        </p:nvGraphicFramePr>
        <p:xfrm>
          <a:off x="1141413" y="2047876"/>
          <a:ext cx="10049255" cy="36560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85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5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5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5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37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654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Software/GUI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Wireless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PCB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666">
                <a:tc>
                  <a:txBody>
                    <a:bodyPr/>
                    <a:lstStyle/>
                    <a:p>
                      <a:r>
                        <a:rPr lang="en-US" dirty="0"/>
                        <a:t>Angello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Secondary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666">
                <a:tc>
                  <a:txBody>
                    <a:bodyPr/>
                    <a:lstStyle/>
                    <a:p>
                      <a:r>
                        <a:rPr lang="en-US" dirty="0"/>
                        <a:t>Andrew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Secondary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666">
                <a:tc>
                  <a:txBody>
                    <a:bodyPr/>
                    <a:lstStyle/>
                    <a:p>
                      <a:r>
                        <a:rPr lang="en-US" dirty="0"/>
                        <a:t>Giovanni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Secondary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2666">
                <a:tc>
                  <a:txBody>
                    <a:bodyPr/>
                    <a:lstStyle/>
                    <a:p>
                      <a:r>
                        <a:rPr lang="en-US" dirty="0" err="1"/>
                        <a:t>Italo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4464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F1205-DF22-47E1-AFE1-08326C13C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326418"/>
            <a:ext cx="9905998" cy="1478570"/>
          </a:xfrm>
        </p:spPr>
        <p:txBody>
          <a:bodyPr/>
          <a:lstStyle/>
          <a:p>
            <a:r>
              <a:rPr lang="en-US" dirty="0"/>
              <a:t>Budget and financing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3A96A7D-3643-4357-9EA6-870A886ADB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096881"/>
              </p:ext>
            </p:extLst>
          </p:nvPr>
        </p:nvGraphicFramePr>
        <p:xfrm>
          <a:off x="1269008" y="1453704"/>
          <a:ext cx="4673676" cy="5075226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3664504">
                  <a:extLst>
                    <a:ext uri="{9D8B030D-6E8A-4147-A177-3AD203B41FA5}">
                      <a16:colId xmlns:a16="http://schemas.microsoft.com/office/drawing/2014/main" val="2878850884"/>
                    </a:ext>
                  </a:extLst>
                </a:gridCol>
                <a:gridCol w="1009172">
                  <a:extLst>
                    <a:ext uri="{9D8B030D-6E8A-4147-A177-3AD203B41FA5}">
                      <a16:colId xmlns:a16="http://schemas.microsoft.com/office/drawing/2014/main" val="4285434524"/>
                    </a:ext>
                  </a:extLst>
                </a:gridCol>
              </a:tblGrid>
              <a:tr h="39040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Component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Unit Cost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4737449"/>
                  </a:ext>
                </a:extLst>
              </a:tr>
              <a:tr h="39040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3.6V Lithium Ion 18650 Battery 2600mAh (x2)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$7.59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2139591"/>
                  </a:ext>
                </a:extLst>
              </a:tr>
              <a:tr h="39040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9V 3A AC Wall Adapter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$10.05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8365712"/>
                  </a:ext>
                </a:extLst>
              </a:tr>
              <a:tr h="39040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Atmega2560 Chip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$12.20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869056"/>
                  </a:ext>
                </a:extLst>
              </a:tr>
              <a:tr h="39040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NEO-6M GPS Module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$15.66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6113078"/>
                  </a:ext>
                </a:extLst>
              </a:tr>
              <a:tr h="39040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ADS1292R ECG/Respiration Shield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$46.73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6388580"/>
                  </a:ext>
                </a:extLst>
              </a:tr>
              <a:tr h="39040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DS18B20 Digital Temperature Sensor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$2.32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6622145"/>
                  </a:ext>
                </a:extLst>
              </a:tr>
              <a:tr h="39040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APC220 RF Module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$24.58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2947356"/>
                  </a:ext>
                </a:extLst>
              </a:tr>
              <a:tr h="39040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PCB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$18.33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6083818"/>
                  </a:ext>
                </a:extLst>
              </a:tr>
              <a:tr h="39040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LM2576-ADJ Switching Buck Converter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$2.03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2961686"/>
                  </a:ext>
                </a:extLst>
              </a:tr>
              <a:tr h="39040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MCP73832 Battery Management Chip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$0.57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2638372"/>
                  </a:ext>
                </a:extLst>
              </a:tr>
              <a:tr h="39040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Resistors/capacitors etc.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$14.52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921524"/>
                  </a:ext>
                </a:extLst>
              </a:tr>
              <a:tr h="39040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TOTAL UNIT COST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$162.17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030978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3DB12B-EEAF-4157-884D-C83D130B3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32998"/>
              </p:ext>
            </p:extLst>
          </p:nvPr>
        </p:nvGraphicFramePr>
        <p:xfrm>
          <a:off x="6671264" y="1469568"/>
          <a:ext cx="4673676" cy="505936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3823455">
                  <a:extLst>
                    <a:ext uri="{9D8B030D-6E8A-4147-A177-3AD203B41FA5}">
                      <a16:colId xmlns:a16="http://schemas.microsoft.com/office/drawing/2014/main" val="4258010544"/>
                    </a:ext>
                  </a:extLst>
                </a:gridCol>
                <a:gridCol w="850221">
                  <a:extLst>
                    <a:ext uri="{9D8B030D-6E8A-4147-A177-3AD203B41FA5}">
                      <a16:colId xmlns:a16="http://schemas.microsoft.com/office/drawing/2014/main" val="1575342725"/>
                    </a:ext>
                  </a:extLst>
                </a:gridCol>
              </a:tblGrid>
              <a:tr h="316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Component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Cost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1564453"/>
                  </a:ext>
                </a:extLst>
              </a:tr>
              <a:tr h="316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3.6V Lithium Ion 18650 Battery 2600mAh (x2)</a:t>
                      </a:r>
                      <a:endParaRPr lang="en-US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$15.18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8283285"/>
                  </a:ext>
                </a:extLst>
              </a:tr>
              <a:tr h="316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9V 3A AC Wall Adapter</a:t>
                      </a:r>
                      <a:endParaRPr lang="en-US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$10.05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3421272"/>
                  </a:ext>
                </a:extLst>
              </a:tr>
              <a:tr h="316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Atmega2560 Chip (x2)</a:t>
                      </a:r>
                      <a:endParaRPr lang="en-US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$24.40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1948285"/>
                  </a:ext>
                </a:extLst>
              </a:tr>
              <a:tr h="316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NEO-6M GPS Module</a:t>
                      </a:r>
                      <a:endParaRPr lang="en-US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$15.66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3470243"/>
                  </a:ext>
                </a:extLst>
              </a:tr>
              <a:tr h="316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ADS1292R ECG/Respiration Shield</a:t>
                      </a:r>
                      <a:endParaRPr lang="en-US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$46.73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4841183"/>
                  </a:ext>
                </a:extLst>
              </a:tr>
              <a:tr h="316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DS18B20 Digital Temperature Sensor</a:t>
                      </a:r>
                      <a:endParaRPr lang="en-US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$15.00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3024749"/>
                  </a:ext>
                </a:extLst>
              </a:tr>
              <a:tr h="316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APC220 RF Module</a:t>
                      </a:r>
                      <a:endParaRPr lang="en-US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$24.58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8960579"/>
                  </a:ext>
                </a:extLst>
              </a:tr>
              <a:tr h="316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PCB (x8)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$97.76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4929809"/>
                  </a:ext>
                </a:extLst>
              </a:tr>
              <a:tr h="316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LM2576-ADJ Switching Buck Converter</a:t>
                      </a:r>
                      <a:endParaRPr lang="en-US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$4.06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8277357"/>
                  </a:ext>
                </a:extLst>
              </a:tr>
              <a:tr h="316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MCP73832 Battery Management Chip</a:t>
                      </a:r>
                      <a:endParaRPr lang="en-US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$1.71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1750069"/>
                  </a:ext>
                </a:extLst>
              </a:tr>
              <a:tr h="316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Resistors/capacitors etc.</a:t>
                      </a:r>
                      <a:endParaRPr lang="en-US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$76.64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8533904"/>
                  </a:ext>
                </a:extLst>
              </a:tr>
              <a:tr h="316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Battery Holder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$2.60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5336700"/>
                  </a:ext>
                </a:extLst>
              </a:tr>
              <a:tr h="316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5V 3A AC Wall Adapter</a:t>
                      </a:r>
                      <a:endParaRPr lang="en-US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$9.95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1976023"/>
                  </a:ext>
                </a:extLst>
              </a:tr>
              <a:tr h="316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TPS61230A 5V Boost Converter (x2)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$4.12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2473905"/>
                  </a:ext>
                </a:extLst>
              </a:tr>
              <a:tr h="316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TOTAL DEVELOPMENT COST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$348.44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4920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2903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0DA7E4-B05A-404D-8738-BED55EB2B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8D4FA-032C-49C0-91C1-1E4B9430F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Issues with calibrating the ECG sensors</a:t>
            </a:r>
          </a:p>
          <a:p>
            <a:r>
              <a:rPr lang="en-US" dirty="0"/>
              <a:t>Issues with calibrating the respiratory sampling data</a:t>
            </a:r>
          </a:p>
          <a:p>
            <a:r>
              <a:rPr lang="en-US" dirty="0"/>
              <a:t>Problems integrating drivers for RF modules with multiple mobile OS</a:t>
            </a:r>
          </a:p>
          <a:p>
            <a:r>
              <a:rPr lang="en-US" dirty="0"/>
              <a:t>Problems implementing multiple radio frequencies selection</a:t>
            </a:r>
          </a:p>
          <a:p>
            <a:r>
              <a:rPr lang="en-US" dirty="0"/>
              <a:t>Problems feeding the proper power to the multiple devices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3859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0DA7E4-B05A-404D-8738-BED55EB2B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developments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8D4FA-032C-49C0-91C1-1E4B9430F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 ECG for proper calibration</a:t>
            </a:r>
          </a:p>
          <a:p>
            <a:r>
              <a:rPr lang="en-US" dirty="0"/>
              <a:t>Add more features such as Gas sensor, panic button and Altimeter</a:t>
            </a:r>
          </a:p>
          <a:p>
            <a:r>
              <a:rPr lang="en-US" dirty="0"/>
              <a:t>Reduce size of PCB and Case</a:t>
            </a:r>
          </a:p>
          <a:p>
            <a:r>
              <a:rPr lang="en-US" dirty="0"/>
              <a:t>Continue development on the GUI to add more features</a:t>
            </a:r>
          </a:p>
        </p:txBody>
      </p:sp>
    </p:spTree>
    <p:extLst>
      <p:ext uri="{BB962C8B-B14F-4D97-AF65-F5344CB8AC3E}">
        <p14:creationId xmlns:p14="http://schemas.microsoft.com/office/powerpoint/2010/main" val="490652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FC9CA0-6A8A-46EB-8F5A-32BBA84A0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818" y="1727268"/>
            <a:ext cx="4435184" cy="1055688"/>
          </a:xfrm>
        </p:spPr>
        <p:txBody>
          <a:bodyPr>
            <a:noAutofit/>
          </a:bodyPr>
          <a:lstStyle/>
          <a:p>
            <a:r>
              <a:rPr lang="en-US" sz="6000" dirty="0"/>
              <a:t>Questions?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Image result for question ma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237" r="91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24"/>
          <a:stretch/>
        </p:blipFill>
        <p:spPr bwMode="auto">
          <a:xfrm>
            <a:off x="4069776" y="2474843"/>
            <a:ext cx="3870363" cy="255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077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294" y="85723"/>
            <a:ext cx="6772277" cy="6772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 products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521" b="521"/>
          <a:stretch/>
        </p:blipFill>
        <p:spPr>
          <a:xfrm>
            <a:off x="5887563" y="1968501"/>
            <a:ext cx="5201889" cy="3333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439" y="1968501"/>
            <a:ext cx="39528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0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something that directly helps people</a:t>
            </a:r>
          </a:p>
          <a:p>
            <a:r>
              <a:rPr lang="en-US" dirty="0"/>
              <a:t>Maintain a flexible design</a:t>
            </a:r>
          </a:p>
          <a:p>
            <a:r>
              <a:rPr lang="en-US" dirty="0"/>
              <a:t>Develop a more condensed and portable device</a:t>
            </a:r>
          </a:p>
          <a:p>
            <a:r>
              <a:rPr lang="en-US" dirty="0"/>
              <a:t>Must be lightweight, accessible, and easy to use</a:t>
            </a:r>
          </a:p>
          <a:p>
            <a:r>
              <a:rPr lang="en-US" dirty="0"/>
              <a:t>Must be affordable and accessible to all consumers</a:t>
            </a:r>
          </a:p>
        </p:txBody>
      </p:sp>
    </p:spTree>
    <p:extLst>
      <p:ext uri="{BB962C8B-B14F-4D97-AF65-F5344CB8AC3E}">
        <p14:creationId xmlns:p14="http://schemas.microsoft.com/office/powerpoint/2010/main" val="134685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3" y="85723"/>
            <a:ext cx="6772277" cy="6772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and specifications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F9F640C-1B39-4D61-B1CB-B6864CC2F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3541714"/>
          </a:xfrm>
        </p:spPr>
        <p:txBody>
          <a:bodyPr/>
          <a:lstStyle/>
          <a:p>
            <a:r>
              <a:rPr lang="en-US" b="1" dirty="0"/>
              <a:t>The M-GU4RD shall take the following vitals: Respiratory rate, Heart Rate and Temperature</a:t>
            </a:r>
          </a:p>
          <a:p>
            <a:r>
              <a:rPr lang="en-US" b="1" dirty="0"/>
              <a:t>The M-GU4RD shall provide an accurate geographical location of the user</a:t>
            </a:r>
          </a:p>
          <a:p>
            <a:r>
              <a:rPr lang="en-US" dirty="0"/>
              <a:t>The M-GU4RD shall implement a rechargeable power source</a:t>
            </a:r>
          </a:p>
          <a:p>
            <a:r>
              <a:rPr lang="en-US" dirty="0"/>
              <a:t>The Graphical Unit Interface (GUI) shall display the sensor data</a:t>
            </a:r>
          </a:p>
          <a:p>
            <a:r>
              <a:rPr lang="en-US" b="1" dirty="0"/>
              <a:t>The M-GU4RD shall have a transmission range of at least 50 meters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2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and specifications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09F86F-4DB1-43D0-86BB-49C825672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755710"/>
              </p:ext>
            </p:extLst>
          </p:nvPr>
        </p:nvGraphicFramePr>
        <p:xfrm>
          <a:off x="2030412" y="2316480"/>
          <a:ext cx="8127999" cy="2225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34991074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3160607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589339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0"/>
                        </a:rPr>
                        <a:t>Specifications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0"/>
                        </a:rPr>
                        <a:t>Value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0"/>
                        </a:rPr>
                        <a:t>Metric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771281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Dimensions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20x15x5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cm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18895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Weight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&lt;5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lbs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500542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Power lifetime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&gt;4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hours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181613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Cost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&lt;400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U.S Dollars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057353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Installation time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&lt;60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seconds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24929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053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B3BA5-6C5E-4A90-B752-DBD98908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2730"/>
            <a:ext cx="9905998" cy="1478570"/>
          </a:xfrm>
        </p:spPr>
        <p:txBody>
          <a:bodyPr/>
          <a:lstStyle/>
          <a:p>
            <a:r>
              <a:rPr lang="en-US" dirty="0"/>
              <a:t>Overall project block diagram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D02609-0498-4955-A216-CED449B9CB5F}"/>
              </a:ext>
            </a:extLst>
          </p:cNvPr>
          <p:cNvSpPr/>
          <p:nvPr/>
        </p:nvSpPr>
        <p:spPr>
          <a:xfrm>
            <a:off x="980815" y="1325653"/>
            <a:ext cx="1995488" cy="962025"/>
          </a:xfrm>
          <a:prstGeom prst="roundRect">
            <a:avLst/>
          </a:prstGeom>
          <a:solidFill>
            <a:srgbClr val="FF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Power Supply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6FCE0E-F2C6-46F1-B104-04E6B08FF1C2}"/>
              </a:ext>
            </a:extLst>
          </p:cNvPr>
          <p:cNvSpPr/>
          <p:nvPr/>
        </p:nvSpPr>
        <p:spPr>
          <a:xfrm>
            <a:off x="974148" y="2539737"/>
            <a:ext cx="1995487" cy="955675"/>
          </a:xfrm>
          <a:prstGeom prst="roundRect">
            <a:avLst/>
          </a:prstGeom>
          <a:solidFill>
            <a:srgbClr val="FF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Battery Charger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15E3919-2810-49D8-A5A4-D0D493E3F45F}"/>
              </a:ext>
            </a:extLst>
          </p:cNvPr>
          <p:cNvSpPr/>
          <p:nvPr/>
        </p:nvSpPr>
        <p:spPr>
          <a:xfrm>
            <a:off x="970338" y="3875300"/>
            <a:ext cx="1995487" cy="957262"/>
          </a:xfrm>
          <a:prstGeom prst="roundRect">
            <a:avLst/>
          </a:prstGeom>
          <a:solidFill>
            <a:srgbClr val="FF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Battery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90F9A37-08D4-4657-A94B-FD02E36C6B92}"/>
              </a:ext>
            </a:extLst>
          </p:cNvPr>
          <p:cNvSpPr/>
          <p:nvPr/>
        </p:nvSpPr>
        <p:spPr>
          <a:xfrm>
            <a:off x="963670" y="5147403"/>
            <a:ext cx="1997075" cy="955675"/>
          </a:xfrm>
          <a:prstGeom prst="roundRect">
            <a:avLst/>
          </a:prstGeom>
          <a:solidFill>
            <a:srgbClr val="FF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Buck</a:t>
            </a:r>
            <a:r>
              <a:rPr lang="en-US" sz="2000" b="1" baseline="0" dirty="0">
                <a:solidFill>
                  <a:sysClr val="windowText" lastClr="000000"/>
                </a:solidFill>
              </a:rPr>
              <a:t> </a:t>
            </a:r>
            <a:r>
              <a:rPr lang="en-US" sz="2000" b="1" dirty="0">
                <a:solidFill>
                  <a:sysClr val="windowText" lastClr="000000"/>
                </a:solidFill>
              </a:rPr>
              <a:t>Converter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C18BB9E-EAEA-4750-9AE9-C3C466987B2C}"/>
              </a:ext>
            </a:extLst>
          </p:cNvPr>
          <p:cNvSpPr/>
          <p:nvPr/>
        </p:nvSpPr>
        <p:spPr>
          <a:xfrm>
            <a:off x="3742748" y="1332003"/>
            <a:ext cx="1997075" cy="95408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GPS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82D850E-A9B2-4479-B240-7DF04D91142F}"/>
              </a:ext>
            </a:extLst>
          </p:cNvPr>
          <p:cNvSpPr/>
          <p:nvPr/>
        </p:nvSpPr>
        <p:spPr>
          <a:xfrm>
            <a:off x="3760210" y="2534974"/>
            <a:ext cx="1995488" cy="9636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Temperature Sensor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D0400B4-5EDC-4B44-BE6B-BC675A2A5AD6}"/>
              </a:ext>
            </a:extLst>
          </p:cNvPr>
          <p:cNvSpPr/>
          <p:nvPr/>
        </p:nvSpPr>
        <p:spPr>
          <a:xfrm>
            <a:off x="3830060" y="3872125"/>
            <a:ext cx="1997075" cy="96361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ECG and Respiration sensor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466658A-FF38-47FA-9C0B-C4013BE2DA29}"/>
              </a:ext>
            </a:extLst>
          </p:cNvPr>
          <p:cNvSpPr/>
          <p:nvPr/>
        </p:nvSpPr>
        <p:spPr>
          <a:xfrm>
            <a:off x="9310110" y="2539737"/>
            <a:ext cx="1995488" cy="9556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RF Module</a:t>
            </a:r>
            <a:r>
              <a:rPr lang="en-US" sz="2000" b="1" baseline="0" dirty="0">
                <a:solidFill>
                  <a:sysClr val="windowText" lastClr="000000"/>
                </a:solidFill>
              </a:rPr>
              <a:t> (Tx)</a:t>
            </a:r>
            <a:endParaRPr lang="en-US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F84CFEB-53AE-4953-8FA2-AD1B9A603E2F}"/>
              </a:ext>
            </a:extLst>
          </p:cNvPr>
          <p:cNvSpPr/>
          <p:nvPr/>
        </p:nvSpPr>
        <p:spPr>
          <a:xfrm>
            <a:off x="9310110" y="3873712"/>
            <a:ext cx="1995488" cy="96043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RF Module</a:t>
            </a:r>
            <a:r>
              <a:rPr lang="en-US" sz="2000" b="1" baseline="0">
                <a:solidFill>
                  <a:sysClr val="windowText" lastClr="000000"/>
                </a:solidFill>
              </a:rPr>
              <a:t> (Rx)</a:t>
            </a:r>
            <a:endParaRPr lang="en-US" sz="2000" b="1">
              <a:solidFill>
                <a:sysClr val="windowText" lastClr="000000"/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D521800-3F1E-4861-8734-8DD5B50FE2A3}"/>
              </a:ext>
            </a:extLst>
          </p:cNvPr>
          <p:cNvSpPr/>
          <p:nvPr/>
        </p:nvSpPr>
        <p:spPr>
          <a:xfrm>
            <a:off x="9310110" y="5157246"/>
            <a:ext cx="1995488" cy="95885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GUI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AB7B5F-6DA4-4C3D-A8E2-838AD4D52236}"/>
              </a:ext>
            </a:extLst>
          </p:cNvPr>
          <p:cNvSpPr/>
          <p:nvPr/>
        </p:nvSpPr>
        <p:spPr>
          <a:xfrm>
            <a:off x="6442351" y="1324365"/>
            <a:ext cx="1995487" cy="95885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MCU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60EBCD2-BA7A-4CE6-8857-D013ABEBBB21}"/>
              </a:ext>
            </a:extLst>
          </p:cNvPr>
          <p:cNvCxnSpPr>
            <a:cxnSpLocks/>
            <a:stCxn id="31" idx="2"/>
            <a:endCxn id="32" idx="0"/>
          </p:cNvCxnSpPr>
          <p:nvPr/>
        </p:nvCxnSpPr>
        <p:spPr>
          <a:xfrm flipH="1">
            <a:off x="1971892" y="2287678"/>
            <a:ext cx="6667" cy="2520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A62C979-1161-42FC-9AE0-EB950CCB2C06}"/>
              </a:ext>
            </a:extLst>
          </p:cNvPr>
          <p:cNvCxnSpPr>
            <a:cxnSpLocks/>
            <a:stCxn id="32" idx="2"/>
            <a:endCxn id="33" idx="0"/>
          </p:cNvCxnSpPr>
          <p:nvPr/>
        </p:nvCxnSpPr>
        <p:spPr>
          <a:xfrm flipH="1">
            <a:off x="1968082" y="3495412"/>
            <a:ext cx="3810" cy="3798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CFB9093-1BEF-4FD1-AACE-77A51984AE27}"/>
              </a:ext>
            </a:extLst>
          </p:cNvPr>
          <p:cNvCxnSpPr>
            <a:cxnSpLocks/>
            <a:stCxn id="33" idx="2"/>
            <a:endCxn id="34" idx="0"/>
          </p:cNvCxnSpPr>
          <p:nvPr/>
        </p:nvCxnSpPr>
        <p:spPr>
          <a:xfrm flipH="1">
            <a:off x="1962208" y="4832562"/>
            <a:ext cx="5874" cy="3148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C485CDAB-A043-4D0B-99A9-892EF8302DB9}"/>
              </a:ext>
            </a:extLst>
          </p:cNvPr>
          <p:cNvCxnSpPr>
            <a:cxnSpLocks/>
            <a:endCxn id="42" idx="2"/>
          </p:cNvCxnSpPr>
          <p:nvPr/>
        </p:nvCxnSpPr>
        <p:spPr>
          <a:xfrm flipV="1">
            <a:off x="2956935" y="2283215"/>
            <a:ext cx="4483160" cy="3353456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81B769AC-839A-403C-B680-FB2E888A6B95}"/>
              </a:ext>
            </a:extLst>
          </p:cNvPr>
          <p:cNvCxnSpPr>
            <a:cxnSpLocks/>
            <a:endCxn id="35" idx="1"/>
          </p:cNvCxnSpPr>
          <p:nvPr/>
        </p:nvCxnSpPr>
        <p:spPr>
          <a:xfrm rot="5400000" flipH="1" flipV="1">
            <a:off x="1604106" y="3498030"/>
            <a:ext cx="3827624" cy="449659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57A0CA1-8F15-4855-8E09-8BFC800DE6C1}"/>
              </a:ext>
            </a:extLst>
          </p:cNvPr>
          <p:cNvCxnSpPr>
            <a:cxnSpLocks/>
          </p:cNvCxnSpPr>
          <p:nvPr/>
        </p:nvCxnSpPr>
        <p:spPr>
          <a:xfrm>
            <a:off x="3276816" y="3096671"/>
            <a:ext cx="4849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4EB25D5-D746-4C94-B3D1-5BBE35B1583C}"/>
              </a:ext>
            </a:extLst>
          </p:cNvPr>
          <p:cNvCxnSpPr>
            <a:cxnSpLocks/>
          </p:cNvCxnSpPr>
          <p:nvPr/>
        </p:nvCxnSpPr>
        <p:spPr>
          <a:xfrm>
            <a:off x="3293088" y="4358733"/>
            <a:ext cx="5385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7F75AE08-D7AD-4291-8736-83BBF4DB6B9C}"/>
              </a:ext>
            </a:extLst>
          </p:cNvPr>
          <p:cNvCxnSpPr>
            <a:cxnSpLocks/>
            <a:endCxn id="42" idx="1"/>
          </p:cNvCxnSpPr>
          <p:nvPr/>
        </p:nvCxnSpPr>
        <p:spPr>
          <a:xfrm rot="5400000" flipH="1" flipV="1">
            <a:off x="5010683" y="2937926"/>
            <a:ext cx="2565804" cy="297532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D430B85-409E-48CE-BE00-FAB63660A4BD}"/>
              </a:ext>
            </a:extLst>
          </p:cNvPr>
          <p:cNvCxnSpPr>
            <a:cxnSpLocks/>
          </p:cNvCxnSpPr>
          <p:nvPr/>
        </p:nvCxnSpPr>
        <p:spPr>
          <a:xfrm>
            <a:off x="5755698" y="3096671"/>
            <a:ext cx="37904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nector: Elbow 156">
            <a:extLst>
              <a:ext uri="{FF2B5EF4-FFF2-40B4-BE49-F238E27FC236}">
                <a16:creationId xmlns:a16="http://schemas.microsoft.com/office/drawing/2014/main" id="{8534B69C-1252-4341-B93D-950850A8E97B}"/>
              </a:ext>
            </a:extLst>
          </p:cNvPr>
          <p:cNvCxnSpPr>
            <a:cxnSpLocks/>
            <a:stCxn id="35" idx="3"/>
            <a:endCxn id="42" idx="1"/>
          </p:cNvCxnSpPr>
          <p:nvPr/>
        </p:nvCxnSpPr>
        <p:spPr>
          <a:xfrm flipV="1">
            <a:off x="5739823" y="1803790"/>
            <a:ext cx="702528" cy="52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37CAD5F-D915-4B4D-A932-FFBC1983C742}"/>
              </a:ext>
            </a:extLst>
          </p:cNvPr>
          <p:cNvCxnSpPr>
            <a:cxnSpLocks/>
          </p:cNvCxnSpPr>
          <p:nvPr/>
        </p:nvCxnSpPr>
        <p:spPr>
          <a:xfrm>
            <a:off x="7440094" y="3096671"/>
            <a:ext cx="1870016" cy="15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EFF8C7D-902F-4A39-BDA6-CC9B7E5E4E0B}"/>
              </a:ext>
            </a:extLst>
          </p:cNvPr>
          <p:cNvCxnSpPr>
            <a:cxnSpLocks/>
            <a:stCxn id="40" idx="2"/>
            <a:endCxn id="41" idx="0"/>
          </p:cNvCxnSpPr>
          <p:nvPr/>
        </p:nvCxnSpPr>
        <p:spPr>
          <a:xfrm>
            <a:off x="10307854" y="4834150"/>
            <a:ext cx="0" cy="3230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C5FDD9BB-20C8-4378-8E23-970FD233BC5A}"/>
              </a:ext>
            </a:extLst>
          </p:cNvPr>
          <p:cNvSpPr/>
          <p:nvPr/>
        </p:nvSpPr>
        <p:spPr>
          <a:xfrm>
            <a:off x="2883461" y="5577933"/>
            <a:ext cx="38824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5v</a:t>
            </a:r>
            <a:endParaRPr lang="en-US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F0F666E-8A4B-4B3B-BBD0-C8FF07E8669D}"/>
              </a:ext>
            </a:extLst>
          </p:cNvPr>
          <p:cNvSpPr/>
          <p:nvPr/>
        </p:nvSpPr>
        <p:spPr>
          <a:xfrm>
            <a:off x="1460146" y="4903086"/>
            <a:ext cx="50206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7.2v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8" name="Picture 57" descr="A close up of a speaker&#10;&#10;Description automatically generated">
            <a:extLst>
              <a:ext uri="{FF2B5EF4-FFF2-40B4-BE49-F238E27FC236}">
                <a16:creationId xmlns:a16="http://schemas.microsoft.com/office/drawing/2014/main" id="{0A2B13EA-53A5-4CEE-8D5B-38BF513E5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125828" y="3495412"/>
            <a:ext cx="364052" cy="323096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B3DBB86-6BFF-4C58-9802-BAE272A38A89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5827135" y="4353931"/>
            <a:ext cx="332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onnector: Elbow 156">
            <a:extLst>
              <a:ext uri="{FF2B5EF4-FFF2-40B4-BE49-F238E27FC236}">
                <a16:creationId xmlns:a16="http://schemas.microsoft.com/office/drawing/2014/main" id="{7E7CA83F-A81A-424C-B5B8-237CB04B24D4}"/>
              </a:ext>
            </a:extLst>
          </p:cNvPr>
          <p:cNvCxnSpPr>
            <a:cxnSpLocks/>
            <a:stCxn id="42" idx="3"/>
            <a:endCxn id="38" idx="0"/>
          </p:cNvCxnSpPr>
          <p:nvPr/>
        </p:nvCxnSpPr>
        <p:spPr>
          <a:xfrm>
            <a:off x="8437838" y="1803790"/>
            <a:ext cx="1870016" cy="73594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E675EFA9-D719-4BBB-8866-1FA6A9951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058133"/>
              </p:ext>
            </p:extLst>
          </p:nvPr>
        </p:nvGraphicFramePr>
        <p:xfrm>
          <a:off x="4809551" y="5769528"/>
          <a:ext cx="944303" cy="67056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944303">
                  <a:extLst>
                    <a:ext uri="{9D8B030D-6E8A-4147-A177-3AD203B41FA5}">
                      <a16:colId xmlns:a16="http://schemas.microsoft.com/office/drawing/2014/main" val="2097477028"/>
                    </a:ext>
                  </a:extLst>
                </a:gridCol>
              </a:tblGrid>
              <a:tr h="319529">
                <a:tc>
                  <a:txBody>
                    <a:bodyPr/>
                    <a:lstStyle/>
                    <a:p>
                      <a:r>
                        <a:rPr lang="en-US" sz="1600" dirty="0"/>
                        <a:t>Power</a:t>
                      </a:r>
                      <a:endParaRPr lang="en-US" dirty="0"/>
                    </a:p>
                  </a:txBody>
                  <a:tcPr>
                    <a:solidFill>
                      <a:srgbClr val="FF5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297119"/>
                  </a:ext>
                </a:extLst>
              </a:tr>
              <a:tr h="319529">
                <a:tc>
                  <a:txBody>
                    <a:bodyPr/>
                    <a:lstStyle/>
                    <a:p>
                      <a:r>
                        <a:rPr lang="en-US" sz="1600" dirty="0"/>
                        <a:t>Sensors</a:t>
                      </a:r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694034"/>
                  </a:ext>
                </a:extLst>
              </a:tr>
            </a:tbl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AD86B5B5-28FF-4206-842B-D9CE4F122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835901"/>
              </p:ext>
            </p:extLst>
          </p:nvPr>
        </p:nvGraphicFramePr>
        <p:xfrm>
          <a:off x="5738276" y="5771163"/>
          <a:ext cx="2469555" cy="686586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469555">
                  <a:extLst>
                    <a:ext uri="{9D8B030D-6E8A-4147-A177-3AD203B41FA5}">
                      <a16:colId xmlns:a16="http://schemas.microsoft.com/office/drawing/2014/main" val="2097477028"/>
                    </a:ext>
                  </a:extLst>
                </a:gridCol>
              </a:tblGrid>
              <a:tr h="317619">
                <a:tc>
                  <a:txBody>
                    <a:bodyPr/>
                    <a:lstStyle/>
                    <a:p>
                      <a:r>
                        <a:rPr lang="en-US" sz="1600" dirty="0"/>
                        <a:t>RF Communications</a:t>
                      </a:r>
                    </a:p>
                  </a:txBody>
                  <a:tcPr>
                    <a:solidFill>
                      <a:srgbClr val="249A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297119"/>
                  </a:ext>
                </a:extLst>
              </a:tr>
              <a:tr h="351306">
                <a:tc>
                  <a:txBody>
                    <a:bodyPr/>
                    <a:lstStyle/>
                    <a:p>
                      <a:r>
                        <a:rPr lang="en-US" sz="1600" dirty="0"/>
                        <a:t>Graphical Unit Interface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694034"/>
                  </a:ext>
                </a:extLst>
              </a:tr>
            </a:tbl>
          </a:graphicData>
        </a:graphic>
      </p:graphicFrame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7D897762-59A2-460D-BEA6-D84E07FCC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980374"/>
              </p:ext>
            </p:extLst>
          </p:nvPr>
        </p:nvGraphicFramePr>
        <p:xfrm>
          <a:off x="4809551" y="6409361"/>
          <a:ext cx="3398280" cy="33528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3398280">
                  <a:extLst>
                    <a:ext uri="{9D8B030D-6E8A-4147-A177-3AD203B41FA5}">
                      <a16:colId xmlns:a16="http://schemas.microsoft.com/office/drawing/2014/main" val="2611132454"/>
                    </a:ext>
                  </a:extLst>
                </a:gridCol>
              </a:tblGrid>
              <a:tr h="28689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Microcontroller</a:t>
                      </a:r>
                      <a:endParaRPr lang="en-US" dirty="0"/>
                    </a:p>
                  </a:txBody>
                  <a:tcPr>
                    <a:solidFill>
                      <a:srgbClr val="E780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37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651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1425</TotalTime>
  <Words>1488</Words>
  <Application>Microsoft Office PowerPoint</Application>
  <PresentationFormat>Widescreen</PresentationFormat>
  <Paragraphs>450</Paragraphs>
  <Slides>45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Times New Roman</vt:lpstr>
      <vt:lpstr>Trebuchet MS</vt:lpstr>
      <vt:lpstr>Tw Cen MT</vt:lpstr>
      <vt:lpstr>Circuit</vt:lpstr>
      <vt:lpstr>Medical GPS Unit 4-ctive Response Duty</vt:lpstr>
      <vt:lpstr>Recognizing the Problem</vt:lpstr>
      <vt:lpstr>INTRODUCING THE M-GU4RD</vt:lpstr>
      <vt:lpstr>Introducing the m-gu4rd</vt:lpstr>
      <vt:lpstr>Similar products</vt:lpstr>
      <vt:lpstr>Goals and objectives</vt:lpstr>
      <vt:lpstr>Requirements and specifications</vt:lpstr>
      <vt:lpstr>Requirements and specifications</vt:lpstr>
      <vt:lpstr>Overall project block diagram</vt:lpstr>
      <vt:lpstr>Physical design</vt:lpstr>
      <vt:lpstr>Hardware design </vt:lpstr>
      <vt:lpstr>Software design</vt:lpstr>
      <vt:lpstr>sensors</vt:lpstr>
      <vt:lpstr>Electrocardiogram sensors</vt:lpstr>
      <vt:lpstr>Heart rate module - ADS1292r</vt:lpstr>
      <vt:lpstr>Temperature module – ds18b20</vt:lpstr>
      <vt:lpstr>GPS Module - neo-6m</vt:lpstr>
      <vt:lpstr>Wireless communication</vt:lpstr>
      <vt:lpstr>Type of technology</vt:lpstr>
      <vt:lpstr>Different types of rf modules</vt:lpstr>
      <vt:lpstr>Rf module - apc220</vt:lpstr>
      <vt:lpstr>Microcontroller unit</vt:lpstr>
      <vt:lpstr>Microcontroller unit</vt:lpstr>
      <vt:lpstr>AtmEga 2560-16au</vt:lpstr>
      <vt:lpstr>software</vt:lpstr>
      <vt:lpstr>Software</vt:lpstr>
      <vt:lpstr>PowerPoint Presentation</vt:lpstr>
      <vt:lpstr>Graphical user interface (GUI)</vt:lpstr>
      <vt:lpstr>Graphical user interface</vt:lpstr>
      <vt:lpstr>Casing</vt:lpstr>
      <vt:lpstr>Case design</vt:lpstr>
      <vt:lpstr>power</vt:lpstr>
      <vt:lpstr>Battery</vt:lpstr>
      <vt:lpstr>Battery Charging Circuit</vt:lpstr>
      <vt:lpstr>Buck Converter</vt:lpstr>
      <vt:lpstr>Schematics and pcb</vt:lpstr>
      <vt:lpstr>Schematics </vt:lpstr>
      <vt:lpstr>Pcb 3D Model</vt:lpstr>
      <vt:lpstr>administrative</vt:lpstr>
      <vt:lpstr>Engineering standards and Constraints (ABET)</vt:lpstr>
      <vt:lpstr>WORK DISTRIBUTION</vt:lpstr>
      <vt:lpstr>Budget and financing</vt:lpstr>
      <vt:lpstr>Challenges</vt:lpstr>
      <vt:lpstr>Future developments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GPS Unit 4ctive Response Duty (M-GU4RD)</dc:title>
  <dc:creator>Andrew Lucena</dc:creator>
  <cp:lastModifiedBy>Italo Travi Tech</cp:lastModifiedBy>
  <cp:revision>300</cp:revision>
  <dcterms:created xsi:type="dcterms:W3CDTF">2019-01-15T18:30:01Z</dcterms:created>
  <dcterms:modified xsi:type="dcterms:W3CDTF">2019-04-18T17:19:32Z</dcterms:modified>
</cp:coreProperties>
</file>