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7" r:id="rId22"/>
    <p:sldId id="276" r:id="rId23"/>
    <p:sldId id="277" r:id="rId24"/>
    <p:sldId id="278" r:id="rId25"/>
    <p:sldId id="29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98" r:id="rId34"/>
    <p:sldId id="299" r:id="rId35"/>
    <p:sldId id="286" r:id="rId36"/>
    <p:sldId id="287" r:id="rId37"/>
    <p:sldId id="300" r:id="rId38"/>
    <p:sldId id="288" r:id="rId39"/>
    <p:sldId id="289" r:id="rId40"/>
    <p:sldId id="290" r:id="rId41"/>
    <p:sldId id="291" r:id="rId42"/>
    <p:sldId id="292" r:id="rId43"/>
    <p:sldId id="294" r:id="rId44"/>
    <p:sldId id="295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A132C2-2331-4CCF-9472-B2FFD92C9199}">
  <a:tblStyle styleId="{0CA132C2-2331-4CCF-9472-B2FFD92C919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4E8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E8E8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271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437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highlight different parts to explain and expand this to multiple slides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5786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1067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1006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2"/>
          </p:nvPr>
        </p:nvSpPr>
        <p:spPr>
          <a:xfrm>
            <a:off x="467544" y="2017439"/>
            <a:ext cx="8229600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uL3rbfEdebFINsn50pWU2s4xMtDWmQE2/vie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/>
        </p:nvSpPr>
        <p:spPr>
          <a:xfrm>
            <a:off x="395525" y="5301196"/>
            <a:ext cx="47880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Group 32</a:t>
            </a:r>
            <a:endParaRPr sz="1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Andrew Brahim, EE</a:t>
            </a:r>
            <a:endParaRPr sz="12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Jourdain Francis</a:t>
            </a:r>
            <a:r>
              <a:rPr lang="en-US" sz="1200" b="1">
                <a:solidFill>
                  <a:srgbClr val="3F3F3F"/>
                </a:solidFill>
              </a:rPr>
              <a:t>, CpE</a:t>
            </a:r>
            <a:r>
              <a:rPr lang="en-US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2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/>
          <p:nvPr/>
        </p:nvSpPr>
        <p:spPr>
          <a:xfrm>
            <a:off x="395536" y="4149080"/>
            <a:ext cx="4788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Reduced Gravity Flight: TEARDR0P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GPS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67544" y="1369993"/>
            <a:ext cx="8229600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Ublox M8N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67544" y="2017439"/>
            <a:ext cx="556749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Accurate up to 2.5m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Heading accuracy of 0.5°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Velocity accuracy of 0.1 m/s 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Maximum altitude ceiling of 50,000 meters.  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GPS accuracy may vary based on location of the test flight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GNSS (Global navigation satellite system) support </a:t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490" y="551535"/>
            <a:ext cx="3320219" cy="2489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Power Distribution &amp; ESCs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74" y="855625"/>
            <a:ext cx="8448051" cy="51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506849" y="3116025"/>
            <a:ext cx="1810223" cy="71912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Battery</a:t>
            </a: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67543" y="1369993"/>
            <a:ext cx="5640293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Lumenier 16000mAh LiPo Battery</a:t>
            </a:r>
            <a:endParaRPr/>
          </a:p>
        </p:txBody>
      </p:sp>
      <p:graphicFrame>
        <p:nvGraphicFramePr>
          <p:cNvPr id="99" name="Shape 99"/>
          <p:cNvGraphicFramePr/>
          <p:nvPr/>
        </p:nvGraphicFramePr>
        <p:xfrm>
          <a:off x="549126" y="2238157"/>
          <a:ext cx="5477125" cy="3862600"/>
        </p:xfrm>
        <a:graphic>
          <a:graphicData uri="http://schemas.openxmlformats.org/drawingml/2006/table">
            <a:tbl>
              <a:tblPr firstRow="1" firstCol="1">
                <a:noFill/>
                <a:tableStyleId>{0CA132C2-2331-4CCF-9472-B2FFD92C9199}</a:tableStyleId>
              </a:tblPr>
              <a:tblGrid>
                <a:gridCol w="266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Parameter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Specification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Voltage / Cell Count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22.2V (6 Cell)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Capacity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16000mAh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C-Rating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20c – Burst 40c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Discharge Plug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EC5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Weight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2010g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Price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$269.99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0" name="Shape 100" descr="https://image.getfpv.com/catalog/product/cache/1/thumbnail/1000x/17f82f742ffe127f42dca9de82fb58b1/1/6/16000-6s-to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0811">
            <a:off x="5506152" y="-171268"/>
            <a:ext cx="3649638" cy="364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Power Distribution</a:t>
            </a: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67544" y="1369993"/>
            <a:ext cx="41046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Lantian 7oz 200A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467550" y="1370000"/>
            <a:ext cx="3423000" cy="3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Price: $5.55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/>
              <a:t>Supplies battery voltage to ESC’s and UBEC</a:t>
            </a:r>
            <a:endParaRPr sz="1800"/>
          </a:p>
          <a:p>
            <a:pPr marL="0" marR="0" lvl="0" indent="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endParaRPr sz="1800"/>
          </a:p>
          <a:p>
            <a:pPr marL="514350" marR="0" lvl="0" indent="-3111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US" sz="1800"/>
              <a:t>V</a:t>
            </a:r>
            <a:endParaRPr sz="1800"/>
          </a:p>
        </p:txBody>
      </p:sp>
      <p:sp>
        <p:nvSpPr>
          <p:cNvPr id="108" name="Shape 108"/>
          <p:cNvSpPr txBox="1"/>
          <p:nvPr/>
        </p:nvSpPr>
        <p:spPr>
          <a:xfrm>
            <a:off x="5039544" y="1254584"/>
            <a:ext cx="4104600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Hobbywing 5V/3A Switching Regulator (UBEC)</a:t>
            </a:r>
            <a:endParaRPr/>
          </a:p>
        </p:txBody>
      </p:sp>
      <p:sp>
        <p:nvSpPr>
          <p:cNvPr id="109" name="Shape 109"/>
          <p:cNvSpPr txBox="1"/>
          <p:nvPr/>
        </p:nvSpPr>
        <p:spPr>
          <a:xfrm>
            <a:off x="5527816" y="2076368"/>
            <a:ext cx="3127800" cy="3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DC-DC regulator supplied with a 2-6 cells lithium battery pack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Supplies safe and consistent voltage for </a:t>
            </a:r>
            <a:r>
              <a:rPr lang="en-US" sz="1800"/>
              <a:t>flight controller and receiver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5.5V-26V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Price: $</a:t>
            </a:r>
            <a:r>
              <a:rPr lang="en-US" sz="1800"/>
              <a:t>2.99</a:t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099" y="3156618"/>
            <a:ext cx="3127900" cy="275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Speed Controllers</a:t>
            </a: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67544" y="1369993"/>
            <a:ext cx="8229600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Lumenier BLHeli_32 51A</a:t>
            </a: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467544" y="2017439"/>
            <a:ext cx="556749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Input: 2-6s LiPoly</a:t>
            </a: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Constant: 51 A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Burst: 80 A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BEC: No BEC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DSHOT 1200 protocol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Bidirectional mode</a:t>
            </a: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US" sz="1800"/>
              <a:t>Latest Bl Heli 32 firmware </a:t>
            </a:r>
            <a:endParaRPr sz="1800"/>
          </a:p>
          <a:p>
            <a:pPr marL="514350" marR="0" lvl="0" indent="-3111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US" sz="1800"/>
              <a:t>GD32 ARM Cortex-M MCU, 72mhz clock speed, PWM freq 48khz</a:t>
            </a:r>
            <a:endParaRPr sz="1800"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t="28847" r="12242" b="30230"/>
          <a:stretch/>
        </p:blipFill>
        <p:spPr>
          <a:xfrm>
            <a:off x="4143652" y="2017439"/>
            <a:ext cx="4645240" cy="2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Power Distribution Board Wiring</a:t>
            </a:r>
            <a:endParaRPr/>
          </a:p>
        </p:txBody>
      </p:sp>
      <p:pic>
        <p:nvPicPr>
          <p:cNvPr id="124" name="Shape 124" descr="A close up of a map  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483" y="1542922"/>
            <a:ext cx="7797033" cy="3772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74" y="855625"/>
            <a:ext cx="8448051" cy="51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506849" y="3826238"/>
            <a:ext cx="1810223" cy="71912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Sensor/ PCB</a:t>
            </a: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80844" y="1418189"/>
            <a:ext cx="73626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Arduino based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Added redundancy to the sensor capabilities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MPU 9250 9-axis (Gyro + Accelerometer + Compass)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Raw data stored into an SD Reader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Makes up for lack of redundancy when choosing SP Racing F4 EVO over the 3DR Pixhawk Mini</a:t>
            </a: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US" sz="1800"/>
              <a:t>Has DC power jack for 9-volt battery box power source </a:t>
            </a:r>
            <a:endParaRPr sz="1800"/>
          </a:p>
          <a:p>
            <a:pPr marL="514350" marR="0" lvl="0" indent="-3111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en-US" sz="1800"/>
              <a:t>Can also be powered from main PDB (contingency: to save all-up weight)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Sensor/ PCB Schematic</a:t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909" y="824665"/>
            <a:ext cx="7639384" cy="520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Sensor/ PCB Schematic</a:t>
            </a:r>
            <a:endParaRPr/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r="20044"/>
          <a:stretch/>
        </p:blipFill>
        <p:spPr>
          <a:xfrm>
            <a:off x="1703600" y="858613"/>
            <a:ext cx="5736775" cy="53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086300"/>
            <a:ext cx="4783200" cy="49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Low cost reduced gravity experimentation 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methods include the use of the the NASA Zero Gravity Flight (the “Vomit Comet”), Drop towers, the International Space Station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Time effective testing and availability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Further expansion of the use of drones in industry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400" y="2356150"/>
            <a:ext cx="3433075" cy="214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Sensor/ PCB Layout</a:t>
            </a:r>
            <a:endParaRPr/>
          </a:p>
        </p:txBody>
      </p:sp>
      <p:pic>
        <p:nvPicPr>
          <p:cNvPr id="1026" name="Picture 2" descr="yo6HXzDKbeWRzARW12Uec84ItEAeE_XApyFB_0nD4ZqvJT7Fu6w5g8_4ctld_A4naH3p6YpSja4nInk1VAQkLY2Ky4yYa9mG5toCGiErdjcZ-1CIC16veuZYGFnejfpfhTYS6CKbT18eANvNmA">
            <a:extLst>
              <a:ext uri="{FF2B5EF4-FFF2-40B4-BE49-F238E27FC236}">
                <a16:creationId xmlns:a16="http://schemas.microsoft.com/office/drawing/2014/main" id="{ED83C6CF-88C6-4305-90FE-C417ACA6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65" y="1086292"/>
            <a:ext cx="6015069" cy="49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 Box Sensor/ PCB Final Board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01D0F-026D-4F03-A63F-7E6A39F2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50"/>
          <a:stretch/>
        </p:blipFill>
        <p:spPr>
          <a:xfrm>
            <a:off x="2264423" y="936872"/>
            <a:ext cx="4615154" cy="52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Flight Controller Configuration - Betaflight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1599587" y="1648908"/>
            <a:ext cx="5567496" cy="451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DSHOT Commands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BLHeli_32 Passthrough and Telemetry Support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SP Racing F4 EVO compatible 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Automatic Notch Filtering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Blackbox Logging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Failsafe configuration</a:t>
            </a:r>
            <a:endParaRPr/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6917" y="5116729"/>
            <a:ext cx="5871152" cy="13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ESC Controller Configuration – BLHeli_32</a:t>
            </a: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1599587" y="1648908"/>
            <a:ext cx="5567496" cy="451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Configure the onboard speed controller using a Betaflight passthrough 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Direct configuration of ESC from flight controller with DSHOT commands</a:t>
            </a:r>
            <a:endParaRPr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Motor calibration</a:t>
            </a:r>
            <a:endParaRPr/>
          </a:p>
          <a:p>
            <a:pPr marL="514350" marR="0" lvl="0" indent="-1968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Shape 171" descr="Image result for blheli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616324"/>
            <a:ext cx="4137891" cy="295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Drone Autopilot Software– iNAV &amp; MWP</a:t>
            </a: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2"/>
          </p:nvPr>
        </p:nvSpPr>
        <p:spPr>
          <a:xfrm>
            <a:off x="1599587" y="1648908"/>
            <a:ext cx="5567496" cy="451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dirty="0"/>
              <a:t>Waypoint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missions </a:t>
            </a:r>
            <a:endParaRPr dirty="0"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Physically map and trace out the course of action for the quadcopter drone</a:t>
            </a:r>
            <a:endParaRPr dirty="0"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Needed for GPS modes: external GPS, magnetometer, barometer</a:t>
            </a:r>
            <a:endParaRPr dirty="0"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MWP allows for uploading XML Mission Scripts</a:t>
            </a:r>
            <a:endParaRPr dirty="0"/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6538" y="4869650"/>
            <a:ext cx="4613594" cy="1171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Drone Autopilot Software– iNAV3D</a:t>
            </a:r>
            <a:endParaRPr dirty="0"/>
          </a:p>
        </p:txBody>
      </p:sp>
      <p:sp>
        <p:nvSpPr>
          <p:cNvPr id="178" name="Shape 178"/>
          <p:cNvSpPr txBox="1">
            <a:spLocks noGrp="1"/>
          </p:cNvSpPr>
          <p:nvPr>
            <p:ph type="body" idx="2"/>
          </p:nvPr>
        </p:nvSpPr>
        <p:spPr>
          <a:xfrm>
            <a:off x="1599587" y="1648908"/>
            <a:ext cx="5567496" cy="451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lvl="0" indent="-285750">
              <a:lnSpc>
                <a:spcPct val="150000"/>
              </a:lnSpc>
              <a:buFont typeface="Arial"/>
              <a:buChar char="•"/>
            </a:pPr>
            <a:r>
              <a:rPr lang="en-US" sz="1800" dirty="0"/>
              <a:t>Custom firmware developed by </a:t>
            </a:r>
            <a:r>
              <a:rPr lang="en-US" sz="1800" dirty="0" err="1"/>
              <a:t>KenImhof</a:t>
            </a:r>
            <a:r>
              <a:rPr lang="en-US" sz="1800" dirty="0"/>
              <a:t>, branched from </a:t>
            </a:r>
            <a:r>
              <a:rPr lang="en-US" sz="1800" dirty="0" err="1"/>
              <a:t>iNAV</a:t>
            </a:r>
            <a:r>
              <a:rPr lang="en-US" sz="1800" dirty="0"/>
              <a:t> </a:t>
            </a:r>
            <a:endParaRPr dirty="0"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Incorporates features to enhance 3D navigation beyond base </a:t>
            </a:r>
            <a:r>
              <a:rPr lang="en-US" sz="1800" b="0" i="0" u="none" strike="noStrike" cap="none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iNAV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, i.e. reverse thrust control</a:t>
            </a:r>
            <a:endParaRPr dirty="0"/>
          </a:p>
          <a:p>
            <a:pPr marL="514350" marR="0" lvl="0" indent="-28575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Modification to the iNAV3D navigation code was needed to achieve desired microgravity results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46E34-EDA2-44C9-9000-E149D94E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917" y="4345992"/>
            <a:ext cx="4573173" cy="23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Drone Autopilot Software– iNAV &amp; MWP</a:t>
            </a:r>
            <a:endParaRPr/>
          </a:p>
        </p:txBody>
      </p:sp>
      <p:pic>
        <p:nvPicPr>
          <p:cNvPr id="186" name="Shape 186" descr="https://lh3.googleusercontent.com/x5NL6ek5w7FKFokrKqCiRGks823ZGX6IFsinp2N1NDwrgi5oA2MSDtOzvrcjrlYkAAwRD4Nwn8f9VuMSutU_xpoaWEajOFLy7StHIf42JB-WaI3nMMNgVn3OsgNjKpnhZTCdit54F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3697" y="2139028"/>
            <a:ext cx="6639379" cy="333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 descr="A circuit board  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12896" r="4150" b="3"/>
          <a:stretch/>
        </p:blipFill>
        <p:spPr>
          <a:xfrm>
            <a:off x="20" y="10"/>
            <a:ext cx="457922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5059301" y="640081"/>
            <a:ext cx="3604638" cy="363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5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5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5059301" y="4415883"/>
            <a:ext cx="3604638" cy="180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Blackbox Protoyping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AD05C-27E8-4A86-B8B4-F983FB65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1290637"/>
            <a:ext cx="4619625" cy="42767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0" y="917925"/>
            <a:ext cx="8035423" cy="50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7524328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Goals and Objectives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100288" y="1069536"/>
            <a:ext cx="6563100" cy="4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quadcopter capable of simulating a reduced gravity environment </a:t>
            </a: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lang="en-US" sz="1800" b="1">
                <a:solidFill>
                  <a:srgbClr val="434343"/>
                </a:solidFill>
              </a:rPr>
              <a:t>A Terrestrial Experimentation and Research Drone Regulating 0-G Parabola [TEARDR0P]</a:t>
            </a:r>
            <a:endParaRPr sz="1800" b="1">
              <a:solidFill>
                <a:srgbClr val="434343"/>
              </a:solidFill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●"/>
            </a:pPr>
            <a:r>
              <a:rPr lang="en-US" sz="1800" b="1"/>
              <a:t>A</a:t>
            </a:r>
            <a:r>
              <a:rPr lang="en-US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utonomous flight missions </a:t>
            </a: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Carry a small payload for experimentation </a:t>
            </a: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●"/>
            </a:pPr>
            <a:r>
              <a:rPr lang="en-US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Datalog sensor readings and process them into an easily understandable format</a:t>
            </a: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642E5-A1EB-4DFF-9D5F-DB39EB67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88" y="4401030"/>
            <a:ext cx="3671723" cy="22905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599587" y="887641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Thrust and Torque Testing – Integration with MAE</a:t>
            </a:r>
            <a:endParaRPr/>
          </a:p>
        </p:txBody>
      </p:sp>
      <p:sp>
        <p:nvSpPr>
          <p:cNvPr id="212" name="Shape 212"/>
          <p:cNvSpPr txBox="1"/>
          <p:nvPr/>
        </p:nvSpPr>
        <p:spPr>
          <a:xfrm>
            <a:off x="5458692" y="1939636"/>
            <a:ext cx="30504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Thrust Rig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Measures weight from thrust on analog scale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Comparator circuit with phototransistor to measure RPM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Arduino used to run motors</a:t>
            </a:r>
            <a:endParaRPr/>
          </a:p>
        </p:txBody>
      </p:sp>
      <p:pic>
        <p:nvPicPr>
          <p:cNvPr id="213" name="Shape 213" descr="https://lh3.googleusercontent.com/bmDp1da04cHShntct0g9XzDsWxlk4SFsyb4jKveJcZTWyss8QMkYacMAVHSqu8EwhZk43a5eaNU_mtX8LZmMmiofLnLmEQ2KKL4C6jRLd1UhmBQqUno5exCo--1QAVFAurVUZvq9qSz3O2CSh_h_uTyqIZpXbAowHdsGBJt4dYTm3gm7CzT_fTeZ8ozQ8LqYbakr-LkDJro3UMzAdUf9fYaEuPKK5RqesupLcAhkL0jRmLdN79z9-HZB9LGrgO2tcX1J7EnqavHZzXzsCbpStNjMpJL8J5cfoJx_2h8qAm2jK87Pxg1dXPgUcOHNZYmr5ibNejG6O76Pt8qhfEi17Kt0yrbHPx71CJTAEMziX1WvfDv4IAqpwn9EHFcS6tOM3ceZgzF1k9mFfhj_6TzjFpKraF6lejFhewNgfpOqryp-06OVkb-6HQojbEXrV5xaB9eZTQrFnFuq3DAtsGWAPqJ5mmNB9DZJ3ig0uJ8sf6byiVdMWHDYs_0zhRqymuMVIFuJ7jonG6bmVQ-QieRUENlovmScebECOKg1rkKQPXAJqcatleBQKHgUXXbEO1cZ7QS7l6IddD6GGX2cX7bwXR3xQJ_1Ayvi181jHcY=w743-h989-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574" y="1691877"/>
            <a:ext cx="3761452" cy="501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Thrust and Torque Testing – Integration with MAE</a:t>
            </a:r>
            <a:endParaRPr/>
          </a:p>
        </p:txBody>
      </p:sp>
      <p:sp>
        <p:nvSpPr>
          <p:cNvPr id="220" name="Shape 220" title="VID_20180210_165024.mp4">
            <a:hlinkClick r:id="rId3"/>
          </p:cNvPr>
          <p:cNvSpPr/>
          <p:nvPr/>
        </p:nvSpPr>
        <p:spPr>
          <a:xfrm>
            <a:off x="2495488" y="2058598"/>
            <a:ext cx="5582324" cy="41867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599587" y="1069514"/>
            <a:ext cx="7374129" cy="36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MATLAB Simulink &amp; FlightGear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1771687" y="1433259"/>
            <a:ext cx="389020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Motivation: Ability to test various control system approaches to best obtain clean reduced gravity, and iron out kinks in our flight dynamics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FlightGear enables a fully-fledged simulation of our craft in certain simulated scenarios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Flight dynamics uses our drone dimensions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Thrust and torque calculations fed into the data analyzer in the Quad Sim GUI MATLAB application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Quad Sim attitude simulation to test hovering with yaw, roll, and pitch responses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aerospace blocks in Simulink and then simulate in flight gear</a:t>
            </a:r>
            <a:endParaRPr/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9612" y="2118878"/>
            <a:ext cx="3394388" cy="2620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0BDDA-B569-4EB4-AF2E-EFFC0114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28" y="1626438"/>
            <a:ext cx="6664647" cy="42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6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Testing &amp; Simulation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21980-F40F-42DB-8885-5AA6CB85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652" y="2025229"/>
            <a:ext cx="68580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0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3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Interdisciplinary Implementation-MAE</a:t>
            </a:r>
            <a:endParaRPr sz="3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314036" y="1294524"/>
            <a:ext cx="8746837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Motor: P60 KV340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Propellers: P22x6.6 Prop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Arms: Carbon Fiber Tubing</a:t>
            </a:r>
            <a:endParaRPr/>
          </a:p>
        </p:txBody>
      </p:sp>
      <p:pic>
        <p:nvPicPr>
          <p:cNvPr id="235" name="Shape 235" descr="http://store-en.tmotor.com/bdimages/upload1/20170527/14958547267883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036" y="3315855"/>
            <a:ext cx="59436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/>
          <p:nvPr/>
        </p:nvSpPr>
        <p:spPr>
          <a:xfrm>
            <a:off x="1484745" y="4893355"/>
            <a:ext cx="4772891" cy="117301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7636" y="3509241"/>
            <a:ext cx="3411831" cy="266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3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Interdisciplinary Implementation-CS</a:t>
            </a:r>
            <a:endParaRPr sz="3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535709" y="1385455"/>
            <a:ext cx="3565236" cy="487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WebApp implements: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Connecting PC to drone via USB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sign-in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Selection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launch using FlySky FS-i6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 Abort Sequences in case something goes wrong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Collect, store, and display flight information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Shape 244" descr="A screenshot of a cell phone  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7273" y="2061441"/>
            <a:ext cx="4376189" cy="2735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38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Test Flights</a:t>
            </a:r>
            <a:endParaRPr sz="3800" b="1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139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359500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3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Administrative Content</a:t>
            </a:r>
            <a:endParaRPr sz="3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Work Distribution</a:t>
            </a:r>
            <a:endParaRPr/>
          </a:p>
        </p:txBody>
      </p:sp>
      <p:graphicFrame>
        <p:nvGraphicFramePr>
          <p:cNvPr id="255" name="Shape 255"/>
          <p:cNvGraphicFramePr/>
          <p:nvPr/>
        </p:nvGraphicFramePr>
        <p:xfrm>
          <a:off x="241190" y="2511465"/>
          <a:ext cx="8661600" cy="1835070"/>
        </p:xfrm>
        <a:graphic>
          <a:graphicData uri="http://schemas.openxmlformats.org/drawingml/2006/table">
            <a:tbl>
              <a:tblPr firstRow="1" firstCol="1">
                <a:noFill/>
                <a:tableStyleId>{0CA132C2-2331-4CCF-9472-B2FFD92C9199}</a:tableStyleId>
              </a:tblPr>
              <a:tblGrid>
                <a:gridCol w="11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17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Name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Power Distribution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PCB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Simulation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Prototyping/Data Collection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Firmware Integration/Configuration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Andrew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Jourdain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429305" y="0"/>
            <a:ext cx="7714695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Specifications &amp; Requirements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" name="Shape 41"/>
          <p:cNvGraphicFramePr/>
          <p:nvPr/>
        </p:nvGraphicFramePr>
        <p:xfrm>
          <a:off x="2548089" y="1804075"/>
          <a:ext cx="5477125" cy="3249850"/>
        </p:xfrm>
        <a:graphic>
          <a:graphicData uri="http://schemas.openxmlformats.org/drawingml/2006/table">
            <a:tbl>
              <a:tblPr firstRow="1" firstCol="1">
                <a:noFill/>
                <a:tableStyleId>{0CA132C2-2331-4CCF-9472-B2FFD92C9199}</a:tableStyleId>
              </a:tblPr>
              <a:tblGrid>
                <a:gridCol w="266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Parameter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Specification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Reduced Gravity Time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2.5-7.5 secs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Reduced Gravity Environment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10</a:t>
                      </a:r>
                      <a:r>
                        <a:rPr lang="en-US" sz="1400" u="none" strike="noStrike" cap="none" baseline="30000"/>
                        <a:t>-5</a:t>
                      </a:r>
                      <a:r>
                        <a:rPr lang="en-US" sz="1400" u="none" strike="noStrike" cap="none"/>
                        <a:t>-10</a:t>
                      </a:r>
                      <a:r>
                        <a:rPr lang="en-US" sz="1400" u="none" strike="noStrike" cap="none" baseline="30000"/>
                        <a:t>-1</a:t>
                      </a:r>
                      <a:r>
                        <a:rPr lang="en-US" sz="1400" u="none" strike="noStrike" cap="none"/>
                        <a:t>G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Maximum Drop Height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400ft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Payload Weight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&lt;10lbs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Payload Dimension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7.5in x 5.125in x 14.375in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Overall Budget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C6D15-F850-4EAA-9DB9-510807023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7" y="1086292"/>
            <a:ext cx="7595118" cy="496932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ECE Budget</a:t>
            </a:r>
            <a:endParaRPr/>
          </a:p>
        </p:txBody>
      </p:sp>
      <p:graphicFrame>
        <p:nvGraphicFramePr>
          <p:cNvPr id="267" name="Shape 267"/>
          <p:cNvGraphicFramePr/>
          <p:nvPr>
            <p:extLst>
              <p:ext uri="{D42A27DB-BD31-4B8C-83A1-F6EECF244321}">
                <p14:modId xmlns:p14="http://schemas.microsoft.com/office/powerpoint/2010/main" val="3300200909"/>
              </p:ext>
            </p:extLst>
          </p:nvPr>
        </p:nvGraphicFramePr>
        <p:xfrm>
          <a:off x="1177637" y="1333121"/>
          <a:ext cx="6096000" cy="4003140"/>
        </p:xfrm>
        <a:graphic>
          <a:graphicData uri="http://schemas.openxmlformats.org/drawingml/2006/table">
            <a:tbl>
              <a:tblPr firstRow="1" firstCol="1" bandRow="1">
                <a:noFill/>
                <a:tableStyleId>{0CA132C2-2331-4CCF-9472-B2FFD92C9199}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Item</a:t>
                      </a:r>
                      <a:endParaRPr sz="1400" b="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Cost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Quantity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SP Racing F4 EVO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$37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FlySky FS-i6 (tx </a:t>
                      </a:r>
                      <a:r>
                        <a:rPr lang="en-US"/>
                        <a:t>&amp; rx)</a:t>
                      </a:r>
                      <a:endParaRPr sz="1400" b="1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$37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Ublox M8N GPS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$26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Lumenier 16000mAh LiPo Battery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$270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Lumenier BLHeli_32 51A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6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Lantian 7oz 200A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$5.55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UBEC Regulator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$2.99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PCB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$54.32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3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Total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$691.51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Financing</a:t>
            </a: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549564" y="2090172"/>
            <a:ext cx="8044872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Sponsored by Northrup Grumman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Budget: $2000 ($1500 for Build/ $500 for Testing)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Donation of wire and sample chips reduce cost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endParaRPr/>
          </a:p>
        </p:txBody>
      </p:sp>
      <p:sp>
        <p:nvSpPr>
          <p:cNvPr id="285" name="Shape 285"/>
          <p:cNvSpPr txBox="1"/>
          <p:nvPr/>
        </p:nvSpPr>
        <p:spPr>
          <a:xfrm>
            <a:off x="549575" y="963324"/>
            <a:ext cx="8044800" cy="51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Delay in progress due to hardware issues (PDB short, blowing ESCs, PCB errors)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Bidirectional speed control support came at a cost of having to research and learn additional software/firmware suites to build an autonomous platform </a:t>
            </a:r>
            <a:r>
              <a:rPr lang="en-US" sz="1800" dirty="0"/>
              <a:t>(piecemeal hardware, e.g. </a:t>
            </a:r>
            <a:r>
              <a:rPr lang="en-US" sz="1800" dirty="0" err="1"/>
              <a:t>gps</a:t>
            </a:r>
            <a:r>
              <a:rPr lang="en-US" sz="1800" dirty="0"/>
              <a:t>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/>
              <a:t>Custom firmware builds leads to instability, causes errors in typically straightforward procedures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Pilot availability limits testing days, flight location and constraints limits full scale testing of more advanced mechanisms </a:t>
            </a:r>
            <a:endParaRPr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0" y="2359500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3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3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Top Level Diagram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375453"/>
            <a:ext cx="8839200" cy="410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Interdisciplinary Implementation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75" y="855625"/>
            <a:ext cx="8448051" cy="514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Flight Systems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74" y="855625"/>
            <a:ext cx="8448051" cy="51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471340" y="4553147"/>
            <a:ext cx="1894787" cy="133860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71339" y="2466836"/>
            <a:ext cx="1894787" cy="70575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Flight Controller 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SP Racing F4 EVO vs 3DR Pixhawk Mini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8" name="Shape 68"/>
          <p:cNvGraphicFramePr/>
          <p:nvPr/>
        </p:nvGraphicFramePr>
        <p:xfrm>
          <a:off x="457200" y="1924248"/>
          <a:ext cx="6096000" cy="4363820"/>
        </p:xfrm>
        <a:graphic>
          <a:graphicData uri="http://schemas.openxmlformats.org/drawingml/2006/table">
            <a:tbl>
              <a:tblPr firstRow="1" firstCol="1" bandRow="1">
                <a:noFill/>
                <a:tableStyleId>{0CA132C2-2331-4CCF-9472-B2FFD92C9199}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Parameter</a:t>
                      </a:r>
                      <a:endParaRPr sz="1400" b="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SP Racing F4 Evo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3DR Pixhawk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GPS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Not included (Hardware can be added)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Autopilot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Available through external means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Onboard IMU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ICM 20602 IMU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ICM 2060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Barometer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BMP280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MS5611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Processor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STM32405, ARM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STM32F427, ARM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Compatible Software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Cleanflight/Betaflight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BLHeli32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Arducopter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Bidirectional Support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SD Storage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Cost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$37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$250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8826" y="570032"/>
            <a:ext cx="3078089" cy="2462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0" y="16778"/>
            <a:ext cx="91440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Receiver &amp; Transmitter</a:t>
            </a:r>
            <a:endParaRPr sz="4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FlySky FS-i6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581320" y="1950720"/>
            <a:ext cx="3405464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Channel 2.4Ghz with telemetry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Bandwidth: 500KHz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UART2/PPM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IBUS Telemetry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Receiver: 4.0-6.5V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Price: $36.99</a:t>
            </a:r>
            <a:endParaRPr/>
          </a:p>
        </p:txBody>
      </p:sp>
      <p:pic>
        <p:nvPicPr>
          <p:cNvPr id="77" name="Shape 77" descr="Image result for FlySky i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148" y="1309468"/>
            <a:ext cx="4207764" cy="4207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1152</Words>
  <Application>Microsoft Office PowerPoint</Application>
  <PresentationFormat>On-screen Show (4:3)</PresentationFormat>
  <Paragraphs>257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Office Theme</vt:lpstr>
      <vt:lpstr>PowerPoint Presentation</vt:lpstr>
      <vt:lpstr>Motivation</vt:lpstr>
      <vt:lpstr>Goals and Objectives</vt:lpstr>
      <vt:lpstr>Specifications &amp; Requirements</vt:lpstr>
      <vt:lpstr>Top Level Diagram</vt:lpstr>
      <vt:lpstr>Interdisciplinary Implementation</vt:lpstr>
      <vt:lpstr>Flight Systems</vt:lpstr>
      <vt:lpstr>Flight Controller </vt:lpstr>
      <vt:lpstr>Receiver &amp; Transmitter</vt:lpstr>
      <vt:lpstr>GPS</vt:lpstr>
      <vt:lpstr>Power Distribution &amp; ESCs</vt:lpstr>
      <vt:lpstr>Battery</vt:lpstr>
      <vt:lpstr>Power Distribution</vt:lpstr>
      <vt:lpstr>Speed Controllers</vt:lpstr>
      <vt:lpstr>Power Distribution Board Wiring</vt:lpstr>
      <vt:lpstr>Black Box Sensor</vt:lpstr>
      <vt:lpstr>Black Box Sensor/ PCB</vt:lpstr>
      <vt:lpstr>Black Box Sensor/ PCB Schematic</vt:lpstr>
      <vt:lpstr>Black Box Sensor/ PCB Schematic</vt:lpstr>
      <vt:lpstr>Black Box Sensor/ PCB Layout</vt:lpstr>
      <vt:lpstr>Black Box Sensor/ PCB Final Board</vt:lpstr>
      <vt:lpstr>Software</vt:lpstr>
      <vt:lpstr>Software</vt:lpstr>
      <vt:lpstr>Software</vt:lpstr>
      <vt:lpstr>Software</vt:lpstr>
      <vt:lpstr>Software</vt:lpstr>
      <vt:lpstr>Testing &amp; Simulation</vt:lpstr>
      <vt:lpstr>Testing &amp; Simulation</vt:lpstr>
      <vt:lpstr>Testing &amp; Simulation</vt:lpstr>
      <vt:lpstr>Testing &amp; Simulation</vt:lpstr>
      <vt:lpstr>Testing &amp; Simulation</vt:lpstr>
      <vt:lpstr>Testing &amp; Simulation</vt:lpstr>
      <vt:lpstr>Testing &amp; Simulation</vt:lpstr>
      <vt:lpstr>Testing &amp; Simulation</vt:lpstr>
      <vt:lpstr>Interdisciplinary Implementation-MAE</vt:lpstr>
      <vt:lpstr>Interdisciplinary Implementation-CS</vt:lpstr>
      <vt:lpstr>Test Flights</vt:lpstr>
      <vt:lpstr>Administrative Content</vt:lpstr>
      <vt:lpstr>Work Distribution</vt:lpstr>
      <vt:lpstr>Overall Budget</vt:lpstr>
      <vt:lpstr>ECE Budget</vt:lpstr>
      <vt:lpstr>Financing</vt:lpstr>
      <vt:lpstr>Issues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Jourdain Francis</cp:lastModifiedBy>
  <cp:revision>10</cp:revision>
  <dcterms:modified xsi:type="dcterms:W3CDTF">2018-04-16T05:15:34Z</dcterms:modified>
</cp:coreProperties>
</file>