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DF93961-FB29-40B3-A3C8-B75375565599}">
  <a:tblStyle styleId="{0DF93961-FB29-40B3-A3C8-B753755655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21026E8-4470-4B34-83C0-221B64D9100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accuarcy, cheaper, didnt have to de-solder, less exeternal components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 from 3.7v to 3.3v since max is 3.6 for mcu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and printed using Fusion.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should slide into the enclosure on guide rails.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Removable</a:t>
            </a:r>
            <a:r>
              <a:rPr lang="en"/>
              <a:t> handle.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None of us are too </a:t>
            </a:r>
            <a:r>
              <a:rPr lang="en"/>
              <a:t>familiar</a:t>
            </a:r>
            <a:r>
              <a:rPr lang="en"/>
              <a:t> with this so </a:t>
            </a:r>
            <a:r>
              <a:rPr lang="en"/>
              <a:t>we're</a:t>
            </a:r>
            <a:r>
              <a:rPr lang="en"/>
              <a:t> tackling this all together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Includes every part and prototyping tool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prototyping we </a:t>
            </a:r>
            <a:r>
              <a:rPr lang="en"/>
              <a:t>don't</a:t>
            </a:r>
            <a:r>
              <a:rPr lang="en"/>
              <a:t> end up using every part we buy.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considers the parts needed to produce the ‘x’ amount of devices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specified by the sponsor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with other team. Stipend for successful, winning product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transfer, communication method, hardware, power.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 registers reach out to more LEDs than MUXes; Adjustable output - based on desired sequence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pins required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PWM with shift register OE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layers is more expensive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 to use Li-ion for thin profile, 3.7 voltage delivery, and the ability to recharge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Picked for the high charge capacity at a relatively low cost;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was sufficiently compact for our needs - we had the room for it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handle more continuous output current.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462275"/>
            <a:ext cx="5083200" cy="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LED Flip-Sign </a:t>
            </a:r>
            <a:endParaRPr sz="36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4343400" y="2353875"/>
            <a:ext cx="3470700" cy="11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Tyndall Darnell - EE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Peter Guarner - EE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Tyler Stokes - CpE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Sean O’Shaughnessy - CpE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Dr. Michael Young - Sponsor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Charger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charger chips  for Li-ion </a:t>
            </a:r>
            <a:r>
              <a:rPr lang="en"/>
              <a:t>rechargeability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Needed high charge voltage accuracy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Relatively few external components required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Relatively low cost</a:t>
            </a:r>
            <a:endParaRPr/>
          </a:p>
        </p:txBody>
      </p:sp>
      <p:graphicFrame>
        <p:nvGraphicFramePr>
          <p:cNvPr id="198" name="Shape 198"/>
          <p:cNvGraphicFramePr/>
          <p:nvPr/>
        </p:nvGraphicFramePr>
        <p:xfrm>
          <a:off x="1297488" y="315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{0DF93961-FB29-40B3-A3C8-B75375565599}</a:tableStyleId>
              </a:tblPr>
              <a:tblGrid>
                <a:gridCol w="1727450"/>
                <a:gridCol w="2086050"/>
                <a:gridCol w="2304000"/>
                <a:gridCol w="921400"/>
              </a:tblGrid>
              <a:tr h="1683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Manufacturer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Charge Voltage Accuracy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Price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250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13970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MCP73831T-4A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Microchip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0.75%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$0.68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3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TP4056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NanjingTop Power ASIC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1.5%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$5.60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3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BQ24250RGET-2A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Texas Instruments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0.75%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$3.47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25" y="560800"/>
            <a:ext cx="3399000" cy="184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Regulator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773" y="3239762"/>
            <a:ext cx="4858450" cy="14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idx="1" type="body"/>
          </p:nvPr>
        </p:nvSpPr>
        <p:spPr>
          <a:xfrm>
            <a:off x="1297500" y="15476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Needed to regulate voltage down to 3.3V for the Simblee.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High tolerance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Low noise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Low cost</a:t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900" y="475125"/>
            <a:ext cx="2095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264275" y="4645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Layouts</a:t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1854" t="0"/>
          <a:stretch/>
        </p:blipFill>
        <p:spPr>
          <a:xfrm>
            <a:off x="566200" y="1907650"/>
            <a:ext cx="8006300" cy="30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264275" y="4645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Layouts</a:t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1854" t="0"/>
          <a:stretch/>
        </p:blipFill>
        <p:spPr>
          <a:xfrm>
            <a:off x="566200" y="1907650"/>
            <a:ext cx="8006300" cy="30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613" y="192800"/>
            <a:ext cx="1692212" cy="145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264275" y="4645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Layouts</a:t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1854" t="0"/>
          <a:stretch/>
        </p:blipFill>
        <p:spPr>
          <a:xfrm>
            <a:off x="566200" y="1907650"/>
            <a:ext cx="8006300" cy="30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125" y="192800"/>
            <a:ext cx="2848351" cy="14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613" y="192800"/>
            <a:ext cx="1692212" cy="145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Overview</a:t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Refresh rate: 	Brightness by modulation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Control design:  	Simple for users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Internal logic:	 Feature implementation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Importance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500" y="1307850"/>
            <a:ext cx="611899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MCU Control Flow Diagram</a:t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900" y="1125550"/>
            <a:ext cx="4884197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Font Options</a:t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297500" y="1567550"/>
            <a:ext cx="70389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Every single character must have a hard coded representation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This includes all letters and symbols to be displayed, as well as the different sizes of these letters and symbols.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The software will offer single line and double line sized font.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Letters A and B, in a 8x8 font, would be…</a:t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3178475"/>
            <a:ext cx="869632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</a:t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307850"/>
            <a:ext cx="5006975" cy="29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Motivation</a:t>
            </a:r>
            <a:endParaRPr sz="3000"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way to communicate quickly and easily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Sporting Events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Festivals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Uber/Taxi drivers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Communication in traffic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Airport pick-ups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Crowded areas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575" y="1728950"/>
            <a:ext cx="2257275" cy="15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Graphical User Interface</a:t>
            </a: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1172663" y="1784300"/>
            <a:ext cx="49734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Up to 4 preset messages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Toggle switch for multiple lines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Reset messages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Update screen test on the fly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Multi-step scroll speed control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237" y="1307850"/>
            <a:ext cx="1740975" cy="309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4815263" y="945750"/>
            <a:ext cx="1740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Opening Screen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Graphical User Interface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214" y="1307857"/>
            <a:ext cx="1740975" cy="309663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172663" y="1784300"/>
            <a:ext cx="49734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Up to 4 preset messages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Toggle switch for multiple lines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Reset messages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Update screen test on the fly</a:t>
            </a:r>
            <a:endParaRPr>
              <a:solidFill>
                <a:srgbClr val="FFFFFF"/>
              </a:solidFill>
            </a:endParaRPr>
          </a:p>
          <a:p>
            <a:pPr indent="-317500" lvl="0" marL="4572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➢"/>
            </a:pPr>
            <a:r>
              <a:rPr lang="en">
                <a:solidFill>
                  <a:srgbClr val="FFFFFF"/>
                </a:solidFill>
              </a:rPr>
              <a:t>Multi-step scroll speed control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237" y="1307850"/>
            <a:ext cx="1740975" cy="309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4815263" y="945750"/>
            <a:ext cx="1740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Opening Screen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7157250" y="945750"/>
            <a:ext cx="1740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Message Configuration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 Enclosure</a:t>
            </a:r>
            <a:endParaRPr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10988" l="13901" r="12585" t="4287"/>
          <a:stretch/>
        </p:blipFill>
        <p:spPr>
          <a:xfrm>
            <a:off x="5031150" y="568525"/>
            <a:ext cx="3810151" cy="17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145400" y="1585500"/>
            <a:ext cx="71910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Material: ⅛” Clear Acrylic Plastic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Designing: Rhino 3D Drafting Layout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Manufacturing: Machine Laser Cut with tolerances of ~2um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Dimensions: 12” x 6” x 3”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Assembly: Interlocking tabs with PVC Adhesive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Handle: Bolted wooden handle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➢"/>
            </a:pP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Accessibility: </a:t>
            </a: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Removable</a:t>
            </a:r>
            <a:r>
              <a:rPr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backing to change battery or modify electronics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67650" y="1748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Cost</a:t>
            </a:r>
            <a:endParaRPr/>
          </a:p>
        </p:txBody>
      </p:sp>
      <p:graphicFrame>
        <p:nvGraphicFramePr>
          <p:cNvPr id="290" name="Shape 290"/>
          <p:cNvGraphicFramePr/>
          <p:nvPr/>
        </p:nvGraphicFramePr>
        <p:xfrm>
          <a:off x="2166938" y="73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{C21026E8-4470-4B34-83C0-221B64D91009}</a:tableStyleId>
              </a:tblPr>
              <a:tblGrid>
                <a:gridCol w="1952625"/>
                <a:gridCol w="952500"/>
                <a:gridCol w="952500"/>
                <a:gridCol w="952500"/>
              </a:tblGrid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Part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Qty.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Price per unit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LED block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4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$2.50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$10.00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Resistor array (56 Ohms)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$0.58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$5.83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Demultiplexer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$0.67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$6.70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Decoder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$0.34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$3.40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Quad NPN Transistors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4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$4.42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$17.68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Resistor array (500 Ohms)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$0.75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$1.50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Counter (4-bit)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$0.55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$1.10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LED Display Driver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$2.08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$4.16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RN-4020 Development Kit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$30.00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$30.00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RN-4020 Chip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$10.60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$10.60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Adafruit Bluefruit Module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$17.50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$17.50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3.7 V 2500 mAh Li-ion Battery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$14.95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$14.95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Voltage Boost Chip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$1.44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$1.44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CC2564MODA BLE Chip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$19.86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$39.72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TP4056 Battery Charger Module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$6.50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$13.00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ATmega2560 Development Board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$35.00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$35.00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Wire packs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$4.99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$9.98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Breadboards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$9.99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$9.99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$232.55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247350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 Cost:</a:t>
            </a:r>
            <a:endParaRPr/>
          </a:p>
        </p:txBody>
      </p:sp>
      <p:graphicFrame>
        <p:nvGraphicFramePr>
          <p:cNvPr id="296" name="Shape 296"/>
          <p:cNvGraphicFramePr/>
          <p:nvPr/>
        </p:nvGraphicFramePr>
        <p:xfrm>
          <a:off x="4596375" y="17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{C21026E8-4470-4B34-83C0-221B64D91009}</a:tableStyleId>
              </a:tblPr>
              <a:tblGrid>
                <a:gridCol w="1599700"/>
                <a:gridCol w="1160850"/>
                <a:gridCol w="1308900"/>
              </a:tblGrid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Part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Unit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Production (~1000)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DMN2215UDM-7 MOSFET (x12)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6.36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1.85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Red LED SMD (x2000)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40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20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74HC595 Shift Register (x10)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5.72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4.76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CP2130 USB to SPI Interface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2.16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1.62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EXB-38V820 Resistor Array(x6)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0.72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0.03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Miscellaneous Resistors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1.5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0.01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Simblee MCU </a:t>
                      </a:r>
                      <a:r>
                        <a:rPr i="1" lang="en" sz="600">
                          <a:solidFill>
                            <a:srgbClr val="FFFFFF"/>
                          </a:solidFill>
                        </a:rPr>
                        <a:t>Estimated</a:t>
                      </a:r>
                      <a:endParaRPr i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17.01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LP2985 Voltage Regulator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0.58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0.25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MCP73831T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0.68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0.45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USB Port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0.7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0.36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SMD Capacitors(x10)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5.8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1.2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Encasing (Laser cut) </a:t>
                      </a:r>
                      <a:r>
                        <a:rPr i="1" lang="en" sz="600">
                          <a:solidFill>
                            <a:srgbClr val="FFFFFF"/>
                          </a:solidFill>
                        </a:rPr>
                        <a:t>Estimated</a:t>
                      </a:r>
                      <a:endParaRPr i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55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Tall Momentary Switches (x7)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3.5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0.73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Power switch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3.83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1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PCB Manufacturing </a:t>
                      </a:r>
                      <a:r>
                        <a:rPr i="1" lang="en" sz="600">
                          <a:solidFill>
                            <a:srgbClr val="FFFFFF"/>
                          </a:solidFill>
                        </a:rPr>
                        <a:t>Estimated</a:t>
                      </a:r>
                      <a:endParaRPr i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55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5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198.56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solidFill>
                            <a:srgbClr val="FFFFFF"/>
                          </a:solidFill>
                        </a:rPr>
                        <a:t>57.26</a:t>
                      </a:r>
                      <a:endParaRPr b="1"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</a:t>
            </a:r>
            <a:endParaRPr sz="1400"/>
          </a:p>
        </p:txBody>
      </p:sp>
      <p:graphicFrame>
        <p:nvGraphicFramePr>
          <p:cNvPr id="302" name="Shape 302"/>
          <p:cNvGraphicFramePr/>
          <p:nvPr/>
        </p:nvGraphicFramePr>
        <p:xfrm>
          <a:off x="5778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{0DF93961-FB29-40B3-A3C8-B75375565599}</a:tableStyleId>
              </a:tblPr>
              <a:tblGrid>
                <a:gridCol w="2067525"/>
                <a:gridCol w="969250"/>
                <a:gridCol w="1249950"/>
                <a:gridCol w="1137625"/>
                <a:gridCol w="1200025"/>
                <a:gridCol w="998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LED Array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Control Board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Button Board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MCU Logic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GUI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Peter Guarner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Tyndall Darnell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Tyler Stokes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Sean O’S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haughnessy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3" name="Shape 303"/>
          <p:cNvSpPr txBox="1"/>
          <p:nvPr/>
        </p:nvSpPr>
        <p:spPr>
          <a:xfrm>
            <a:off x="1615200" y="4235650"/>
            <a:ext cx="59136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 = Primary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 = Secondary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Questions?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an LED display that can illuminate words/phrases as defined by the user.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H</a:t>
            </a:r>
            <a:r>
              <a:rPr lang="en"/>
              <a:t>andheld and  Compact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Visible during the day/night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Intuitive interface/easy to use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Rechargeable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Compatible with Windows and Android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Programmable messages 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Low production cost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 </a:t>
            </a:r>
            <a:endParaRPr/>
          </a:p>
        </p:txBody>
      </p:sp>
      <p:graphicFrame>
        <p:nvGraphicFramePr>
          <p:cNvPr id="154" name="Shape 154"/>
          <p:cNvGraphicFramePr/>
          <p:nvPr/>
        </p:nvGraphicFramePr>
        <p:xfrm>
          <a:off x="1297500" y="13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{0DF93961-FB29-40B3-A3C8-B75375565599}</a:tableStyleId>
              </a:tblPr>
              <a:tblGrid>
                <a:gridCol w="2752000"/>
                <a:gridCol w="4487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Dimensions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12” x 6” x 3”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Resolution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 x 24 pixels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Battery Lifespan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&gt; 30 min. Rechargeable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Brightness Adjustment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Manual - 4 levels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Illumination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 Surface Mount LEDs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Connectivity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Bluetooth iOS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Message Presets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Up to 4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graphicFrame>
        <p:nvGraphicFramePr>
          <p:cNvPr id="160" name="Shape 160"/>
          <p:cNvGraphicFramePr/>
          <p:nvPr/>
        </p:nvGraphicFramePr>
        <p:xfrm>
          <a:off x="6285900" y="361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{0DF93961-FB29-40B3-A3C8-B75375565599}</a:tableStyleId>
              </a:tblPr>
              <a:tblGrid>
                <a:gridCol w="899175"/>
                <a:gridCol w="1151325"/>
              </a:tblGrid>
              <a:tr h="2874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0000"/>
                          </a:solidFill>
                        </a:rPr>
                        <a:t>Red Arrow</a:t>
                      </a:r>
                      <a:endParaRPr b="1"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0000"/>
                          </a:solidFill>
                        </a:rPr>
                        <a:t>Power Connection</a:t>
                      </a:r>
                      <a:endParaRPr b="1" sz="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4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FFFF"/>
                          </a:solidFill>
                        </a:rPr>
                        <a:t>Blue Arrow</a:t>
                      </a:r>
                      <a:endParaRPr b="1" sz="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FFFF"/>
                          </a:solidFill>
                        </a:rPr>
                        <a:t>Control Signal</a:t>
                      </a:r>
                      <a:endParaRPr b="1" sz="800">
                        <a:solidFill>
                          <a:srgbClr val="00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9900"/>
                          </a:solidFill>
                        </a:rPr>
                        <a:t>Orange </a:t>
                      </a:r>
                      <a:endParaRPr b="1" sz="800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9900"/>
                          </a:solidFill>
                        </a:rPr>
                        <a:t>Hardware</a:t>
                      </a:r>
                      <a:endParaRPr b="1" sz="800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4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999999"/>
                          </a:solidFill>
                        </a:rPr>
                        <a:t>Gray</a:t>
                      </a:r>
                      <a:endParaRPr b="1" sz="8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999999"/>
                          </a:solidFill>
                        </a:rPr>
                        <a:t>Software</a:t>
                      </a:r>
                      <a:endParaRPr b="1" sz="800">
                        <a:solidFill>
                          <a:srgbClr val="999999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4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FF00"/>
                          </a:solidFill>
                        </a:rPr>
                        <a:t>Green 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FF00"/>
                          </a:solidFill>
                        </a:rPr>
                        <a:t>HW and SW</a:t>
                      </a:r>
                      <a:endParaRPr b="1" sz="8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475" y="1218875"/>
            <a:ext cx="591502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Matrix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05255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Multiplexing Options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Counter/ Demultiplexer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Shift Registers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Current Drive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Transistors Sink (1.8 A)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Registers Source (20 mA)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PWM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Screen Refreshing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Access particular patterns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Saves power</a:t>
            </a:r>
            <a:endParaRPr/>
          </a:p>
          <a:p>
            <a:pPr indent="-2984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Frequency (&gt;40 Hz)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625" y="1307850"/>
            <a:ext cx="5042800" cy="2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Simblee (</a:t>
            </a:r>
            <a:r>
              <a:rPr lang="en"/>
              <a:t>RFD22102)</a:t>
            </a:r>
            <a:endParaRPr b="1" sz="16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Microprocessor </a:t>
            </a:r>
            <a:r>
              <a:rPr lang="en" sz="1400"/>
              <a:t> and Bluetooth </a:t>
            </a:r>
            <a:endParaRPr sz="1400"/>
          </a:p>
          <a:p>
            <a:pPr indent="-304800" lvl="0" marL="457200" rtl="0">
              <a:spcBef>
                <a:spcPts val="160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Integrated on-chip</a:t>
            </a:r>
            <a:endParaRPr sz="1200"/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16 MHz Crystal embedded</a:t>
            </a:r>
            <a:endParaRPr sz="1200"/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30 GPIO pins</a:t>
            </a:r>
            <a:endParaRPr sz="1200"/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iOS interface for mobile application</a:t>
            </a:r>
            <a:endParaRPr sz="1200"/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SzPts val="1200"/>
              <a:buChar char="➢"/>
            </a:pPr>
            <a:r>
              <a:rPr lang="en" sz="1200"/>
              <a:t>Extensive libraries provided</a:t>
            </a:r>
            <a:endParaRPr sz="1200"/>
          </a:p>
          <a:p>
            <a:pPr indent="-304800" lvl="0" marL="457200" rtl="0">
              <a:spcBef>
                <a:spcPts val="1000"/>
              </a:spcBef>
              <a:spcAft>
                <a:spcPts val="1000"/>
              </a:spcAft>
              <a:buSzPts val="1200"/>
              <a:buChar char="➢"/>
            </a:pPr>
            <a:r>
              <a:rPr lang="en" sz="1200"/>
              <a:t>Reduced cost and board space</a:t>
            </a:r>
            <a:endParaRPr sz="1200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563" y="1567538"/>
            <a:ext cx="41814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Boards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046825" y="1057200"/>
            <a:ext cx="66633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Designed as a second PCB that will attach to the LED array with pin headers for several reasons:</a:t>
            </a:r>
            <a:endParaRPr/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To keep design encasing as small as possible.</a:t>
            </a:r>
            <a:endParaRPr/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 use only 2 layer boards.</a:t>
            </a:r>
            <a:endParaRPr/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Easier design implementation.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Contains the following systems:</a:t>
            </a:r>
            <a:endParaRPr/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Voltage regulation</a:t>
            </a:r>
            <a:endParaRPr/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Battery recharging</a:t>
            </a:r>
            <a:endParaRPr>
              <a:solidFill>
                <a:srgbClr val="FFFFFF"/>
              </a:solidFill>
            </a:endParaRPr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MCU</a:t>
            </a:r>
            <a:endParaRPr>
              <a:solidFill>
                <a:srgbClr val="FFFFFF"/>
              </a:solidFill>
            </a:endParaRPr>
          </a:p>
          <a:p>
            <a:pPr indent="-29845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>
                <a:solidFill>
                  <a:srgbClr val="FFFFFF"/>
                </a:solidFill>
              </a:rPr>
              <a:t>Bluetooth</a:t>
            </a:r>
            <a:endParaRPr>
              <a:solidFill>
                <a:srgbClr val="FFFFFF"/>
              </a:solidFill>
            </a:endParaRPr>
          </a:p>
          <a:p>
            <a:pPr indent="-311150" lvl="0" marL="457200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300"/>
              <a:buChar char="➢"/>
            </a:pPr>
            <a:r>
              <a:rPr lang="en">
                <a:solidFill>
                  <a:srgbClr val="FFFFFF"/>
                </a:solidFill>
              </a:rPr>
              <a:t>Connects to user input PCB with pin headers and cables.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67" y="1595600"/>
            <a:ext cx="3449708" cy="13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900" y="3158925"/>
            <a:ext cx="2193875" cy="17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3.7-Volt lithium-ion polymer battery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Rechargeable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Conveniently shaped</a:t>
            </a:r>
            <a:endParaRPr/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Large storage capacity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550" y="691075"/>
            <a:ext cx="3041699" cy="1828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Shape 191"/>
          <p:cNvGraphicFramePr/>
          <p:nvPr/>
        </p:nvGraphicFramePr>
        <p:xfrm>
          <a:off x="1464075" y="278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{C21026E8-4470-4B34-83C0-221B64D91009}</a:tableStyleId>
              </a:tblPr>
              <a:tblGrid>
                <a:gridCol w="1310925"/>
                <a:gridCol w="1309325"/>
                <a:gridCol w="747850"/>
                <a:gridCol w="615050"/>
                <a:gridCol w="711025"/>
                <a:gridCol w="1083025"/>
                <a:gridCol w="928525"/>
              </a:tblGrid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Part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Manufacturer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L” X W”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Height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Volt.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Capacity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Price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ID: 258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Adafruit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2.4 x 1.3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0.2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3.7 V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1200 mAh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9.95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ID: 328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Adafruit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2.55 X 2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0.3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3.7 V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2500 mAh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14.95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932MIKROE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MikroElektronika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2.4 x 1.7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0.264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3.7 V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2000 mAh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13.90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UBP001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Ultralife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2.1 x 1.4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0.43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3.7 V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1750 mAh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15.70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