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05" r:id="rId2"/>
    <p:sldId id="259" r:id="rId3"/>
    <p:sldId id="310" r:id="rId4"/>
    <p:sldId id="306" r:id="rId5"/>
    <p:sldId id="307" r:id="rId6"/>
    <p:sldId id="308" r:id="rId7"/>
    <p:sldId id="362" r:id="rId8"/>
    <p:sldId id="373" r:id="rId9"/>
    <p:sldId id="332" r:id="rId10"/>
    <p:sldId id="361" r:id="rId11"/>
    <p:sldId id="311" r:id="rId12"/>
    <p:sldId id="312" r:id="rId13"/>
    <p:sldId id="313" r:id="rId14"/>
    <p:sldId id="340" r:id="rId15"/>
    <p:sldId id="363" r:id="rId16"/>
    <p:sldId id="364" r:id="rId17"/>
    <p:sldId id="314" r:id="rId18"/>
    <p:sldId id="342" r:id="rId19"/>
    <p:sldId id="327" r:id="rId20"/>
    <p:sldId id="365" r:id="rId21"/>
    <p:sldId id="372" r:id="rId22"/>
    <p:sldId id="371" r:id="rId23"/>
    <p:sldId id="370" r:id="rId24"/>
    <p:sldId id="367" r:id="rId25"/>
    <p:sldId id="366" r:id="rId26"/>
    <p:sldId id="318" r:id="rId27"/>
    <p:sldId id="355" r:id="rId28"/>
    <p:sldId id="356" r:id="rId29"/>
    <p:sldId id="357" r:id="rId30"/>
    <p:sldId id="358" r:id="rId31"/>
    <p:sldId id="359" r:id="rId32"/>
    <p:sldId id="360" r:id="rId33"/>
    <p:sldId id="328" r:id="rId34"/>
    <p:sldId id="329" r:id="rId35"/>
    <p:sldId id="330" r:id="rId36"/>
    <p:sldId id="331" r:id="rId37"/>
    <p:sldId id="319" r:id="rId38"/>
    <p:sldId id="320" r:id="rId39"/>
    <p:sldId id="321" r:id="rId40"/>
    <p:sldId id="323" r:id="rId41"/>
    <p:sldId id="324" r:id="rId42"/>
    <p:sldId id="32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E3E00"/>
    <a:srgbClr val="43BB8D"/>
    <a:srgbClr val="E9E9EB"/>
    <a:srgbClr val="70AD47"/>
    <a:srgbClr val="0B5A9F"/>
    <a:srgbClr val="0395B2"/>
    <a:srgbClr val="00B0F0"/>
    <a:srgbClr val="333F50"/>
    <a:srgbClr val="C4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1" autoAdjust="0"/>
    <p:restoredTop sz="89348" autoAdjust="0"/>
  </p:normalViewPr>
  <p:slideViewPr>
    <p:cSldViewPr snapToGrid="0">
      <p:cViewPr varScale="1">
        <p:scale>
          <a:sx n="59" d="100"/>
          <a:sy n="59" d="100"/>
        </p:scale>
        <p:origin x="1394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250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6695E033-A0B2-42CA-A282-8BD5DF8B2195}"/>
    <pc:docChg chg="modSld">
      <pc:chgData name="Guest User" userId="" providerId="Windows Live" clId="Web-{6695E033-A0B2-42CA-A282-8BD5DF8B2195}" dt="2018-04-18T04:15:13.336" v="158"/>
      <pc:docMkLst>
        <pc:docMk/>
      </pc:docMkLst>
      <pc:sldChg chg="modSp">
        <pc:chgData name="Guest User" userId="" providerId="Windows Live" clId="Web-{6695E033-A0B2-42CA-A282-8BD5DF8B2195}" dt="2018-04-18T04:09:00.660" v="18"/>
        <pc:sldMkLst>
          <pc:docMk/>
          <pc:sldMk cId="634599791" sldId="356"/>
        </pc:sldMkLst>
        <pc:spChg chg="mod">
          <ac:chgData name="Guest User" userId="" providerId="Windows Live" clId="Web-{6695E033-A0B2-42CA-A282-8BD5DF8B2195}" dt="2018-04-18T04:09:00.660" v="18"/>
          <ac:spMkLst>
            <pc:docMk/>
            <pc:sldMk cId="634599791" sldId="356"/>
            <ac:spMk id="9" creationId="{6AD0F3AE-55DE-4F84-A43B-A92D5E59D408}"/>
          </ac:spMkLst>
        </pc:spChg>
      </pc:sldChg>
      <pc:sldChg chg="addSp delSp modSp">
        <pc:chgData name="Guest User" userId="" providerId="Windows Live" clId="Web-{6695E033-A0B2-42CA-A282-8BD5DF8B2195}" dt="2018-04-18T04:12:11.285" v="75"/>
        <pc:sldMkLst>
          <pc:docMk/>
          <pc:sldMk cId="1257383911" sldId="357"/>
        </pc:sldMkLst>
        <pc:spChg chg="mod">
          <ac:chgData name="Guest User" userId="" providerId="Windows Live" clId="Web-{6695E033-A0B2-42CA-A282-8BD5DF8B2195}" dt="2018-04-18T04:10:53.551" v="68"/>
          <ac:spMkLst>
            <pc:docMk/>
            <pc:sldMk cId="1257383911" sldId="357"/>
            <ac:spMk id="2" creationId="{00000000-0000-0000-0000-000000000000}"/>
          </ac:spMkLst>
        </pc:spChg>
        <pc:picChg chg="add mod">
          <ac:chgData name="Guest User" userId="" providerId="Windows Live" clId="Web-{6695E033-A0B2-42CA-A282-8BD5DF8B2195}" dt="2018-04-18T04:12:11.285" v="75"/>
          <ac:picMkLst>
            <pc:docMk/>
            <pc:sldMk cId="1257383911" sldId="357"/>
            <ac:picMk id="3" creationId="{93D7F44A-3A20-4F1A-AC28-411A1827EAD8}"/>
          </ac:picMkLst>
        </pc:picChg>
        <pc:picChg chg="del">
          <ac:chgData name="Guest User" userId="" providerId="Windows Live" clId="Web-{6695E033-A0B2-42CA-A282-8BD5DF8B2195}" dt="2018-04-18T04:10:58.176" v="70"/>
          <ac:picMkLst>
            <pc:docMk/>
            <pc:sldMk cId="1257383911" sldId="357"/>
            <ac:picMk id="10" creationId="{237AEF96-C36E-4B57-BFB2-166FBE3C794B}"/>
          </ac:picMkLst>
        </pc:picChg>
      </pc:sldChg>
      <pc:sldChg chg="delSp modSp">
        <pc:chgData name="Guest User" userId="" providerId="Windows Live" clId="Web-{6695E033-A0B2-42CA-A282-8BD5DF8B2195}" dt="2018-04-18T04:14:18.883" v="110"/>
        <pc:sldMkLst>
          <pc:docMk/>
          <pc:sldMk cId="2764167114" sldId="358"/>
        </pc:sldMkLst>
        <pc:spChg chg="mod">
          <ac:chgData name="Guest User" userId="" providerId="Windows Live" clId="Web-{6695E033-A0B2-42CA-A282-8BD5DF8B2195}" dt="2018-04-18T04:10:15.191" v="52"/>
          <ac:spMkLst>
            <pc:docMk/>
            <pc:sldMk cId="2764167114" sldId="358"/>
            <ac:spMk id="2" creationId="{00000000-0000-0000-0000-000000000000}"/>
          </ac:spMkLst>
        </pc:spChg>
        <pc:spChg chg="mod">
          <ac:chgData name="Guest User" userId="" providerId="Windows Live" clId="Web-{6695E033-A0B2-42CA-A282-8BD5DF8B2195}" dt="2018-04-18T04:14:18.883" v="110"/>
          <ac:spMkLst>
            <pc:docMk/>
            <pc:sldMk cId="2764167114" sldId="358"/>
            <ac:spMk id="9" creationId="{CB63778B-A0A3-43C1-82E8-46D00923F4D1}"/>
          </ac:spMkLst>
        </pc:spChg>
        <pc:picChg chg="del">
          <ac:chgData name="Guest User" userId="" providerId="Windows Live" clId="Web-{6695E033-A0B2-42CA-A282-8BD5DF8B2195}" dt="2018-04-18T04:09:09.144" v="20"/>
          <ac:picMkLst>
            <pc:docMk/>
            <pc:sldMk cId="2764167114" sldId="358"/>
            <ac:picMk id="11" creationId="{8B3CA239-77FF-4B7C-834D-D1E74CF3CAA6}"/>
          </ac:picMkLst>
        </pc:picChg>
      </pc:sldChg>
      <pc:sldChg chg="modSp">
        <pc:chgData name="Guest User" userId="" providerId="Windows Live" clId="Web-{6695E033-A0B2-42CA-A282-8BD5DF8B2195}" dt="2018-04-18T04:15:11.961" v="156"/>
        <pc:sldMkLst>
          <pc:docMk/>
          <pc:sldMk cId="742329339" sldId="360"/>
        </pc:sldMkLst>
        <pc:spChg chg="mod">
          <ac:chgData name="Guest User" userId="" providerId="Windows Live" clId="Web-{6695E033-A0B2-42CA-A282-8BD5DF8B2195}" dt="2018-04-18T04:15:11.961" v="156"/>
          <ac:spMkLst>
            <pc:docMk/>
            <pc:sldMk cId="742329339" sldId="360"/>
            <ac:spMk id="9" creationId="{E83AA363-BCCE-45DE-A9F5-1D6D9B2CECF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Project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Prototyping</c:v>
                </c:pt>
                <c:pt idx="3">
                  <c:v>Optimization</c:v>
                </c:pt>
                <c:pt idx="4">
                  <c:v>Total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100</c:v>
                </c:pt>
                <c:pt idx="1">
                  <c:v>95</c:v>
                </c:pt>
                <c:pt idx="2">
                  <c:v>100</c:v>
                </c:pt>
                <c:pt idx="3">
                  <c:v>75</c:v>
                </c:pt>
                <c:pt idx="4">
                  <c:v>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F-435C-B093-E8AAC0BAC4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09629256"/>
        <c:axId val="609629584"/>
      </c:barChart>
      <c:catAx>
        <c:axId val="6096292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629584"/>
        <c:crosses val="autoZero"/>
        <c:auto val="1"/>
        <c:lblAlgn val="ctr"/>
        <c:lblOffset val="100"/>
        <c:noMultiLvlLbl val="0"/>
      </c:catAx>
      <c:valAx>
        <c:axId val="6096295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629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5E6A3-AB46-45F2-A4FC-338C0E498C98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9AFC3-2286-4AFE-9FEF-16A2B52C476F}">
      <dgm:prSet phldrT="[Text]"/>
      <dgm:spPr/>
      <dgm:t>
        <a:bodyPr/>
        <a:lstStyle/>
        <a:p>
          <a:r>
            <a:rPr lang="en-US" dirty="0"/>
            <a:t>Larger Load (Insulin Pump)</a:t>
          </a:r>
        </a:p>
      </dgm:t>
    </dgm:pt>
    <dgm:pt modelId="{400F6C9A-EFAB-48C8-86AB-EC7E9112BA1C}" type="parTrans" cxnId="{58E652BE-822F-49D8-A03B-9B1805854919}">
      <dgm:prSet/>
      <dgm:spPr/>
      <dgm:t>
        <a:bodyPr/>
        <a:lstStyle/>
        <a:p>
          <a:endParaRPr lang="en-US"/>
        </a:p>
      </dgm:t>
    </dgm:pt>
    <dgm:pt modelId="{5881F8DE-1923-497F-9842-88C38445E837}" type="sibTrans" cxnId="{58E652BE-822F-49D8-A03B-9B1805854919}">
      <dgm:prSet/>
      <dgm:spPr/>
      <dgm:t>
        <a:bodyPr/>
        <a:lstStyle/>
        <a:p>
          <a:endParaRPr lang="en-US"/>
        </a:p>
      </dgm:t>
    </dgm:pt>
    <dgm:pt modelId="{FB8CD542-9E31-43D3-86C2-DCAF74944D89}">
      <dgm:prSet phldrT="[Text]"/>
      <dgm:spPr/>
      <dgm:t>
        <a:bodyPr/>
        <a:lstStyle/>
        <a:p>
          <a:r>
            <a:rPr lang="en-US" dirty="0"/>
            <a:t>Requires more support systems</a:t>
          </a:r>
        </a:p>
      </dgm:t>
    </dgm:pt>
    <dgm:pt modelId="{0EC25B0F-DF5C-4A1B-9D3D-AD21CCDB845C}" type="parTrans" cxnId="{1C62099F-E2B6-4379-96C1-501702333BD6}">
      <dgm:prSet/>
      <dgm:spPr/>
      <dgm:t>
        <a:bodyPr/>
        <a:lstStyle/>
        <a:p>
          <a:endParaRPr lang="en-US"/>
        </a:p>
      </dgm:t>
    </dgm:pt>
    <dgm:pt modelId="{96C6594B-DE83-40C3-8C29-A3568FDAF50D}" type="sibTrans" cxnId="{1C62099F-E2B6-4379-96C1-501702333BD6}">
      <dgm:prSet/>
      <dgm:spPr/>
      <dgm:t>
        <a:bodyPr/>
        <a:lstStyle/>
        <a:p>
          <a:endParaRPr lang="en-US"/>
        </a:p>
      </dgm:t>
    </dgm:pt>
    <dgm:pt modelId="{7A0E6BAB-E981-478F-A145-E301F76418B7}">
      <dgm:prSet phldrT="[Text]"/>
      <dgm:spPr/>
      <dgm:t>
        <a:bodyPr/>
        <a:lstStyle/>
        <a:p>
          <a:r>
            <a:rPr lang="en-US" dirty="0"/>
            <a:t>Power monitoring flaw</a:t>
          </a:r>
        </a:p>
      </dgm:t>
    </dgm:pt>
    <dgm:pt modelId="{75BECA3F-8F1D-4B04-BCA9-71384B90021B}" type="parTrans" cxnId="{71F4B3FD-FC56-46CB-8BC5-DC5100DBF96A}">
      <dgm:prSet/>
      <dgm:spPr/>
      <dgm:t>
        <a:bodyPr/>
        <a:lstStyle/>
        <a:p>
          <a:endParaRPr lang="en-US"/>
        </a:p>
      </dgm:t>
    </dgm:pt>
    <dgm:pt modelId="{73D27267-C5DD-4DC3-92AD-874065D61CB4}" type="sibTrans" cxnId="{71F4B3FD-FC56-46CB-8BC5-DC5100DBF96A}">
      <dgm:prSet/>
      <dgm:spPr/>
      <dgm:t>
        <a:bodyPr/>
        <a:lstStyle/>
        <a:p>
          <a:endParaRPr lang="en-US"/>
        </a:p>
      </dgm:t>
    </dgm:pt>
    <dgm:pt modelId="{E2CDC1B3-72A1-48AC-B8C1-26A6F926346C}">
      <dgm:prSet phldrT="[Text]"/>
      <dgm:spPr/>
      <dgm:t>
        <a:bodyPr/>
        <a:lstStyle/>
        <a:p>
          <a:r>
            <a:rPr lang="en-US" dirty="0"/>
            <a:t>Small Loads (Sensors) </a:t>
          </a:r>
        </a:p>
      </dgm:t>
    </dgm:pt>
    <dgm:pt modelId="{B10C33B2-8EE4-4B37-854D-276B0A2354BE}" type="parTrans" cxnId="{0B041A8F-99D2-4261-8B39-A2E253013BF0}">
      <dgm:prSet/>
      <dgm:spPr/>
      <dgm:t>
        <a:bodyPr/>
        <a:lstStyle/>
        <a:p>
          <a:endParaRPr lang="en-US"/>
        </a:p>
      </dgm:t>
    </dgm:pt>
    <dgm:pt modelId="{1F1D7D8C-CF84-4FC6-B4F1-8CC04079A8F9}" type="sibTrans" cxnId="{0B041A8F-99D2-4261-8B39-A2E253013BF0}">
      <dgm:prSet/>
      <dgm:spPr/>
      <dgm:t>
        <a:bodyPr/>
        <a:lstStyle/>
        <a:p>
          <a:endParaRPr lang="en-US"/>
        </a:p>
      </dgm:t>
    </dgm:pt>
    <dgm:pt modelId="{915332D2-5828-415E-9E48-D22391F82413}">
      <dgm:prSet phldrT="[Text]"/>
      <dgm:spPr/>
      <dgm:t>
        <a:bodyPr/>
        <a:lstStyle/>
        <a:p>
          <a:r>
            <a:rPr lang="en-US" dirty="0"/>
            <a:t>Require voltage &amp; little current </a:t>
          </a:r>
        </a:p>
      </dgm:t>
    </dgm:pt>
    <dgm:pt modelId="{C3F761D1-B87D-4736-BCA2-5DE33CA4A1E2}" type="parTrans" cxnId="{07B4B15B-86D7-48CB-B5D5-754E8228CC32}">
      <dgm:prSet/>
      <dgm:spPr/>
      <dgm:t>
        <a:bodyPr/>
        <a:lstStyle/>
        <a:p>
          <a:endParaRPr lang="en-US"/>
        </a:p>
      </dgm:t>
    </dgm:pt>
    <dgm:pt modelId="{FD19B6B6-909D-49BA-8E0F-7AEADB8DC459}" type="sibTrans" cxnId="{07B4B15B-86D7-48CB-B5D5-754E8228CC32}">
      <dgm:prSet/>
      <dgm:spPr/>
      <dgm:t>
        <a:bodyPr/>
        <a:lstStyle/>
        <a:p>
          <a:endParaRPr lang="en-US"/>
        </a:p>
      </dgm:t>
    </dgm:pt>
    <dgm:pt modelId="{C77A807F-9B15-4A44-AD1B-DA35A0B34939}">
      <dgm:prSet phldrT="[Text]"/>
      <dgm:spPr/>
      <dgm:t>
        <a:bodyPr/>
        <a:lstStyle/>
        <a:p>
          <a:r>
            <a:rPr lang="en-US" dirty="0"/>
            <a:t>Easier to scale to broader impacts</a:t>
          </a:r>
        </a:p>
      </dgm:t>
    </dgm:pt>
    <dgm:pt modelId="{0861FD17-5171-4F47-AB6D-60BF3EC9D6DD}" type="parTrans" cxnId="{89A4D569-4370-4F07-9E6A-4132D7F7B56D}">
      <dgm:prSet/>
      <dgm:spPr/>
      <dgm:t>
        <a:bodyPr/>
        <a:lstStyle/>
        <a:p>
          <a:endParaRPr lang="en-US"/>
        </a:p>
      </dgm:t>
    </dgm:pt>
    <dgm:pt modelId="{1A1A59FE-4D9A-4016-BDB4-FFB2220B1874}" type="sibTrans" cxnId="{89A4D569-4370-4F07-9E6A-4132D7F7B56D}">
      <dgm:prSet/>
      <dgm:spPr/>
      <dgm:t>
        <a:bodyPr/>
        <a:lstStyle/>
        <a:p>
          <a:endParaRPr lang="en-US"/>
        </a:p>
      </dgm:t>
    </dgm:pt>
    <dgm:pt modelId="{F336A439-9661-40CF-B140-5D3FE61F0C1F}" type="pres">
      <dgm:prSet presAssocID="{B0B5E6A3-AB46-45F2-A4FC-338C0E498C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153E21D-D5D8-4FE4-A3B5-A6349618A299}" type="pres">
      <dgm:prSet presAssocID="{3AD9AFC3-2286-4AFE-9FEF-16A2B52C476F}" presName="root" presStyleCnt="0"/>
      <dgm:spPr/>
    </dgm:pt>
    <dgm:pt modelId="{CA7296B1-7DA8-4223-9BF8-1CDF6DFFFE7A}" type="pres">
      <dgm:prSet presAssocID="{3AD9AFC3-2286-4AFE-9FEF-16A2B52C476F}" presName="rootComposite" presStyleCnt="0"/>
      <dgm:spPr/>
    </dgm:pt>
    <dgm:pt modelId="{C633145F-D440-4504-B325-7A96ADF02D82}" type="pres">
      <dgm:prSet presAssocID="{3AD9AFC3-2286-4AFE-9FEF-16A2B52C476F}" presName="rootText" presStyleLbl="node1" presStyleIdx="0" presStyleCnt="2"/>
      <dgm:spPr/>
    </dgm:pt>
    <dgm:pt modelId="{C451FE51-B235-4EF7-94BD-3BBF4E68D541}" type="pres">
      <dgm:prSet presAssocID="{3AD9AFC3-2286-4AFE-9FEF-16A2B52C476F}" presName="rootConnector" presStyleLbl="node1" presStyleIdx="0" presStyleCnt="2"/>
      <dgm:spPr/>
    </dgm:pt>
    <dgm:pt modelId="{B3DAA9F7-E4AD-4CD6-BCB5-22F7C90AC668}" type="pres">
      <dgm:prSet presAssocID="{3AD9AFC3-2286-4AFE-9FEF-16A2B52C476F}" presName="childShape" presStyleCnt="0"/>
      <dgm:spPr/>
    </dgm:pt>
    <dgm:pt modelId="{BC33275A-95A6-4104-A456-E53713231D09}" type="pres">
      <dgm:prSet presAssocID="{0EC25B0F-DF5C-4A1B-9D3D-AD21CCDB845C}" presName="Name13" presStyleLbl="parChTrans1D2" presStyleIdx="0" presStyleCnt="4"/>
      <dgm:spPr/>
    </dgm:pt>
    <dgm:pt modelId="{83A85BDC-211C-462A-829D-B1606C766576}" type="pres">
      <dgm:prSet presAssocID="{FB8CD542-9E31-43D3-86C2-DCAF74944D89}" presName="childText" presStyleLbl="bgAcc1" presStyleIdx="0" presStyleCnt="4">
        <dgm:presLayoutVars>
          <dgm:bulletEnabled val="1"/>
        </dgm:presLayoutVars>
      </dgm:prSet>
      <dgm:spPr/>
    </dgm:pt>
    <dgm:pt modelId="{C80A5AAD-4F46-4678-81E4-65DFDA645E2C}" type="pres">
      <dgm:prSet presAssocID="{75BECA3F-8F1D-4B04-BCA9-71384B90021B}" presName="Name13" presStyleLbl="parChTrans1D2" presStyleIdx="1" presStyleCnt="4"/>
      <dgm:spPr/>
    </dgm:pt>
    <dgm:pt modelId="{7D4E85BB-7A1F-48C2-B869-61D12428BB1D}" type="pres">
      <dgm:prSet presAssocID="{7A0E6BAB-E981-478F-A145-E301F76418B7}" presName="childText" presStyleLbl="bgAcc1" presStyleIdx="1" presStyleCnt="4">
        <dgm:presLayoutVars>
          <dgm:bulletEnabled val="1"/>
        </dgm:presLayoutVars>
      </dgm:prSet>
      <dgm:spPr/>
    </dgm:pt>
    <dgm:pt modelId="{EA75CE6C-D668-4FF6-84EF-6CE63CE4B2E4}" type="pres">
      <dgm:prSet presAssocID="{E2CDC1B3-72A1-48AC-B8C1-26A6F926346C}" presName="root" presStyleCnt="0"/>
      <dgm:spPr/>
    </dgm:pt>
    <dgm:pt modelId="{6C6B5F09-9C48-40EA-9C69-73D236905072}" type="pres">
      <dgm:prSet presAssocID="{E2CDC1B3-72A1-48AC-B8C1-26A6F926346C}" presName="rootComposite" presStyleCnt="0"/>
      <dgm:spPr/>
    </dgm:pt>
    <dgm:pt modelId="{AD0BE7F5-072F-41AD-A787-8C364C56FD18}" type="pres">
      <dgm:prSet presAssocID="{E2CDC1B3-72A1-48AC-B8C1-26A6F926346C}" presName="rootText" presStyleLbl="node1" presStyleIdx="1" presStyleCnt="2"/>
      <dgm:spPr/>
    </dgm:pt>
    <dgm:pt modelId="{32979205-22DE-4348-9D75-9F34B4299B82}" type="pres">
      <dgm:prSet presAssocID="{E2CDC1B3-72A1-48AC-B8C1-26A6F926346C}" presName="rootConnector" presStyleLbl="node1" presStyleIdx="1" presStyleCnt="2"/>
      <dgm:spPr/>
    </dgm:pt>
    <dgm:pt modelId="{9CA5E47A-A1BD-4C07-A58F-FD9A8BE140E7}" type="pres">
      <dgm:prSet presAssocID="{E2CDC1B3-72A1-48AC-B8C1-26A6F926346C}" presName="childShape" presStyleCnt="0"/>
      <dgm:spPr/>
    </dgm:pt>
    <dgm:pt modelId="{77C64A3F-0BC9-4124-B9B3-0DBB59D43F26}" type="pres">
      <dgm:prSet presAssocID="{C3F761D1-B87D-4736-BCA2-5DE33CA4A1E2}" presName="Name13" presStyleLbl="parChTrans1D2" presStyleIdx="2" presStyleCnt="4"/>
      <dgm:spPr/>
    </dgm:pt>
    <dgm:pt modelId="{753B7C24-11E5-407B-9B85-2FC2877F5D5F}" type="pres">
      <dgm:prSet presAssocID="{915332D2-5828-415E-9E48-D22391F82413}" presName="childText" presStyleLbl="bgAcc1" presStyleIdx="2" presStyleCnt="4">
        <dgm:presLayoutVars>
          <dgm:bulletEnabled val="1"/>
        </dgm:presLayoutVars>
      </dgm:prSet>
      <dgm:spPr/>
    </dgm:pt>
    <dgm:pt modelId="{F6C4A6F5-9158-4F21-8F83-D3A6FD94FA16}" type="pres">
      <dgm:prSet presAssocID="{0861FD17-5171-4F47-AB6D-60BF3EC9D6DD}" presName="Name13" presStyleLbl="parChTrans1D2" presStyleIdx="3" presStyleCnt="4"/>
      <dgm:spPr/>
    </dgm:pt>
    <dgm:pt modelId="{2985C917-B274-4EA8-ADBB-E6A4896523A0}" type="pres">
      <dgm:prSet presAssocID="{C77A807F-9B15-4A44-AD1B-DA35A0B34939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07B4B15B-86D7-48CB-B5D5-754E8228CC32}" srcId="{E2CDC1B3-72A1-48AC-B8C1-26A6F926346C}" destId="{915332D2-5828-415E-9E48-D22391F82413}" srcOrd="0" destOrd="0" parTransId="{C3F761D1-B87D-4736-BCA2-5DE33CA4A1E2}" sibTransId="{FD19B6B6-909D-49BA-8E0F-7AEADB8DC459}"/>
    <dgm:cxn modelId="{69574E60-95ED-44CB-912C-FA74E0058136}" type="presOf" srcId="{C3F761D1-B87D-4736-BCA2-5DE33CA4A1E2}" destId="{77C64A3F-0BC9-4124-B9B3-0DBB59D43F26}" srcOrd="0" destOrd="0" presId="urn:microsoft.com/office/officeart/2005/8/layout/hierarchy3"/>
    <dgm:cxn modelId="{C9CB4065-1EB8-41F8-B2BA-EF329E103967}" type="presOf" srcId="{B0B5E6A3-AB46-45F2-A4FC-338C0E498C98}" destId="{F336A439-9661-40CF-B140-5D3FE61F0C1F}" srcOrd="0" destOrd="0" presId="urn:microsoft.com/office/officeart/2005/8/layout/hierarchy3"/>
    <dgm:cxn modelId="{A0D97247-ACBE-4AED-BD13-9830FC30CBC0}" type="presOf" srcId="{0EC25B0F-DF5C-4A1B-9D3D-AD21CCDB845C}" destId="{BC33275A-95A6-4104-A456-E53713231D09}" srcOrd="0" destOrd="0" presId="urn:microsoft.com/office/officeart/2005/8/layout/hierarchy3"/>
    <dgm:cxn modelId="{89A4D569-4370-4F07-9E6A-4132D7F7B56D}" srcId="{E2CDC1B3-72A1-48AC-B8C1-26A6F926346C}" destId="{C77A807F-9B15-4A44-AD1B-DA35A0B34939}" srcOrd="1" destOrd="0" parTransId="{0861FD17-5171-4F47-AB6D-60BF3EC9D6DD}" sibTransId="{1A1A59FE-4D9A-4016-BDB4-FFB2220B1874}"/>
    <dgm:cxn modelId="{E62A756A-4685-43D7-9EE3-CFCC2C4BB630}" type="presOf" srcId="{3AD9AFC3-2286-4AFE-9FEF-16A2B52C476F}" destId="{C633145F-D440-4504-B325-7A96ADF02D82}" srcOrd="0" destOrd="0" presId="urn:microsoft.com/office/officeart/2005/8/layout/hierarchy3"/>
    <dgm:cxn modelId="{ACB14488-4E64-4092-90BB-FE7AF1519BE7}" type="presOf" srcId="{915332D2-5828-415E-9E48-D22391F82413}" destId="{753B7C24-11E5-407B-9B85-2FC2877F5D5F}" srcOrd="0" destOrd="0" presId="urn:microsoft.com/office/officeart/2005/8/layout/hierarchy3"/>
    <dgm:cxn modelId="{0B041A8F-99D2-4261-8B39-A2E253013BF0}" srcId="{B0B5E6A3-AB46-45F2-A4FC-338C0E498C98}" destId="{E2CDC1B3-72A1-48AC-B8C1-26A6F926346C}" srcOrd="1" destOrd="0" parTransId="{B10C33B2-8EE4-4B37-854D-276B0A2354BE}" sibTransId="{1F1D7D8C-CF84-4FC6-B4F1-8CC04079A8F9}"/>
    <dgm:cxn modelId="{FCDAE690-7FDF-4105-8B87-648095802076}" type="presOf" srcId="{7A0E6BAB-E981-478F-A145-E301F76418B7}" destId="{7D4E85BB-7A1F-48C2-B869-61D12428BB1D}" srcOrd="0" destOrd="0" presId="urn:microsoft.com/office/officeart/2005/8/layout/hierarchy3"/>
    <dgm:cxn modelId="{56375598-80D9-4BB7-9591-3FCD60EC6E47}" type="presOf" srcId="{FB8CD542-9E31-43D3-86C2-DCAF74944D89}" destId="{83A85BDC-211C-462A-829D-B1606C766576}" srcOrd="0" destOrd="0" presId="urn:microsoft.com/office/officeart/2005/8/layout/hierarchy3"/>
    <dgm:cxn modelId="{0547FA9A-1409-4550-821A-0D5C81EC81FA}" type="presOf" srcId="{E2CDC1B3-72A1-48AC-B8C1-26A6F926346C}" destId="{32979205-22DE-4348-9D75-9F34B4299B82}" srcOrd="1" destOrd="0" presId="urn:microsoft.com/office/officeart/2005/8/layout/hierarchy3"/>
    <dgm:cxn modelId="{1C62099F-E2B6-4379-96C1-501702333BD6}" srcId="{3AD9AFC3-2286-4AFE-9FEF-16A2B52C476F}" destId="{FB8CD542-9E31-43D3-86C2-DCAF74944D89}" srcOrd="0" destOrd="0" parTransId="{0EC25B0F-DF5C-4A1B-9D3D-AD21CCDB845C}" sibTransId="{96C6594B-DE83-40C3-8C29-A3568FDAF50D}"/>
    <dgm:cxn modelId="{F864C8A4-8512-4008-A05C-2E0DFB657E58}" type="presOf" srcId="{E2CDC1B3-72A1-48AC-B8C1-26A6F926346C}" destId="{AD0BE7F5-072F-41AD-A787-8C364C56FD18}" srcOrd="0" destOrd="0" presId="urn:microsoft.com/office/officeart/2005/8/layout/hierarchy3"/>
    <dgm:cxn modelId="{0B7D6EAC-CC2F-48CE-9791-7936E94029AE}" type="presOf" srcId="{75BECA3F-8F1D-4B04-BCA9-71384B90021B}" destId="{C80A5AAD-4F46-4678-81E4-65DFDA645E2C}" srcOrd="0" destOrd="0" presId="urn:microsoft.com/office/officeart/2005/8/layout/hierarchy3"/>
    <dgm:cxn modelId="{58E652BE-822F-49D8-A03B-9B1805854919}" srcId="{B0B5E6A3-AB46-45F2-A4FC-338C0E498C98}" destId="{3AD9AFC3-2286-4AFE-9FEF-16A2B52C476F}" srcOrd="0" destOrd="0" parTransId="{400F6C9A-EFAB-48C8-86AB-EC7E9112BA1C}" sibTransId="{5881F8DE-1923-497F-9842-88C38445E837}"/>
    <dgm:cxn modelId="{E92622C6-2BBE-4C76-8AA0-0D3373239ACE}" type="presOf" srcId="{0861FD17-5171-4F47-AB6D-60BF3EC9D6DD}" destId="{F6C4A6F5-9158-4F21-8F83-D3A6FD94FA16}" srcOrd="0" destOrd="0" presId="urn:microsoft.com/office/officeart/2005/8/layout/hierarchy3"/>
    <dgm:cxn modelId="{EED910D5-AB4F-40C9-9144-6D9F025BA9A9}" type="presOf" srcId="{3AD9AFC3-2286-4AFE-9FEF-16A2B52C476F}" destId="{C451FE51-B235-4EF7-94BD-3BBF4E68D541}" srcOrd="1" destOrd="0" presId="urn:microsoft.com/office/officeart/2005/8/layout/hierarchy3"/>
    <dgm:cxn modelId="{36EFFEE4-68DA-4766-804E-9E57320FD791}" type="presOf" srcId="{C77A807F-9B15-4A44-AD1B-DA35A0B34939}" destId="{2985C917-B274-4EA8-ADBB-E6A4896523A0}" srcOrd="0" destOrd="0" presId="urn:microsoft.com/office/officeart/2005/8/layout/hierarchy3"/>
    <dgm:cxn modelId="{71F4B3FD-FC56-46CB-8BC5-DC5100DBF96A}" srcId="{3AD9AFC3-2286-4AFE-9FEF-16A2B52C476F}" destId="{7A0E6BAB-E981-478F-A145-E301F76418B7}" srcOrd="1" destOrd="0" parTransId="{75BECA3F-8F1D-4B04-BCA9-71384B90021B}" sibTransId="{73D27267-C5DD-4DC3-92AD-874065D61CB4}"/>
    <dgm:cxn modelId="{6C3141C5-75A4-43AE-BC71-C43A48AB6F9C}" type="presParOf" srcId="{F336A439-9661-40CF-B140-5D3FE61F0C1F}" destId="{7153E21D-D5D8-4FE4-A3B5-A6349618A299}" srcOrd="0" destOrd="0" presId="urn:microsoft.com/office/officeart/2005/8/layout/hierarchy3"/>
    <dgm:cxn modelId="{1B9EAFFF-9647-4852-B5DF-C82884E28000}" type="presParOf" srcId="{7153E21D-D5D8-4FE4-A3B5-A6349618A299}" destId="{CA7296B1-7DA8-4223-9BF8-1CDF6DFFFE7A}" srcOrd="0" destOrd="0" presId="urn:microsoft.com/office/officeart/2005/8/layout/hierarchy3"/>
    <dgm:cxn modelId="{72B3BEE9-39E0-44E8-AA8E-307271CA0C44}" type="presParOf" srcId="{CA7296B1-7DA8-4223-9BF8-1CDF6DFFFE7A}" destId="{C633145F-D440-4504-B325-7A96ADF02D82}" srcOrd="0" destOrd="0" presId="urn:microsoft.com/office/officeart/2005/8/layout/hierarchy3"/>
    <dgm:cxn modelId="{C5B3CF6D-3B6D-43E6-AC0A-3046BA256532}" type="presParOf" srcId="{CA7296B1-7DA8-4223-9BF8-1CDF6DFFFE7A}" destId="{C451FE51-B235-4EF7-94BD-3BBF4E68D541}" srcOrd="1" destOrd="0" presId="urn:microsoft.com/office/officeart/2005/8/layout/hierarchy3"/>
    <dgm:cxn modelId="{D401AB0C-4B66-4CC7-812E-FFCEB4A2070D}" type="presParOf" srcId="{7153E21D-D5D8-4FE4-A3B5-A6349618A299}" destId="{B3DAA9F7-E4AD-4CD6-BCB5-22F7C90AC668}" srcOrd="1" destOrd="0" presId="urn:microsoft.com/office/officeart/2005/8/layout/hierarchy3"/>
    <dgm:cxn modelId="{FCEF276C-1E05-4FEF-BE85-B94F7C7D2FCD}" type="presParOf" srcId="{B3DAA9F7-E4AD-4CD6-BCB5-22F7C90AC668}" destId="{BC33275A-95A6-4104-A456-E53713231D09}" srcOrd="0" destOrd="0" presId="urn:microsoft.com/office/officeart/2005/8/layout/hierarchy3"/>
    <dgm:cxn modelId="{2CB53A95-7967-495D-A592-D83F9BFC1101}" type="presParOf" srcId="{B3DAA9F7-E4AD-4CD6-BCB5-22F7C90AC668}" destId="{83A85BDC-211C-462A-829D-B1606C766576}" srcOrd="1" destOrd="0" presId="urn:microsoft.com/office/officeart/2005/8/layout/hierarchy3"/>
    <dgm:cxn modelId="{14CFF90B-AAAF-42EA-B948-119E8BCF0ECC}" type="presParOf" srcId="{B3DAA9F7-E4AD-4CD6-BCB5-22F7C90AC668}" destId="{C80A5AAD-4F46-4678-81E4-65DFDA645E2C}" srcOrd="2" destOrd="0" presId="urn:microsoft.com/office/officeart/2005/8/layout/hierarchy3"/>
    <dgm:cxn modelId="{F4FABEF7-2514-4430-BBC2-C4352FFA77F7}" type="presParOf" srcId="{B3DAA9F7-E4AD-4CD6-BCB5-22F7C90AC668}" destId="{7D4E85BB-7A1F-48C2-B869-61D12428BB1D}" srcOrd="3" destOrd="0" presId="urn:microsoft.com/office/officeart/2005/8/layout/hierarchy3"/>
    <dgm:cxn modelId="{655F9B23-0698-462B-A2CA-3DF75A42BA9E}" type="presParOf" srcId="{F336A439-9661-40CF-B140-5D3FE61F0C1F}" destId="{EA75CE6C-D668-4FF6-84EF-6CE63CE4B2E4}" srcOrd="1" destOrd="0" presId="urn:microsoft.com/office/officeart/2005/8/layout/hierarchy3"/>
    <dgm:cxn modelId="{BBFAA42B-1EBE-4F22-B7F3-6066CA712C3B}" type="presParOf" srcId="{EA75CE6C-D668-4FF6-84EF-6CE63CE4B2E4}" destId="{6C6B5F09-9C48-40EA-9C69-73D236905072}" srcOrd="0" destOrd="0" presId="urn:microsoft.com/office/officeart/2005/8/layout/hierarchy3"/>
    <dgm:cxn modelId="{041AA570-13DC-476A-9228-F667A71692A0}" type="presParOf" srcId="{6C6B5F09-9C48-40EA-9C69-73D236905072}" destId="{AD0BE7F5-072F-41AD-A787-8C364C56FD18}" srcOrd="0" destOrd="0" presId="urn:microsoft.com/office/officeart/2005/8/layout/hierarchy3"/>
    <dgm:cxn modelId="{75039D3E-9CB9-4835-9274-5D234A9A25F3}" type="presParOf" srcId="{6C6B5F09-9C48-40EA-9C69-73D236905072}" destId="{32979205-22DE-4348-9D75-9F34B4299B82}" srcOrd="1" destOrd="0" presId="urn:microsoft.com/office/officeart/2005/8/layout/hierarchy3"/>
    <dgm:cxn modelId="{AADA851B-E5EE-4256-9F95-0DA5FB9B180C}" type="presParOf" srcId="{EA75CE6C-D668-4FF6-84EF-6CE63CE4B2E4}" destId="{9CA5E47A-A1BD-4C07-A58F-FD9A8BE140E7}" srcOrd="1" destOrd="0" presId="urn:microsoft.com/office/officeart/2005/8/layout/hierarchy3"/>
    <dgm:cxn modelId="{91D8F842-D6D6-4A4E-A5B1-E942F872E2BD}" type="presParOf" srcId="{9CA5E47A-A1BD-4C07-A58F-FD9A8BE140E7}" destId="{77C64A3F-0BC9-4124-B9B3-0DBB59D43F26}" srcOrd="0" destOrd="0" presId="urn:microsoft.com/office/officeart/2005/8/layout/hierarchy3"/>
    <dgm:cxn modelId="{74D751F6-C8E3-455A-B19F-DF1F2C5AA1CA}" type="presParOf" srcId="{9CA5E47A-A1BD-4C07-A58F-FD9A8BE140E7}" destId="{753B7C24-11E5-407B-9B85-2FC2877F5D5F}" srcOrd="1" destOrd="0" presId="urn:microsoft.com/office/officeart/2005/8/layout/hierarchy3"/>
    <dgm:cxn modelId="{EDD2B217-C535-4D3D-870D-B658E586FF98}" type="presParOf" srcId="{9CA5E47A-A1BD-4C07-A58F-FD9A8BE140E7}" destId="{F6C4A6F5-9158-4F21-8F83-D3A6FD94FA16}" srcOrd="2" destOrd="0" presId="urn:microsoft.com/office/officeart/2005/8/layout/hierarchy3"/>
    <dgm:cxn modelId="{68429796-87D7-4D8D-A099-B23C584DA447}" type="presParOf" srcId="{9CA5E47A-A1BD-4C07-A58F-FD9A8BE140E7}" destId="{2985C917-B274-4EA8-ADBB-E6A4896523A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849504-7C71-490D-A3CA-05B4553D69E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42CBA-9D90-4BE4-A7A7-9D0EBBA170BD}">
      <dgm:prSet phldrT="[Text]"/>
      <dgm:spPr/>
      <dgm:t>
        <a:bodyPr/>
        <a:lstStyle/>
        <a:p>
          <a:r>
            <a:rPr lang="en-US" dirty="0"/>
            <a:t>Joe Sleppy</a:t>
          </a:r>
        </a:p>
      </dgm:t>
    </dgm:pt>
    <dgm:pt modelId="{006D8F91-9AE8-4CA0-AF17-D776125BF44A}" type="parTrans" cxnId="{2EA38A91-0860-4D20-9425-272EFF156CC6}">
      <dgm:prSet/>
      <dgm:spPr/>
      <dgm:t>
        <a:bodyPr/>
        <a:lstStyle/>
        <a:p>
          <a:endParaRPr lang="en-US"/>
        </a:p>
      </dgm:t>
    </dgm:pt>
    <dgm:pt modelId="{A8A5D346-A6B0-4AA1-A91E-123264105FD0}" type="sibTrans" cxnId="{2EA38A91-0860-4D20-9425-272EFF156CC6}">
      <dgm:prSet/>
      <dgm:spPr/>
      <dgm:t>
        <a:bodyPr/>
        <a:lstStyle/>
        <a:p>
          <a:endParaRPr lang="en-US"/>
        </a:p>
      </dgm:t>
    </dgm:pt>
    <dgm:pt modelId="{4A72CAA9-20CC-4107-B109-8B77493B8AA1}">
      <dgm:prSet phldrT="[Text]"/>
      <dgm:spPr/>
      <dgm:t>
        <a:bodyPr/>
        <a:lstStyle/>
        <a:p>
          <a:r>
            <a:rPr lang="en-US" dirty="0"/>
            <a:t>PCB Design</a:t>
          </a:r>
        </a:p>
      </dgm:t>
    </dgm:pt>
    <dgm:pt modelId="{D68C371B-0CAA-430E-808B-D3D3A09D7714}" type="parTrans" cxnId="{E703175A-4169-46D3-A323-BC81FDA2026C}">
      <dgm:prSet/>
      <dgm:spPr/>
      <dgm:t>
        <a:bodyPr/>
        <a:lstStyle/>
        <a:p>
          <a:endParaRPr lang="en-US"/>
        </a:p>
      </dgm:t>
    </dgm:pt>
    <dgm:pt modelId="{DE3C2487-2E1F-4E82-AB43-B43CE8729F84}" type="sibTrans" cxnId="{E703175A-4169-46D3-A323-BC81FDA2026C}">
      <dgm:prSet/>
      <dgm:spPr/>
      <dgm:t>
        <a:bodyPr/>
        <a:lstStyle/>
        <a:p>
          <a:endParaRPr lang="en-US"/>
        </a:p>
      </dgm:t>
    </dgm:pt>
    <dgm:pt modelId="{E26DDC48-301A-491D-BE44-EC00C2A51F42}">
      <dgm:prSet phldrT="[Text]"/>
      <dgm:spPr/>
      <dgm:t>
        <a:bodyPr/>
        <a:lstStyle/>
        <a:p>
          <a:r>
            <a:rPr lang="en-US" dirty="0"/>
            <a:t>Energy Harvesting</a:t>
          </a:r>
        </a:p>
      </dgm:t>
    </dgm:pt>
    <dgm:pt modelId="{28F8A6AE-754B-4D53-9A73-E53E3FDF3846}" type="parTrans" cxnId="{0A5B28CA-8920-4FEE-A2B6-0C849A41729F}">
      <dgm:prSet/>
      <dgm:spPr/>
      <dgm:t>
        <a:bodyPr/>
        <a:lstStyle/>
        <a:p>
          <a:endParaRPr lang="en-US"/>
        </a:p>
      </dgm:t>
    </dgm:pt>
    <dgm:pt modelId="{3F113230-4E24-459A-B3AE-E3EC68878000}" type="sibTrans" cxnId="{0A5B28CA-8920-4FEE-A2B6-0C849A41729F}">
      <dgm:prSet/>
      <dgm:spPr/>
      <dgm:t>
        <a:bodyPr/>
        <a:lstStyle/>
        <a:p>
          <a:endParaRPr lang="en-US"/>
        </a:p>
      </dgm:t>
    </dgm:pt>
    <dgm:pt modelId="{67A11479-DA9A-49A0-9DE2-22D6DFE9A1BE}">
      <dgm:prSet phldrT="[Text]"/>
      <dgm:spPr/>
      <dgm:t>
        <a:bodyPr/>
        <a:lstStyle/>
        <a:p>
          <a:r>
            <a:rPr lang="en-US" dirty="0"/>
            <a:t>Zeke </a:t>
          </a:r>
          <a:r>
            <a:rPr lang="en-US" dirty="0" err="1"/>
            <a:t>Rosenbluth</a:t>
          </a:r>
          <a:endParaRPr lang="en-US" dirty="0"/>
        </a:p>
      </dgm:t>
    </dgm:pt>
    <dgm:pt modelId="{7BA580EF-4B57-480B-BA44-BB8E053C4D13}" type="parTrans" cxnId="{E4FACE5D-2879-4FA2-9BB3-CFE031CE08E7}">
      <dgm:prSet/>
      <dgm:spPr/>
      <dgm:t>
        <a:bodyPr/>
        <a:lstStyle/>
        <a:p>
          <a:endParaRPr lang="en-US"/>
        </a:p>
      </dgm:t>
    </dgm:pt>
    <dgm:pt modelId="{EDED86D9-58B1-4FDE-9A59-506D7B8FC941}" type="sibTrans" cxnId="{E4FACE5D-2879-4FA2-9BB3-CFE031CE08E7}">
      <dgm:prSet/>
      <dgm:spPr/>
      <dgm:t>
        <a:bodyPr/>
        <a:lstStyle/>
        <a:p>
          <a:endParaRPr lang="en-US"/>
        </a:p>
      </dgm:t>
    </dgm:pt>
    <dgm:pt modelId="{72672CE3-2AFE-44A9-A726-322A0FFF4B0B}">
      <dgm:prSet phldrT="[Text]"/>
      <dgm:spPr/>
      <dgm:t>
        <a:bodyPr/>
        <a:lstStyle/>
        <a:p>
          <a:r>
            <a:rPr lang="en-US" dirty="0"/>
            <a:t>Monitoring</a:t>
          </a:r>
        </a:p>
      </dgm:t>
    </dgm:pt>
    <dgm:pt modelId="{6BCBE181-8423-4100-96BF-4C5E3253CB0E}" type="parTrans" cxnId="{BCD65F46-5229-4B93-A1E2-BD1EDCD5833D}">
      <dgm:prSet/>
      <dgm:spPr/>
      <dgm:t>
        <a:bodyPr/>
        <a:lstStyle/>
        <a:p>
          <a:endParaRPr lang="en-US"/>
        </a:p>
      </dgm:t>
    </dgm:pt>
    <dgm:pt modelId="{DF6BD51C-85CF-453C-8478-ABBCF3338CFB}" type="sibTrans" cxnId="{BCD65F46-5229-4B93-A1E2-BD1EDCD5833D}">
      <dgm:prSet/>
      <dgm:spPr/>
      <dgm:t>
        <a:bodyPr/>
        <a:lstStyle/>
        <a:p>
          <a:endParaRPr lang="en-US"/>
        </a:p>
      </dgm:t>
    </dgm:pt>
    <dgm:pt modelId="{6131E0EC-8531-413E-A218-AC352764F946}">
      <dgm:prSet phldrT="[Text]"/>
      <dgm:spPr/>
      <dgm:t>
        <a:bodyPr/>
        <a:lstStyle/>
        <a:p>
          <a:r>
            <a:rPr lang="en-US" dirty="0"/>
            <a:t>NFC</a:t>
          </a:r>
        </a:p>
      </dgm:t>
    </dgm:pt>
    <dgm:pt modelId="{880558CE-739E-407E-8465-CA80B124A978}" type="parTrans" cxnId="{E08EA535-C7E1-4DDF-B628-F67F644049E9}">
      <dgm:prSet/>
      <dgm:spPr/>
      <dgm:t>
        <a:bodyPr/>
        <a:lstStyle/>
        <a:p>
          <a:endParaRPr lang="en-US"/>
        </a:p>
      </dgm:t>
    </dgm:pt>
    <dgm:pt modelId="{2F2A1C5E-C52D-4100-99F2-757620E510D3}" type="sibTrans" cxnId="{E08EA535-C7E1-4DDF-B628-F67F644049E9}">
      <dgm:prSet/>
      <dgm:spPr/>
      <dgm:t>
        <a:bodyPr/>
        <a:lstStyle/>
        <a:p>
          <a:endParaRPr lang="en-US"/>
        </a:p>
      </dgm:t>
    </dgm:pt>
    <dgm:pt modelId="{5EC17BDA-4AC2-4587-80F1-0B313D5B3EDB}">
      <dgm:prSet/>
      <dgm:spPr/>
      <dgm:t>
        <a:bodyPr/>
        <a:lstStyle/>
        <a:p>
          <a:r>
            <a:rPr lang="en-US" dirty="0"/>
            <a:t>John Foster</a:t>
          </a:r>
        </a:p>
      </dgm:t>
    </dgm:pt>
    <dgm:pt modelId="{54884497-3BCE-4BC4-9224-F1C1E762F9C2}" type="parTrans" cxnId="{32BAD98A-28C8-4DAF-BE74-8D9C3B9A7498}">
      <dgm:prSet/>
      <dgm:spPr/>
      <dgm:t>
        <a:bodyPr/>
        <a:lstStyle/>
        <a:p>
          <a:endParaRPr lang="en-US"/>
        </a:p>
      </dgm:t>
    </dgm:pt>
    <dgm:pt modelId="{68CDB2F7-D5B1-4009-BAD0-516AFDA4CEAD}" type="sibTrans" cxnId="{32BAD98A-28C8-4DAF-BE74-8D9C3B9A7498}">
      <dgm:prSet/>
      <dgm:spPr/>
      <dgm:t>
        <a:bodyPr/>
        <a:lstStyle/>
        <a:p>
          <a:endParaRPr lang="en-US"/>
        </a:p>
      </dgm:t>
    </dgm:pt>
    <dgm:pt modelId="{AA1E7A51-9A45-46F1-8F6C-7FD9286A4522}">
      <dgm:prSet/>
      <dgm:spPr/>
      <dgm:t>
        <a:bodyPr/>
        <a:lstStyle/>
        <a:p>
          <a:r>
            <a:rPr lang="en-US" dirty="0"/>
            <a:t>Energy Storage</a:t>
          </a:r>
        </a:p>
      </dgm:t>
    </dgm:pt>
    <dgm:pt modelId="{84CECD17-BA85-442F-B433-29FC32573234}" type="parTrans" cxnId="{4B0AD2A4-2A0B-4893-B6DF-28FD9FC4725C}">
      <dgm:prSet/>
      <dgm:spPr/>
      <dgm:t>
        <a:bodyPr/>
        <a:lstStyle/>
        <a:p>
          <a:endParaRPr lang="en-US"/>
        </a:p>
      </dgm:t>
    </dgm:pt>
    <dgm:pt modelId="{A8FCAFC7-5BFC-4392-A07B-F1489EF7370A}" type="sibTrans" cxnId="{4B0AD2A4-2A0B-4893-B6DF-28FD9FC4725C}">
      <dgm:prSet/>
      <dgm:spPr/>
      <dgm:t>
        <a:bodyPr/>
        <a:lstStyle/>
        <a:p>
          <a:endParaRPr lang="en-US"/>
        </a:p>
      </dgm:t>
    </dgm:pt>
    <dgm:pt modelId="{A2555390-1971-4B79-A919-B7E14C6E671C}">
      <dgm:prSet/>
      <dgm:spPr/>
      <dgm:t>
        <a:bodyPr/>
        <a:lstStyle/>
        <a:p>
          <a:r>
            <a:rPr lang="en-US" dirty="0"/>
            <a:t>Hardware Software Integration</a:t>
          </a:r>
        </a:p>
      </dgm:t>
    </dgm:pt>
    <dgm:pt modelId="{A91E8883-72D1-4674-8B5E-A73024EA579D}" type="parTrans" cxnId="{7C4EE45B-7516-4613-BDBB-7F611F20B4CE}">
      <dgm:prSet/>
      <dgm:spPr/>
      <dgm:t>
        <a:bodyPr/>
        <a:lstStyle/>
        <a:p>
          <a:endParaRPr lang="en-US"/>
        </a:p>
      </dgm:t>
    </dgm:pt>
    <dgm:pt modelId="{AEE23969-0ECA-46F7-AFDA-CD89490CDF61}" type="sibTrans" cxnId="{7C4EE45B-7516-4613-BDBB-7F611F20B4CE}">
      <dgm:prSet/>
      <dgm:spPr/>
      <dgm:t>
        <a:bodyPr/>
        <a:lstStyle/>
        <a:p>
          <a:endParaRPr lang="en-US"/>
        </a:p>
      </dgm:t>
    </dgm:pt>
    <dgm:pt modelId="{D3336899-3A3F-4FF9-8F12-2061968D5F2C}" type="pres">
      <dgm:prSet presAssocID="{1F849504-7C71-490D-A3CA-05B4553D69E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8163EC-8090-4986-8298-06EAAD2B0A9C}" type="pres">
      <dgm:prSet presAssocID="{2B042CBA-9D90-4BE4-A7A7-9D0EBBA170BD}" presName="root" presStyleCnt="0"/>
      <dgm:spPr/>
    </dgm:pt>
    <dgm:pt modelId="{EC3C5530-5F89-4C79-8D3B-9E4F27CB3253}" type="pres">
      <dgm:prSet presAssocID="{2B042CBA-9D90-4BE4-A7A7-9D0EBBA170BD}" presName="rootComposite" presStyleCnt="0"/>
      <dgm:spPr/>
    </dgm:pt>
    <dgm:pt modelId="{501F50BA-E129-4A01-9931-1018997C7127}" type="pres">
      <dgm:prSet presAssocID="{2B042CBA-9D90-4BE4-A7A7-9D0EBBA170BD}" presName="rootText" presStyleLbl="node1" presStyleIdx="0" presStyleCnt="3"/>
      <dgm:spPr/>
    </dgm:pt>
    <dgm:pt modelId="{BB9C7566-D8F2-431C-AF5D-873C751B6F2F}" type="pres">
      <dgm:prSet presAssocID="{2B042CBA-9D90-4BE4-A7A7-9D0EBBA170BD}" presName="rootConnector" presStyleLbl="node1" presStyleIdx="0" presStyleCnt="3"/>
      <dgm:spPr/>
    </dgm:pt>
    <dgm:pt modelId="{45068A5E-2B8F-48F0-AF82-B733FFD41E37}" type="pres">
      <dgm:prSet presAssocID="{2B042CBA-9D90-4BE4-A7A7-9D0EBBA170BD}" presName="childShape" presStyleCnt="0"/>
      <dgm:spPr/>
    </dgm:pt>
    <dgm:pt modelId="{6F959D98-5BC0-4BC2-AF15-028345E42C58}" type="pres">
      <dgm:prSet presAssocID="{D68C371B-0CAA-430E-808B-D3D3A09D7714}" presName="Name13" presStyleLbl="parChTrans1D2" presStyleIdx="0" presStyleCnt="6"/>
      <dgm:spPr/>
    </dgm:pt>
    <dgm:pt modelId="{69E7AF4D-9B01-4BFB-B79A-F5CD17E986D8}" type="pres">
      <dgm:prSet presAssocID="{4A72CAA9-20CC-4107-B109-8B77493B8AA1}" presName="childText" presStyleLbl="bgAcc1" presStyleIdx="0" presStyleCnt="6">
        <dgm:presLayoutVars>
          <dgm:bulletEnabled val="1"/>
        </dgm:presLayoutVars>
      </dgm:prSet>
      <dgm:spPr/>
    </dgm:pt>
    <dgm:pt modelId="{A5C4C9D4-9EF4-4AB0-9909-D330D8ABA7A4}" type="pres">
      <dgm:prSet presAssocID="{28F8A6AE-754B-4D53-9A73-E53E3FDF3846}" presName="Name13" presStyleLbl="parChTrans1D2" presStyleIdx="1" presStyleCnt="6"/>
      <dgm:spPr/>
    </dgm:pt>
    <dgm:pt modelId="{DF5AF556-84BF-44E8-83C5-C93DF94DF0BD}" type="pres">
      <dgm:prSet presAssocID="{E26DDC48-301A-491D-BE44-EC00C2A51F42}" presName="childText" presStyleLbl="bgAcc1" presStyleIdx="1" presStyleCnt="6">
        <dgm:presLayoutVars>
          <dgm:bulletEnabled val="1"/>
        </dgm:presLayoutVars>
      </dgm:prSet>
      <dgm:spPr/>
    </dgm:pt>
    <dgm:pt modelId="{C409CCBF-15C9-41DE-BAE4-400C10CC3E1A}" type="pres">
      <dgm:prSet presAssocID="{5EC17BDA-4AC2-4587-80F1-0B313D5B3EDB}" presName="root" presStyleCnt="0"/>
      <dgm:spPr/>
    </dgm:pt>
    <dgm:pt modelId="{AE8771B2-00C6-44FF-B963-90DEE79A62A4}" type="pres">
      <dgm:prSet presAssocID="{5EC17BDA-4AC2-4587-80F1-0B313D5B3EDB}" presName="rootComposite" presStyleCnt="0"/>
      <dgm:spPr/>
    </dgm:pt>
    <dgm:pt modelId="{F395DBBC-2DA6-4FA7-A89C-47EACFCB4046}" type="pres">
      <dgm:prSet presAssocID="{5EC17BDA-4AC2-4587-80F1-0B313D5B3EDB}" presName="rootText" presStyleLbl="node1" presStyleIdx="1" presStyleCnt="3"/>
      <dgm:spPr/>
    </dgm:pt>
    <dgm:pt modelId="{5D6FCE1A-B684-4BCF-88B6-C1F775AAD34E}" type="pres">
      <dgm:prSet presAssocID="{5EC17BDA-4AC2-4587-80F1-0B313D5B3EDB}" presName="rootConnector" presStyleLbl="node1" presStyleIdx="1" presStyleCnt="3"/>
      <dgm:spPr/>
    </dgm:pt>
    <dgm:pt modelId="{A0A741ED-6559-4135-B180-C30765E4A02A}" type="pres">
      <dgm:prSet presAssocID="{5EC17BDA-4AC2-4587-80F1-0B313D5B3EDB}" presName="childShape" presStyleCnt="0"/>
      <dgm:spPr/>
    </dgm:pt>
    <dgm:pt modelId="{B702FAA5-9CD4-4565-A2E8-3CD11B11E92A}" type="pres">
      <dgm:prSet presAssocID="{84CECD17-BA85-442F-B433-29FC32573234}" presName="Name13" presStyleLbl="parChTrans1D2" presStyleIdx="2" presStyleCnt="6"/>
      <dgm:spPr/>
    </dgm:pt>
    <dgm:pt modelId="{B0D2160A-C4CC-4E68-8C4B-00B403FA238E}" type="pres">
      <dgm:prSet presAssocID="{AA1E7A51-9A45-46F1-8F6C-7FD9286A4522}" presName="childText" presStyleLbl="bgAcc1" presStyleIdx="2" presStyleCnt="6">
        <dgm:presLayoutVars>
          <dgm:bulletEnabled val="1"/>
        </dgm:presLayoutVars>
      </dgm:prSet>
      <dgm:spPr/>
    </dgm:pt>
    <dgm:pt modelId="{36A685C2-530A-4825-AB67-289E486057EE}" type="pres">
      <dgm:prSet presAssocID="{A91E8883-72D1-4674-8B5E-A73024EA579D}" presName="Name13" presStyleLbl="parChTrans1D2" presStyleIdx="3" presStyleCnt="6"/>
      <dgm:spPr/>
    </dgm:pt>
    <dgm:pt modelId="{5FE20E9F-7598-4D17-A774-ECEDBFDFC476}" type="pres">
      <dgm:prSet presAssocID="{A2555390-1971-4B79-A919-B7E14C6E671C}" presName="childText" presStyleLbl="bgAcc1" presStyleIdx="3" presStyleCnt="6">
        <dgm:presLayoutVars>
          <dgm:bulletEnabled val="1"/>
        </dgm:presLayoutVars>
      </dgm:prSet>
      <dgm:spPr/>
    </dgm:pt>
    <dgm:pt modelId="{FA3CD903-2FAE-49E8-AF0E-42005064EE4A}" type="pres">
      <dgm:prSet presAssocID="{67A11479-DA9A-49A0-9DE2-22D6DFE9A1BE}" presName="root" presStyleCnt="0"/>
      <dgm:spPr/>
    </dgm:pt>
    <dgm:pt modelId="{4E222244-7B3F-402A-8935-5280810D230B}" type="pres">
      <dgm:prSet presAssocID="{67A11479-DA9A-49A0-9DE2-22D6DFE9A1BE}" presName="rootComposite" presStyleCnt="0"/>
      <dgm:spPr/>
    </dgm:pt>
    <dgm:pt modelId="{FD2FF7B0-6669-4EDA-B422-80CC8596DD61}" type="pres">
      <dgm:prSet presAssocID="{67A11479-DA9A-49A0-9DE2-22D6DFE9A1BE}" presName="rootText" presStyleLbl="node1" presStyleIdx="2" presStyleCnt="3"/>
      <dgm:spPr/>
    </dgm:pt>
    <dgm:pt modelId="{5D0EABC9-E5C2-4D29-ADA7-1B4B3423FFE2}" type="pres">
      <dgm:prSet presAssocID="{67A11479-DA9A-49A0-9DE2-22D6DFE9A1BE}" presName="rootConnector" presStyleLbl="node1" presStyleIdx="2" presStyleCnt="3"/>
      <dgm:spPr/>
    </dgm:pt>
    <dgm:pt modelId="{87B52B5F-CDCA-403F-9CAD-B627DDDC68A7}" type="pres">
      <dgm:prSet presAssocID="{67A11479-DA9A-49A0-9DE2-22D6DFE9A1BE}" presName="childShape" presStyleCnt="0"/>
      <dgm:spPr/>
    </dgm:pt>
    <dgm:pt modelId="{273D864D-8584-4D3A-9FCD-48158153F87F}" type="pres">
      <dgm:prSet presAssocID="{6BCBE181-8423-4100-96BF-4C5E3253CB0E}" presName="Name13" presStyleLbl="parChTrans1D2" presStyleIdx="4" presStyleCnt="6"/>
      <dgm:spPr/>
    </dgm:pt>
    <dgm:pt modelId="{5423E512-A470-440D-840A-C78DBCDC62F0}" type="pres">
      <dgm:prSet presAssocID="{72672CE3-2AFE-44A9-A726-322A0FFF4B0B}" presName="childText" presStyleLbl="bgAcc1" presStyleIdx="4" presStyleCnt="6">
        <dgm:presLayoutVars>
          <dgm:bulletEnabled val="1"/>
        </dgm:presLayoutVars>
      </dgm:prSet>
      <dgm:spPr/>
    </dgm:pt>
    <dgm:pt modelId="{531481C2-AD84-46B7-B367-9E6E95A97A5F}" type="pres">
      <dgm:prSet presAssocID="{880558CE-739E-407E-8465-CA80B124A978}" presName="Name13" presStyleLbl="parChTrans1D2" presStyleIdx="5" presStyleCnt="6"/>
      <dgm:spPr/>
    </dgm:pt>
    <dgm:pt modelId="{C4526826-B567-40FB-A068-EAF2883C8497}" type="pres">
      <dgm:prSet presAssocID="{6131E0EC-8531-413E-A218-AC352764F946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32B5400E-E896-4F36-8FE8-DAD598BB0DE6}" type="presOf" srcId="{4A72CAA9-20CC-4107-B109-8B77493B8AA1}" destId="{69E7AF4D-9B01-4BFB-B79A-F5CD17E986D8}" srcOrd="0" destOrd="0" presId="urn:microsoft.com/office/officeart/2005/8/layout/hierarchy3"/>
    <dgm:cxn modelId="{EF525316-C9B6-4B69-AEA1-6FD030083EE1}" type="presOf" srcId="{E26DDC48-301A-491D-BE44-EC00C2A51F42}" destId="{DF5AF556-84BF-44E8-83C5-C93DF94DF0BD}" srcOrd="0" destOrd="0" presId="urn:microsoft.com/office/officeart/2005/8/layout/hierarchy3"/>
    <dgm:cxn modelId="{EF70FA1A-7756-4D02-BE53-514AE546D9DA}" type="presOf" srcId="{5EC17BDA-4AC2-4587-80F1-0B313D5B3EDB}" destId="{5D6FCE1A-B684-4BCF-88B6-C1F775AAD34E}" srcOrd="1" destOrd="0" presId="urn:microsoft.com/office/officeart/2005/8/layout/hierarchy3"/>
    <dgm:cxn modelId="{C094821B-5ED1-45C3-B076-7142D8CE8ADF}" type="presOf" srcId="{28F8A6AE-754B-4D53-9A73-E53E3FDF3846}" destId="{A5C4C9D4-9EF4-4AB0-9909-D330D8ABA7A4}" srcOrd="0" destOrd="0" presId="urn:microsoft.com/office/officeart/2005/8/layout/hierarchy3"/>
    <dgm:cxn modelId="{F0C4651D-5A31-4D51-8418-58F30AAF0F2F}" type="presOf" srcId="{6131E0EC-8531-413E-A218-AC352764F946}" destId="{C4526826-B567-40FB-A068-EAF2883C8497}" srcOrd="0" destOrd="0" presId="urn:microsoft.com/office/officeart/2005/8/layout/hierarchy3"/>
    <dgm:cxn modelId="{8D49052F-4196-4501-9164-6D3E8154B7DF}" type="presOf" srcId="{A91E8883-72D1-4674-8B5E-A73024EA579D}" destId="{36A685C2-530A-4825-AB67-289E486057EE}" srcOrd="0" destOrd="0" presId="urn:microsoft.com/office/officeart/2005/8/layout/hierarchy3"/>
    <dgm:cxn modelId="{E08EA535-C7E1-4DDF-B628-F67F644049E9}" srcId="{67A11479-DA9A-49A0-9DE2-22D6DFE9A1BE}" destId="{6131E0EC-8531-413E-A218-AC352764F946}" srcOrd="1" destOrd="0" parTransId="{880558CE-739E-407E-8465-CA80B124A978}" sibTransId="{2F2A1C5E-C52D-4100-99F2-757620E510D3}"/>
    <dgm:cxn modelId="{7C4EE45B-7516-4613-BDBB-7F611F20B4CE}" srcId="{5EC17BDA-4AC2-4587-80F1-0B313D5B3EDB}" destId="{A2555390-1971-4B79-A919-B7E14C6E671C}" srcOrd="1" destOrd="0" parTransId="{A91E8883-72D1-4674-8B5E-A73024EA579D}" sibTransId="{AEE23969-0ECA-46F7-AFDA-CD89490CDF61}"/>
    <dgm:cxn modelId="{E4FACE5D-2879-4FA2-9BB3-CFE031CE08E7}" srcId="{1F849504-7C71-490D-A3CA-05B4553D69EB}" destId="{67A11479-DA9A-49A0-9DE2-22D6DFE9A1BE}" srcOrd="2" destOrd="0" parTransId="{7BA580EF-4B57-480B-BA44-BB8E053C4D13}" sibTransId="{EDED86D9-58B1-4FDE-9A59-506D7B8FC941}"/>
    <dgm:cxn modelId="{BCD65F46-5229-4B93-A1E2-BD1EDCD5833D}" srcId="{67A11479-DA9A-49A0-9DE2-22D6DFE9A1BE}" destId="{72672CE3-2AFE-44A9-A726-322A0FFF4B0B}" srcOrd="0" destOrd="0" parTransId="{6BCBE181-8423-4100-96BF-4C5E3253CB0E}" sibTransId="{DF6BD51C-85CF-453C-8478-ABBCF3338CFB}"/>
    <dgm:cxn modelId="{A8459278-5293-4C47-8D4E-8C089A4C5209}" type="presOf" srcId="{5EC17BDA-4AC2-4587-80F1-0B313D5B3EDB}" destId="{F395DBBC-2DA6-4FA7-A89C-47EACFCB4046}" srcOrd="0" destOrd="0" presId="urn:microsoft.com/office/officeart/2005/8/layout/hierarchy3"/>
    <dgm:cxn modelId="{E703175A-4169-46D3-A323-BC81FDA2026C}" srcId="{2B042CBA-9D90-4BE4-A7A7-9D0EBBA170BD}" destId="{4A72CAA9-20CC-4107-B109-8B77493B8AA1}" srcOrd="0" destOrd="0" parTransId="{D68C371B-0CAA-430E-808B-D3D3A09D7714}" sibTransId="{DE3C2487-2E1F-4E82-AB43-B43CE8729F84}"/>
    <dgm:cxn modelId="{F4E7BC86-1805-44F6-A2EB-52A27EDC6916}" type="presOf" srcId="{AA1E7A51-9A45-46F1-8F6C-7FD9286A4522}" destId="{B0D2160A-C4CC-4E68-8C4B-00B403FA238E}" srcOrd="0" destOrd="0" presId="urn:microsoft.com/office/officeart/2005/8/layout/hierarchy3"/>
    <dgm:cxn modelId="{0308A588-5FDA-4646-BF1D-510F0465C9AC}" type="presOf" srcId="{84CECD17-BA85-442F-B433-29FC32573234}" destId="{B702FAA5-9CD4-4565-A2E8-3CD11B11E92A}" srcOrd="0" destOrd="0" presId="urn:microsoft.com/office/officeart/2005/8/layout/hierarchy3"/>
    <dgm:cxn modelId="{70D4F089-D97B-4B87-A584-4546589C15B2}" type="presOf" srcId="{1F849504-7C71-490D-A3CA-05B4553D69EB}" destId="{D3336899-3A3F-4FF9-8F12-2061968D5F2C}" srcOrd="0" destOrd="0" presId="urn:microsoft.com/office/officeart/2005/8/layout/hierarchy3"/>
    <dgm:cxn modelId="{32BAD98A-28C8-4DAF-BE74-8D9C3B9A7498}" srcId="{1F849504-7C71-490D-A3CA-05B4553D69EB}" destId="{5EC17BDA-4AC2-4587-80F1-0B313D5B3EDB}" srcOrd="1" destOrd="0" parTransId="{54884497-3BCE-4BC4-9224-F1C1E762F9C2}" sibTransId="{68CDB2F7-D5B1-4009-BAD0-516AFDA4CEAD}"/>
    <dgm:cxn modelId="{2EA38A91-0860-4D20-9425-272EFF156CC6}" srcId="{1F849504-7C71-490D-A3CA-05B4553D69EB}" destId="{2B042CBA-9D90-4BE4-A7A7-9D0EBBA170BD}" srcOrd="0" destOrd="0" parTransId="{006D8F91-9AE8-4CA0-AF17-D776125BF44A}" sibTransId="{A8A5D346-A6B0-4AA1-A91E-123264105FD0}"/>
    <dgm:cxn modelId="{95372B9D-9568-4A7D-B046-7E307388F979}" type="presOf" srcId="{2B042CBA-9D90-4BE4-A7A7-9D0EBBA170BD}" destId="{501F50BA-E129-4A01-9931-1018997C7127}" srcOrd="0" destOrd="0" presId="urn:microsoft.com/office/officeart/2005/8/layout/hierarchy3"/>
    <dgm:cxn modelId="{4B0AD2A4-2A0B-4893-B6DF-28FD9FC4725C}" srcId="{5EC17BDA-4AC2-4587-80F1-0B313D5B3EDB}" destId="{AA1E7A51-9A45-46F1-8F6C-7FD9286A4522}" srcOrd="0" destOrd="0" parTransId="{84CECD17-BA85-442F-B433-29FC32573234}" sibTransId="{A8FCAFC7-5BFC-4392-A07B-F1489EF7370A}"/>
    <dgm:cxn modelId="{58E8FDA4-458A-4502-BB03-569774FA31B8}" type="presOf" srcId="{67A11479-DA9A-49A0-9DE2-22D6DFE9A1BE}" destId="{FD2FF7B0-6669-4EDA-B422-80CC8596DD61}" srcOrd="0" destOrd="0" presId="urn:microsoft.com/office/officeart/2005/8/layout/hierarchy3"/>
    <dgm:cxn modelId="{3BFFD4AA-8110-4235-972A-5D8EA8519A9D}" type="presOf" srcId="{880558CE-739E-407E-8465-CA80B124A978}" destId="{531481C2-AD84-46B7-B367-9E6E95A97A5F}" srcOrd="0" destOrd="0" presId="urn:microsoft.com/office/officeart/2005/8/layout/hierarchy3"/>
    <dgm:cxn modelId="{30F7C8AF-3232-4B73-9845-8C7F15515F0E}" type="presOf" srcId="{A2555390-1971-4B79-A919-B7E14C6E671C}" destId="{5FE20E9F-7598-4D17-A774-ECEDBFDFC476}" srcOrd="0" destOrd="0" presId="urn:microsoft.com/office/officeart/2005/8/layout/hierarchy3"/>
    <dgm:cxn modelId="{28DA05BA-0F4B-407B-BB63-0E5044F96B7A}" type="presOf" srcId="{2B042CBA-9D90-4BE4-A7A7-9D0EBBA170BD}" destId="{BB9C7566-D8F2-431C-AF5D-873C751B6F2F}" srcOrd="1" destOrd="0" presId="urn:microsoft.com/office/officeart/2005/8/layout/hierarchy3"/>
    <dgm:cxn modelId="{0A5B28CA-8920-4FEE-A2B6-0C849A41729F}" srcId="{2B042CBA-9D90-4BE4-A7A7-9D0EBBA170BD}" destId="{E26DDC48-301A-491D-BE44-EC00C2A51F42}" srcOrd="1" destOrd="0" parTransId="{28F8A6AE-754B-4D53-9A73-E53E3FDF3846}" sibTransId="{3F113230-4E24-459A-B3AE-E3EC68878000}"/>
    <dgm:cxn modelId="{656682D0-A2F9-4016-B647-0610191F9DA8}" type="presOf" srcId="{6BCBE181-8423-4100-96BF-4C5E3253CB0E}" destId="{273D864D-8584-4D3A-9FCD-48158153F87F}" srcOrd="0" destOrd="0" presId="urn:microsoft.com/office/officeart/2005/8/layout/hierarchy3"/>
    <dgm:cxn modelId="{E03057D7-B025-4134-9976-09E99BE4D8D9}" type="presOf" srcId="{D68C371B-0CAA-430E-808B-D3D3A09D7714}" destId="{6F959D98-5BC0-4BC2-AF15-028345E42C58}" srcOrd="0" destOrd="0" presId="urn:microsoft.com/office/officeart/2005/8/layout/hierarchy3"/>
    <dgm:cxn modelId="{468552FA-82C6-4420-9192-D16A9DAFB137}" type="presOf" srcId="{67A11479-DA9A-49A0-9DE2-22D6DFE9A1BE}" destId="{5D0EABC9-E5C2-4D29-ADA7-1B4B3423FFE2}" srcOrd="1" destOrd="0" presId="urn:microsoft.com/office/officeart/2005/8/layout/hierarchy3"/>
    <dgm:cxn modelId="{B7ECEFFF-B3F3-4EDB-B8FF-672EAB1B1E09}" type="presOf" srcId="{72672CE3-2AFE-44A9-A726-322A0FFF4B0B}" destId="{5423E512-A470-440D-840A-C78DBCDC62F0}" srcOrd="0" destOrd="0" presId="urn:microsoft.com/office/officeart/2005/8/layout/hierarchy3"/>
    <dgm:cxn modelId="{63360D8D-61AB-4AF1-BA8A-56196CAE5ADD}" type="presParOf" srcId="{D3336899-3A3F-4FF9-8F12-2061968D5F2C}" destId="{BC8163EC-8090-4986-8298-06EAAD2B0A9C}" srcOrd="0" destOrd="0" presId="urn:microsoft.com/office/officeart/2005/8/layout/hierarchy3"/>
    <dgm:cxn modelId="{99B1309C-FB38-4254-9A75-F9CF3CAC1621}" type="presParOf" srcId="{BC8163EC-8090-4986-8298-06EAAD2B0A9C}" destId="{EC3C5530-5F89-4C79-8D3B-9E4F27CB3253}" srcOrd="0" destOrd="0" presId="urn:microsoft.com/office/officeart/2005/8/layout/hierarchy3"/>
    <dgm:cxn modelId="{50F8A43C-B1AF-4610-A2FB-1283052B819D}" type="presParOf" srcId="{EC3C5530-5F89-4C79-8D3B-9E4F27CB3253}" destId="{501F50BA-E129-4A01-9931-1018997C7127}" srcOrd="0" destOrd="0" presId="urn:microsoft.com/office/officeart/2005/8/layout/hierarchy3"/>
    <dgm:cxn modelId="{9758F99F-DF81-4AFC-BC28-AA36D90C6DC2}" type="presParOf" srcId="{EC3C5530-5F89-4C79-8D3B-9E4F27CB3253}" destId="{BB9C7566-D8F2-431C-AF5D-873C751B6F2F}" srcOrd="1" destOrd="0" presId="urn:microsoft.com/office/officeart/2005/8/layout/hierarchy3"/>
    <dgm:cxn modelId="{C754A8E3-287A-4262-85D9-0CD13587C282}" type="presParOf" srcId="{BC8163EC-8090-4986-8298-06EAAD2B0A9C}" destId="{45068A5E-2B8F-48F0-AF82-B733FFD41E37}" srcOrd="1" destOrd="0" presId="urn:microsoft.com/office/officeart/2005/8/layout/hierarchy3"/>
    <dgm:cxn modelId="{F084B0A8-1861-4B68-A91F-36DAF31DB826}" type="presParOf" srcId="{45068A5E-2B8F-48F0-AF82-B733FFD41E37}" destId="{6F959D98-5BC0-4BC2-AF15-028345E42C58}" srcOrd="0" destOrd="0" presId="urn:microsoft.com/office/officeart/2005/8/layout/hierarchy3"/>
    <dgm:cxn modelId="{9D79044C-4266-4FF1-9877-236D2B7339DC}" type="presParOf" srcId="{45068A5E-2B8F-48F0-AF82-B733FFD41E37}" destId="{69E7AF4D-9B01-4BFB-B79A-F5CD17E986D8}" srcOrd="1" destOrd="0" presId="urn:microsoft.com/office/officeart/2005/8/layout/hierarchy3"/>
    <dgm:cxn modelId="{9D5352BB-7742-4AA5-BE1F-0A3EB608AC4A}" type="presParOf" srcId="{45068A5E-2B8F-48F0-AF82-B733FFD41E37}" destId="{A5C4C9D4-9EF4-4AB0-9909-D330D8ABA7A4}" srcOrd="2" destOrd="0" presId="urn:microsoft.com/office/officeart/2005/8/layout/hierarchy3"/>
    <dgm:cxn modelId="{B0331457-5673-4971-A238-A5B4D2DAE668}" type="presParOf" srcId="{45068A5E-2B8F-48F0-AF82-B733FFD41E37}" destId="{DF5AF556-84BF-44E8-83C5-C93DF94DF0BD}" srcOrd="3" destOrd="0" presId="urn:microsoft.com/office/officeart/2005/8/layout/hierarchy3"/>
    <dgm:cxn modelId="{3488B820-EC25-4689-B5C8-1B62D2413F1E}" type="presParOf" srcId="{D3336899-3A3F-4FF9-8F12-2061968D5F2C}" destId="{C409CCBF-15C9-41DE-BAE4-400C10CC3E1A}" srcOrd="1" destOrd="0" presId="urn:microsoft.com/office/officeart/2005/8/layout/hierarchy3"/>
    <dgm:cxn modelId="{328A0066-0C8A-4137-AAAC-BAE681D93F29}" type="presParOf" srcId="{C409CCBF-15C9-41DE-BAE4-400C10CC3E1A}" destId="{AE8771B2-00C6-44FF-B963-90DEE79A62A4}" srcOrd="0" destOrd="0" presId="urn:microsoft.com/office/officeart/2005/8/layout/hierarchy3"/>
    <dgm:cxn modelId="{3A38CAE2-4827-4132-A0CF-1880A05B2E7C}" type="presParOf" srcId="{AE8771B2-00C6-44FF-B963-90DEE79A62A4}" destId="{F395DBBC-2DA6-4FA7-A89C-47EACFCB4046}" srcOrd="0" destOrd="0" presId="urn:microsoft.com/office/officeart/2005/8/layout/hierarchy3"/>
    <dgm:cxn modelId="{1CA8454F-B7A4-4D98-BA5B-69FD654278F2}" type="presParOf" srcId="{AE8771B2-00C6-44FF-B963-90DEE79A62A4}" destId="{5D6FCE1A-B684-4BCF-88B6-C1F775AAD34E}" srcOrd="1" destOrd="0" presId="urn:microsoft.com/office/officeart/2005/8/layout/hierarchy3"/>
    <dgm:cxn modelId="{9D64D778-3C91-4A05-B26E-57C2F9A3F2D4}" type="presParOf" srcId="{C409CCBF-15C9-41DE-BAE4-400C10CC3E1A}" destId="{A0A741ED-6559-4135-B180-C30765E4A02A}" srcOrd="1" destOrd="0" presId="urn:microsoft.com/office/officeart/2005/8/layout/hierarchy3"/>
    <dgm:cxn modelId="{CD70FA47-CF66-4C76-BCC5-FB1A5EA3A39A}" type="presParOf" srcId="{A0A741ED-6559-4135-B180-C30765E4A02A}" destId="{B702FAA5-9CD4-4565-A2E8-3CD11B11E92A}" srcOrd="0" destOrd="0" presId="urn:microsoft.com/office/officeart/2005/8/layout/hierarchy3"/>
    <dgm:cxn modelId="{0C8ABD7B-4F3D-4C7B-9E65-CF61C8D37F1D}" type="presParOf" srcId="{A0A741ED-6559-4135-B180-C30765E4A02A}" destId="{B0D2160A-C4CC-4E68-8C4B-00B403FA238E}" srcOrd="1" destOrd="0" presId="urn:microsoft.com/office/officeart/2005/8/layout/hierarchy3"/>
    <dgm:cxn modelId="{6A9D7973-29A2-4911-972B-D4531A5602F7}" type="presParOf" srcId="{A0A741ED-6559-4135-B180-C30765E4A02A}" destId="{36A685C2-530A-4825-AB67-289E486057EE}" srcOrd="2" destOrd="0" presId="urn:microsoft.com/office/officeart/2005/8/layout/hierarchy3"/>
    <dgm:cxn modelId="{9EBC761E-B7A6-4D67-BA52-EA9E35782E85}" type="presParOf" srcId="{A0A741ED-6559-4135-B180-C30765E4A02A}" destId="{5FE20E9F-7598-4D17-A774-ECEDBFDFC476}" srcOrd="3" destOrd="0" presId="urn:microsoft.com/office/officeart/2005/8/layout/hierarchy3"/>
    <dgm:cxn modelId="{3DD61DE1-5E5B-424E-AE62-67854339CFF8}" type="presParOf" srcId="{D3336899-3A3F-4FF9-8F12-2061968D5F2C}" destId="{FA3CD903-2FAE-49E8-AF0E-42005064EE4A}" srcOrd="2" destOrd="0" presId="urn:microsoft.com/office/officeart/2005/8/layout/hierarchy3"/>
    <dgm:cxn modelId="{19D856EE-E9CD-4ABD-BC9C-7B24BAC2F38A}" type="presParOf" srcId="{FA3CD903-2FAE-49E8-AF0E-42005064EE4A}" destId="{4E222244-7B3F-402A-8935-5280810D230B}" srcOrd="0" destOrd="0" presId="urn:microsoft.com/office/officeart/2005/8/layout/hierarchy3"/>
    <dgm:cxn modelId="{1D4CA101-B01D-4E13-A72C-74B82B53B988}" type="presParOf" srcId="{4E222244-7B3F-402A-8935-5280810D230B}" destId="{FD2FF7B0-6669-4EDA-B422-80CC8596DD61}" srcOrd="0" destOrd="0" presId="urn:microsoft.com/office/officeart/2005/8/layout/hierarchy3"/>
    <dgm:cxn modelId="{1841284D-D1FF-4C77-95A3-1C4B3A7494AC}" type="presParOf" srcId="{4E222244-7B3F-402A-8935-5280810D230B}" destId="{5D0EABC9-E5C2-4D29-ADA7-1B4B3423FFE2}" srcOrd="1" destOrd="0" presId="urn:microsoft.com/office/officeart/2005/8/layout/hierarchy3"/>
    <dgm:cxn modelId="{AEEFF01F-B206-4944-A52D-145F86B615F4}" type="presParOf" srcId="{FA3CD903-2FAE-49E8-AF0E-42005064EE4A}" destId="{87B52B5F-CDCA-403F-9CAD-B627DDDC68A7}" srcOrd="1" destOrd="0" presId="urn:microsoft.com/office/officeart/2005/8/layout/hierarchy3"/>
    <dgm:cxn modelId="{FB82869E-77D5-447C-B3EF-B39D81FB6A17}" type="presParOf" srcId="{87B52B5F-CDCA-403F-9CAD-B627DDDC68A7}" destId="{273D864D-8584-4D3A-9FCD-48158153F87F}" srcOrd="0" destOrd="0" presId="urn:microsoft.com/office/officeart/2005/8/layout/hierarchy3"/>
    <dgm:cxn modelId="{F67DCB48-4E1B-444A-9D5C-85B989906E98}" type="presParOf" srcId="{87B52B5F-CDCA-403F-9CAD-B627DDDC68A7}" destId="{5423E512-A470-440D-840A-C78DBCDC62F0}" srcOrd="1" destOrd="0" presId="urn:microsoft.com/office/officeart/2005/8/layout/hierarchy3"/>
    <dgm:cxn modelId="{BFA72E2D-8AD5-474A-B1F9-F085F08FEFE9}" type="presParOf" srcId="{87B52B5F-CDCA-403F-9CAD-B627DDDC68A7}" destId="{531481C2-AD84-46B7-B367-9E6E95A97A5F}" srcOrd="2" destOrd="0" presId="urn:microsoft.com/office/officeart/2005/8/layout/hierarchy3"/>
    <dgm:cxn modelId="{16C9A8BE-CEEE-4AD8-9DD1-94F87463991E}" type="presParOf" srcId="{87B52B5F-CDCA-403F-9CAD-B627DDDC68A7}" destId="{C4526826-B567-40FB-A068-EAF2883C849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3145F-D440-4504-B325-7A96ADF02D82}">
      <dsp:nvSpPr>
        <dsp:cNvPr id="0" name=""/>
        <dsp:cNvSpPr/>
      </dsp:nvSpPr>
      <dsp:spPr>
        <a:xfrm>
          <a:off x="3233049" y="1076"/>
          <a:ext cx="2761015" cy="1380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Larger Load (Insulin Pump)</a:t>
          </a:r>
        </a:p>
      </dsp:txBody>
      <dsp:txXfrm>
        <a:off x="3273483" y="41510"/>
        <a:ext cx="2680147" cy="1299639"/>
      </dsp:txXfrm>
    </dsp:sp>
    <dsp:sp modelId="{BC33275A-95A6-4104-A456-E53713231D09}">
      <dsp:nvSpPr>
        <dsp:cNvPr id="0" name=""/>
        <dsp:cNvSpPr/>
      </dsp:nvSpPr>
      <dsp:spPr>
        <a:xfrm>
          <a:off x="3509151" y="1381584"/>
          <a:ext cx="276101" cy="1035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380"/>
              </a:lnTo>
              <a:lnTo>
                <a:pt x="276101" y="1035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85BDC-211C-462A-829D-B1606C766576}">
      <dsp:nvSpPr>
        <dsp:cNvPr id="0" name=""/>
        <dsp:cNvSpPr/>
      </dsp:nvSpPr>
      <dsp:spPr>
        <a:xfrm>
          <a:off x="3785252" y="1726711"/>
          <a:ext cx="2208812" cy="13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Requires more support systems</a:t>
          </a:r>
        </a:p>
      </dsp:txBody>
      <dsp:txXfrm>
        <a:off x="3825686" y="1767145"/>
        <a:ext cx="2127944" cy="1299639"/>
      </dsp:txXfrm>
    </dsp:sp>
    <dsp:sp modelId="{C80A5AAD-4F46-4678-81E4-65DFDA645E2C}">
      <dsp:nvSpPr>
        <dsp:cNvPr id="0" name=""/>
        <dsp:cNvSpPr/>
      </dsp:nvSpPr>
      <dsp:spPr>
        <a:xfrm>
          <a:off x="3509151" y="1381584"/>
          <a:ext cx="276101" cy="2761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015"/>
              </a:lnTo>
              <a:lnTo>
                <a:pt x="276101" y="2761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E85BB-7A1F-48C2-B869-61D12428BB1D}">
      <dsp:nvSpPr>
        <dsp:cNvPr id="0" name=""/>
        <dsp:cNvSpPr/>
      </dsp:nvSpPr>
      <dsp:spPr>
        <a:xfrm>
          <a:off x="3785252" y="3452345"/>
          <a:ext cx="2208812" cy="13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Power monitoring flaw</a:t>
          </a:r>
        </a:p>
      </dsp:txBody>
      <dsp:txXfrm>
        <a:off x="3825686" y="3492779"/>
        <a:ext cx="2127944" cy="1299639"/>
      </dsp:txXfrm>
    </dsp:sp>
    <dsp:sp modelId="{AD0BE7F5-072F-41AD-A787-8C364C56FD18}">
      <dsp:nvSpPr>
        <dsp:cNvPr id="0" name=""/>
        <dsp:cNvSpPr/>
      </dsp:nvSpPr>
      <dsp:spPr>
        <a:xfrm>
          <a:off x="6684318" y="1076"/>
          <a:ext cx="2761015" cy="1380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Small Loads (Sensors) </a:t>
          </a:r>
        </a:p>
      </dsp:txBody>
      <dsp:txXfrm>
        <a:off x="6724752" y="41510"/>
        <a:ext cx="2680147" cy="1299639"/>
      </dsp:txXfrm>
    </dsp:sp>
    <dsp:sp modelId="{77C64A3F-0BC9-4124-B9B3-0DBB59D43F26}">
      <dsp:nvSpPr>
        <dsp:cNvPr id="0" name=""/>
        <dsp:cNvSpPr/>
      </dsp:nvSpPr>
      <dsp:spPr>
        <a:xfrm>
          <a:off x="6960419" y="1381584"/>
          <a:ext cx="276101" cy="1035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5380"/>
              </a:lnTo>
              <a:lnTo>
                <a:pt x="276101" y="1035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B7C24-11E5-407B-9B85-2FC2877F5D5F}">
      <dsp:nvSpPr>
        <dsp:cNvPr id="0" name=""/>
        <dsp:cNvSpPr/>
      </dsp:nvSpPr>
      <dsp:spPr>
        <a:xfrm>
          <a:off x="7236521" y="1726711"/>
          <a:ext cx="2208812" cy="13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Require voltage &amp; little current </a:t>
          </a:r>
        </a:p>
      </dsp:txBody>
      <dsp:txXfrm>
        <a:off x="7276955" y="1767145"/>
        <a:ext cx="2127944" cy="1299639"/>
      </dsp:txXfrm>
    </dsp:sp>
    <dsp:sp modelId="{F6C4A6F5-9158-4F21-8F83-D3A6FD94FA16}">
      <dsp:nvSpPr>
        <dsp:cNvPr id="0" name=""/>
        <dsp:cNvSpPr/>
      </dsp:nvSpPr>
      <dsp:spPr>
        <a:xfrm>
          <a:off x="6960419" y="1381584"/>
          <a:ext cx="276101" cy="2761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1015"/>
              </a:lnTo>
              <a:lnTo>
                <a:pt x="276101" y="27610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5C917-B274-4EA8-ADBB-E6A4896523A0}">
      <dsp:nvSpPr>
        <dsp:cNvPr id="0" name=""/>
        <dsp:cNvSpPr/>
      </dsp:nvSpPr>
      <dsp:spPr>
        <a:xfrm>
          <a:off x="7236521" y="3452345"/>
          <a:ext cx="2208812" cy="1380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Easier to scale to broader impacts</a:t>
          </a:r>
        </a:p>
      </dsp:txBody>
      <dsp:txXfrm>
        <a:off x="7276955" y="3492779"/>
        <a:ext cx="2127944" cy="12996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F50BA-E129-4A01-9931-1018997C7127}">
      <dsp:nvSpPr>
        <dsp:cNvPr id="0" name=""/>
        <dsp:cNvSpPr/>
      </dsp:nvSpPr>
      <dsp:spPr>
        <a:xfrm>
          <a:off x="198000" y="1098"/>
          <a:ext cx="2239310" cy="1119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Joe Sleppy</a:t>
          </a:r>
        </a:p>
      </dsp:txBody>
      <dsp:txXfrm>
        <a:off x="230794" y="33892"/>
        <a:ext cx="2173722" cy="1054067"/>
      </dsp:txXfrm>
    </dsp:sp>
    <dsp:sp modelId="{6F959D98-5BC0-4BC2-AF15-028345E42C58}">
      <dsp:nvSpPr>
        <dsp:cNvPr id="0" name=""/>
        <dsp:cNvSpPr/>
      </dsp:nvSpPr>
      <dsp:spPr>
        <a:xfrm>
          <a:off x="421931" y="1120753"/>
          <a:ext cx="223931" cy="839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741"/>
              </a:lnTo>
              <a:lnTo>
                <a:pt x="223931" y="83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7AF4D-9B01-4BFB-B79A-F5CD17E986D8}">
      <dsp:nvSpPr>
        <dsp:cNvPr id="0" name=""/>
        <dsp:cNvSpPr/>
      </dsp:nvSpPr>
      <dsp:spPr>
        <a:xfrm>
          <a:off x="645862" y="1400667"/>
          <a:ext cx="1791448" cy="1119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PCB Design</a:t>
          </a:r>
        </a:p>
      </dsp:txBody>
      <dsp:txXfrm>
        <a:off x="678656" y="1433461"/>
        <a:ext cx="1725860" cy="1054067"/>
      </dsp:txXfrm>
    </dsp:sp>
    <dsp:sp modelId="{A5C4C9D4-9EF4-4AB0-9909-D330D8ABA7A4}">
      <dsp:nvSpPr>
        <dsp:cNvPr id="0" name=""/>
        <dsp:cNvSpPr/>
      </dsp:nvSpPr>
      <dsp:spPr>
        <a:xfrm>
          <a:off x="421931" y="1120753"/>
          <a:ext cx="223931" cy="223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310"/>
              </a:lnTo>
              <a:lnTo>
                <a:pt x="223931" y="22393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AF556-84BF-44E8-83C5-C93DF94DF0BD}">
      <dsp:nvSpPr>
        <dsp:cNvPr id="0" name=""/>
        <dsp:cNvSpPr/>
      </dsp:nvSpPr>
      <dsp:spPr>
        <a:xfrm>
          <a:off x="645862" y="2800236"/>
          <a:ext cx="1791448" cy="1119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Energy Harvesting</a:t>
          </a:r>
        </a:p>
      </dsp:txBody>
      <dsp:txXfrm>
        <a:off x="678656" y="2833030"/>
        <a:ext cx="1725860" cy="1054067"/>
      </dsp:txXfrm>
    </dsp:sp>
    <dsp:sp modelId="{F395DBBC-2DA6-4FA7-A89C-47EACFCB4046}">
      <dsp:nvSpPr>
        <dsp:cNvPr id="0" name=""/>
        <dsp:cNvSpPr/>
      </dsp:nvSpPr>
      <dsp:spPr>
        <a:xfrm>
          <a:off x="2997138" y="1098"/>
          <a:ext cx="2239310" cy="1119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John Foster</a:t>
          </a:r>
        </a:p>
      </dsp:txBody>
      <dsp:txXfrm>
        <a:off x="3029932" y="33892"/>
        <a:ext cx="2173722" cy="1054067"/>
      </dsp:txXfrm>
    </dsp:sp>
    <dsp:sp modelId="{B702FAA5-9CD4-4565-A2E8-3CD11B11E92A}">
      <dsp:nvSpPr>
        <dsp:cNvPr id="0" name=""/>
        <dsp:cNvSpPr/>
      </dsp:nvSpPr>
      <dsp:spPr>
        <a:xfrm>
          <a:off x="3221069" y="1120753"/>
          <a:ext cx="223931" cy="839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741"/>
              </a:lnTo>
              <a:lnTo>
                <a:pt x="223931" y="83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2160A-C4CC-4E68-8C4B-00B403FA238E}">
      <dsp:nvSpPr>
        <dsp:cNvPr id="0" name=""/>
        <dsp:cNvSpPr/>
      </dsp:nvSpPr>
      <dsp:spPr>
        <a:xfrm>
          <a:off x="3445000" y="1400667"/>
          <a:ext cx="1791448" cy="1119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Energy Storage</a:t>
          </a:r>
        </a:p>
      </dsp:txBody>
      <dsp:txXfrm>
        <a:off x="3477794" y="1433461"/>
        <a:ext cx="1725860" cy="1054067"/>
      </dsp:txXfrm>
    </dsp:sp>
    <dsp:sp modelId="{36A685C2-530A-4825-AB67-289E486057EE}">
      <dsp:nvSpPr>
        <dsp:cNvPr id="0" name=""/>
        <dsp:cNvSpPr/>
      </dsp:nvSpPr>
      <dsp:spPr>
        <a:xfrm>
          <a:off x="3221069" y="1120753"/>
          <a:ext cx="223931" cy="223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310"/>
              </a:lnTo>
              <a:lnTo>
                <a:pt x="223931" y="22393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20E9F-7598-4D17-A774-ECEDBFDFC476}">
      <dsp:nvSpPr>
        <dsp:cNvPr id="0" name=""/>
        <dsp:cNvSpPr/>
      </dsp:nvSpPr>
      <dsp:spPr>
        <a:xfrm>
          <a:off x="3445000" y="2800236"/>
          <a:ext cx="1791448" cy="1119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Hardware Software Integration</a:t>
          </a:r>
        </a:p>
      </dsp:txBody>
      <dsp:txXfrm>
        <a:off x="3477794" y="2833030"/>
        <a:ext cx="1725860" cy="1054067"/>
      </dsp:txXfrm>
    </dsp:sp>
    <dsp:sp modelId="{FD2FF7B0-6669-4EDA-B422-80CC8596DD61}">
      <dsp:nvSpPr>
        <dsp:cNvPr id="0" name=""/>
        <dsp:cNvSpPr/>
      </dsp:nvSpPr>
      <dsp:spPr>
        <a:xfrm>
          <a:off x="5796276" y="1098"/>
          <a:ext cx="2239310" cy="11196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Zeke </a:t>
          </a:r>
          <a:r>
            <a:rPr lang="en-US" sz="3400" kern="1200" dirty="0" err="1"/>
            <a:t>Rosenbluth</a:t>
          </a:r>
          <a:endParaRPr lang="en-US" sz="3400" kern="1200" dirty="0"/>
        </a:p>
      </dsp:txBody>
      <dsp:txXfrm>
        <a:off x="5829070" y="33892"/>
        <a:ext cx="2173722" cy="1054067"/>
      </dsp:txXfrm>
    </dsp:sp>
    <dsp:sp modelId="{273D864D-8584-4D3A-9FCD-48158153F87F}">
      <dsp:nvSpPr>
        <dsp:cNvPr id="0" name=""/>
        <dsp:cNvSpPr/>
      </dsp:nvSpPr>
      <dsp:spPr>
        <a:xfrm>
          <a:off x="6020207" y="1120753"/>
          <a:ext cx="223931" cy="839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9741"/>
              </a:lnTo>
              <a:lnTo>
                <a:pt x="223931" y="8397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3E512-A470-440D-840A-C78DBCDC62F0}">
      <dsp:nvSpPr>
        <dsp:cNvPr id="0" name=""/>
        <dsp:cNvSpPr/>
      </dsp:nvSpPr>
      <dsp:spPr>
        <a:xfrm>
          <a:off x="6244138" y="1400667"/>
          <a:ext cx="1791448" cy="1119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Monitoring</a:t>
          </a:r>
        </a:p>
      </dsp:txBody>
      <dsp:txXfrm>
        <a:off x="6276932" y="1433461"/>
        <a:ext cx="1725860" cy="1054067"/>
      </dsp:txXfrm>
    </dsp:sp>
    <dsp:sp modelId="{531481C2-AD84-46B7-B367-9E6E95A97A5F}">
      <dsp:nvSpPr>
        <dsp:cNvPr id="0" name=""/>
        <dsp:cNvSpPr/>
      </dsp:nvSpPr>
      <dsp:spPr>
        <a:xfrm>
          <a:off x="6020207" y="1120753"/>
          <a:ext cx="223931" cy="22393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310"/>
              </a:lnTo>
              <a:lnTo>
                <a:pt x="223931" y="22393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26826-B567-40FB-A068-EAF2883C8497}">
      <dsp:nvSpPr>
        <dsp:cNvPr id="0" name=""/>
        <dsp:cNvSpPr/>
      </dsp:nvSpPr>
      <dsp:spPr>
        <a:xfrm>
          <a:off x="6244138" y="2800236"/>
          <a:ext cx="1791448" cy="11196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NFC</a:t>
          </a:r>
        </a:p>
      </dsp:txBody>
      <dsp:txXfrm>
        <a:off x="6276932" y="2833030"/>
        <a:ext cx="1725860" cy="1054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34173-496F-45D0-A31C-D8BE17E7BD9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5A5CD-E866-43C4-AF50-55000A7C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34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89B85-30BE-4F49-9D03-81101472676A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9D26E-D805-4B0E-A5A8-EAEA1E37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7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29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72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56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1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 – needs updating here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40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ca,m</a:t>
            </a:r>
            <a:r>
              <a:rPr lang="en-US" dirty="0"/>
              <a:t> – be sure to mention that power cast output is enough to power the microcontroller and two sensors and that they are connected in parallel requiring </a:t>
            </a:r>
            <a:r>
              <a:rPr lang="en-US" dirty="0" err="1"/>
              <a:t>voltge</a:t>
            </a:r>
            <a:r>
              <a:rPr lang="en-US" dirty="0"/>
              <a:t> and little current. That the microcontroller needs a buck first.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71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46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99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 – mention that this cap should actually be huge and our learning from it – point out the huge cap. They will like seeing our problem solved skills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88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06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94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 update this slide please – pics, specs,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4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 update this slide please – pics, specs, </a:t>
            </a:r>
            <a:r>
              <a:rPr lang="en-US" dirty="0" err="1"/>
              <a:t>etc</a:t>
            </a:r>
            <a:r>
              <a:rPr lang="en-US" dirty="0"/>
              <a:t>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7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500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18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Zeek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54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Zeek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06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Zeek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0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Zeek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052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Zeek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5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177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Zeek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941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Zeek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6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Zeek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48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241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33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577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117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560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577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need updating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26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859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370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88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7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1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62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9D26E-D805-4B0E-A5A8-EAEA1E372A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7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73C51-8569-4F90-8792-9DB328D8A522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0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9F9E-E1A0-42C4-BC1F-E873404E122A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6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77E1-BD52-4326-A52D-93349684509E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8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C207-CFCE-4AB9-B000-60D042FC12D6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2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9F56-11B3-43D1-B1B2-CEF7207C7A4D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EF5D8-87A2-46F7-95A9-949ABCB308CC}" type="datetime1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6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4D87-964D-4B54-A9D2-5F798FE84B62}" type="datetime1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2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1218-1EBE-4B44-B4E5-2F06C5A941B0}" type="datetime1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23BA0-3159-47F2-919D-17BF124D2560}" type="datetime1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4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A20B-CD5F-44EB-BCA5-C598D1D68553}" type="datetime1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7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E322-707D-4327-9A68-4501C77AD17C}" type="datetime1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9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722F2-2E38-434A-8BD5-EB70FA30040F}" type="datetime1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994A1-B448-4BBA-A5A8-2035792F3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4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333F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11550" y="2494556"/>
            <a:ext cx="5499101" cy="61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Group 18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305596" y="3444634"/>
            <a:ext cx="6038007" cy="1521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Joey Sleppy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John Foster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Zeke </a:t>
            </a:r>
            <a:r>
              <a:rPr lang="en-US" sz="1800" b="1" dirty="0" err="1">
                <a:solidFill>
                  <a:schemeClr val="bg1"/>
                </a:solidFill>
              </a:rPr>
              <a:t>rosenbluth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4" b="97659" l="6680" r="93519">
                        <a14:foregroundMark x1="11565" y1="28878" x2="11565" y2="28878"/>
                        <a14:foregroundMark x1="12263" y1="31805" x2="12263" y2="31805"/>
                        <a14:foregroundMark x1="12762" y1="24878" x2="13858" y2="21659"/>
                        <a14:foregroundMark x1="20239" y1="25366" x2="22333" y2="21073"/>
                        <a14:foregroundMark x1="27318" y1="24683" x2="31805" y2="18146"/>
                        <a14:foregroundMark x1="33699" y1="29659" x2="34796" y2="25659"/>
                        <a14:foregroundMark x1="38883" y1="31122" x2="39681" y2="29268"/>
                        <a14:foregroundMark x1="62413" y1="38341" x2="63210" y2="33561"/>
                        <a14:foregroundMark x1="68694" y1="36195" x2="68993" y2="31610"/>
                        <a14:foregroundMark x1="74776" y1="41073" x2="76072" y2="34927"/>
                        <a14:foregroundMark x1="81057" y1="42049" x2="82154" y2="34049"/>
                        <a14:foregroundMark x1="89033" y1="43415" x2="89731" y2="3882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3" r="1285"/>
          <a:stretch/>
        </p:blipFill>
        <p:spPr bwMode="auto">
          <a:xfrm>
            <a:off x="69849" y="1955800"/>
            <a:ext cx="4025901" cy="4400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44" b="97659" l="6680" r="93519">
                        <a14:foregroundMark x1="11565" y1="28878" x2="11565" y2="28878"/>
                        <a14:foregroundMark x1="12263" y1="31805" x2="12263" y2="31805"/>
                        <a14:foregroundMark x1="12762" y1="24878" x2="13858" y2="21659"/>
                        <a14:foregroundMark x1="20239" y1="25366" x2="22333" y2="21073"/>
                        <a14:foregroundMark x1="27318" y1="24683" x2="31805" y2="18146"/>
                        <a14:foregroundMark x1="33699" y1="29659" x2="34796" y2="25659"/>
                        <a14:foregroundMark x1="38883" y1="31122" x2="39681" y2="29268"/>
                        <a14:foregroundMark x1="62413" y1="38341" x2="63210" y2="33561"/>
                        <a14:foregroundMark x1="68694" y1="36195" x2="68993" y2="31610"/>
                        <a14:foregroundMark x1="74776" y1="41073" x2="76072" y2="34927"/>
                        <a14:foregroundMark x1="81057" y1="42049" x2="82154" y2="34049"/>
                        <a14:foregroundMark x1="89033" y1="43415" x2="89731" y2="38829"/>
                      </a14:backgroundRemoval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59" t="26562" r="40998" b="59063"/>
          <a:stretch/>
        </p:blipFill>
        <p:spPr bwMode="auto">
          <a:xfrm>
            <a:off x="1786688" y="3122799"/>
            <a:ext cx="671306" cy="6325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4787" y="279890"/>
            <a:ext cx="7807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3ds Light" panose="02000503020000020004" pitchFamily="50" charset="0"/>
              </a:rPr>
              <a:t>RF Energy Harvesting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3ds Light" panose="02000503020000020004" pitchFamily="50" charset="0"/>
              </a:rPr>
              <a:t>for Medical Devices</a:t>
            </a:r>
          </a:p>
        </p:txBody>
      </p:sp>
      <p:pic>
        <p:nvPicPr>
          <p:cNvPr id="1026" name="Picture 2" descr="Image result for ucf logo white">
            <a:extLst>
              <a:ext uri="{FF2B5EF4-FFF2-40B4-BE49-F238E27FC236}">
                <a16:creationId xmlns:a16="http://schemas.microsoft.com/office/drawing/2014/main" id="{ED48B6B6-1A28-410C-927F-13517DA8B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718" y="4956817"/>
            <a:ext cx="4276581" cy="137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>
            <a:endCxn id="39" idx="1"/>
          </p:cNvCxnSpPr>
          <p:nvPr/>
        </p:nvCxnSpPr>
        <p:spPr>
          <a:xfrm flipV="1">
            <a:off x="3622256" y="3404122"/>
            <a:ext cx="464017" cy="2655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7102" y="2097699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RF Signal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7321" y1="38074" x2="87321" y2="38074"/>
                      </a14:backgroundRemoval>
                    </a14:imgEffect>
                  </a14:imgLayer>
                </a14:imgProps>
              </a:ext>
            </a:extLst>
          </a:blip>
          <a:srcRect r="36565"/>
          <a:stretch/>
        </p:blipFill>
        <p:spPr>
          <a:xfrm>
            <a:off x="2058336" y="3105221"/>
            <a:ext cx="1705590" cy="271752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48955" y="3606441"/>
            <a:ext cx="1633711" cy="583652"/>
          </a:xfrm>
          <a:prstGeom prst="straightConnector1">
            <a:avLst/>
          </a:prstGeom>
          <a:ln w="762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5306" y="2123189"/>
            <a:ext cx="1298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Signals Received to Antenna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79" y="3007925"/>
            <a:ext cx="1896334" cy="142225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1250614" y="4248833"/>
            <a:ext cx="2095276" cy="1288556"/>
          </a:xfrm>
          <a:prstGeom prst="straightConnector1">
            <a:avLst/>
          </a:prstGeom>
          <a:ln w="762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14" y="4592169"/>
            <a:ext cx="1817186" cy="17414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61319" y="2106374"/>
            <a:ext cx="1411082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3) Energy Harvested &amp; Delivered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86273" y="3079814"/>
            <a:ext cx="1504855" cy="6486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Powercast IC</a:t>
            </a:r>
            <a:endParaRPr lang="en-US" sz="1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6173498" y="2144257"/>
            <a:ext cx="1426834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4a) Data read from sensors</a:t>
            </a:r>
          </a:p>
        </p:txBody>
      </p:sp>
      <p:cxnSp>
        <p:nvCxnSpPr>
          <p:cNvPr id="55" name="Straight Arrow Connector 54"/>
          <p:cNvCxnSpPr>
            <a:cxnSpLocks/>
            <a:stCxn id="39" idx="3"/>
            <a:endCxn id="6" idx="1"/>
          </p:cNvCxnSpPr>
          <p:nvPr/>
        </p:nvCxnSpPr>
        <p:spPr>
          <a:xfrm flipV="1">
            <a:off x="5591128" y="3401478"/>
            <a:ext cx="593637" cy="264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980995" y="3054216"/>
            <a:ext cx="894075" cy="6945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NFC to App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27363" y="303654"/>
            <a:ext cx="79251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Block Diagram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70926" y="2147645"/>
            <a:ext cx="1456102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5) Data Transmission</a:t>
            </a:r>
          </a:p>
        </p:txBody>
      </p:sp>
      <p:cxnSp>
        <p:nvCxnSpPr>
          <p:cNvPr id="56" name="Straight Arrow Connector 55"/>
          <p:cNvCxnSpPr>
            <a:cxnSpLocks/>
            <a:endCxn id="59" idx="1"/>
          </p:cNvCxnSpPr>
          <p:nvPr/>
        </p:nvCxnSpPr>
        <p:spPr>
          <a:xfrm>
            <a:off x="7284519" y="3401478"/>
            <a:ext cx="696476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9" idx="2"/>
          </p:cNvCxnSpPr>
          <p:nvPr/>
        </p:nvCxnSpPr>
        <p:spPr>
          <a:xfrm>
            <a:off x="8428033" y="3748740"/>
            <a:ext cx="7130" cy="9141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984900" y="6689453"/>
            <a:ext cx="2131828" cy="531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568047" y="6680697"/>
            <a:ext cx="2131828" cy="5316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83128" y="6275129"/>
            <a:ext cx="211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Wireless Connection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91139" y="632012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Wired Connection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4765" y="3074527"/>
            <a:ext cx="1099754" cy="6539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Micro-controller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24D1B-CD1B-40C5-9158-A8CBBED9FC7E}"/>
              </a:ext>
            </a:extLst>
          </p:cNvPr>
          <p:cNvSpPr/>
          <p:nvPr/>
        </p:nvSpPr>
        <p:spPr>
          <a:xfrm>
            <a:off x="5591128" y="4288538"/>
            <a:ext cx="1099754" cy="6539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Thermal Sensor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10AA5B-AFE1-45F6-A124-3C9847961223}"/>
              </a:ext>
            </a:extLst>
          </p:cNvPr>
          <p:cNvSpPr/>
          <p:nvPr/>
        </p:nvSpPr>
        <p:spPr>
          <a:xfrm>
            <a:off x="4653705" y="5502550"/>
            <a:ext cx="1099754" cy="6539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Heartrate Sensor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01E200-B8DE-4AC0-919F-3EA272AE9B52}"/>
              </a:ext>
            </a:extLst>
          </p:cNvPr>
          <p:cNvCxnSpPr>
            <a:cxnSpLocks/>
          </p:cNvCxnSpPr>
          <p:nvPr/>
        </p:nvCxnSpPr>
        <p:spPr>
          <a:xfrm flipV="1">
            <a:off x="6647122" y="3728429"/>
            <a:ext cx="43760" cy="88706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8A1DA8AE-357F-48D8-8F26-FFE440346524}"/>
              </a:ext>
            </a:extLst>
          </p:cNvPr>
          <p:cNvCxnSpPr>
            <a:stCxn id="45" idx="3"/>
          </p:cNvCxnSpPr>
          <p:nvPr/>
        </p:nvCxnSpPr>
        <p:spPr>
          <a:xfrm flipV="1">
            <a:off x="5753459" y="3748740"/>
            <a:ext cx="1321792" cy="2080761"/>
          </a:xfrm>
          <a:prstGeom prst="bentConnector2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072942F0-C8C7-4D52-B145-298CC028A8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71384" y="3802230"/>
            <a:ext cx="887060" cy="752427"/>
          </a:xfrm>
          <a:prstGeom prst="bentConnector2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E7F7551D-AA63-4E31-A6B5-C54015939E18}"/>
              </a:ext>
            </a:extLst>
          </p:cNvPr>
          <p:cNvCxnSpPr>
            <a:cxnSpLocks/>
            <a:stCxn id="39" idx="2"/>
            <a:endCxn id="45" idx="1"/>
          </p:cNvCxnSpPr>
          <p:nvPr/>
        </p:nvCxnSpPr>
        <p:spPr>
          <a:xfrm rot="5400000">
            <a:off x="3695667" y="4686467"/>
            <a:ext cx="2101072" cy="184996"/>
          </a:xfrm>
          <a:prstGeom prst="bentConnector4">
            <a:avLst>
              <a:gd name="adj1" fmla="val 42528"/>
              <a:gd name="adj2" fmla="val 374308"/>
            </a:avLst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DD2A097F-5ED3-414F-A72B-E3A926AE7DC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07506" y="4615489"/>
            <a:ext cx="1817186" cy="17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7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RF Signals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2724653"/>
              </p:ext>
            </p:extLst>
          </p:nvPr>
        </p:nvGraphicFramePr>
        <p:xfrm>
          <a:off x="294410" y="1593008"/>
          <a:ext cx="8470900" cy="326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4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7997">
                <a:tc>
                  <a:txBody>
                    <a:bodyPr/>
                    <a:lstStyle/>
                    <a:p>
                      <a:r>
                        <a:rPr lang="en-US" dirty="0"/>
                        <a:t>Signal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Avg. Strength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Abundance 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Volatility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7997">
                <a:tc>
                  <a:txBody>
                    <a:bodyPr/>
                    <a:lstStyle/>
                    <a:p>
                      <a:r>
                        <a:rPr lang="en-US" sz="2000" dirty="0"/>
                        <a:t>Wi-Fi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-50dBm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50%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-22.5</a:t>
                      </a:r>
                      <a:r>
                        <a:rPr lang="en-US" sz="2000" baseline="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2159">
                <a:tc>
                  <a:txBody>
                    <a:bodyPr/>
                    <a:lstStyle/>
                    <a:p>
                      <a:r>
                        <a:rPr lang="en-US" sz="2000" dirty="0"/>
                        <a:t>Cellular</a:t>
                      </a:r>
                      <a:r>
                        <a:rPr lang="en-US" sz="2000" baseline="0" dirty="0"/>
                        <a:t> Receiving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-90dBm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95%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-76.95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2159">
                <a:tc>
                  <a:txBody>
                    <a:bodyPr/>
                    <a:lstStyle/>
                    <a:p>
                      <a:r>
                        <a:rPr lang="en-US" sz="2000" dirty="0"/>
                        <a:t>Cellular</a:t>
                      </a:r>
                      <a:r>
                        <a:rPr lang="en-US" sz="2000" baseline="0" dirty="0"/>
                        <a:t> Transmitting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0dBm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4410" y="6461246"/>
            <a:ext cx="589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Score = strength * abundance * volatility = Higher is Better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9542" y="3841955"/>
            <a:ext cx="8470900" cy="99628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8820" y="5092616"/>
            <a:ext cx="4225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Radio signals are weak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TV signals are tough to find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15872E-969C-4DF4-9105-3AFA254352BD}"/>
              </a:ext>
            </a:extLst>
          </p:cNvPr>
          <p:cNvSpPr/>
          <p:nvPr/>
        </p:nvSpPr>
        <p:spPr>
          <a:xfrm>
            <a:off x="284460" y="2814488"/>
            <a:ext cx="8470900" cy="996280"/>
          </a:xfrm>
          <a:prstGeom prst="rect">
            <a:avLst/>
          </a:prstGeom>
          <a:noFill/>
          <a:ln w="762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9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Antenna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68568" y="1936757"/>
            <a:ext cx="3400361" cy="15814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Parameter: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Monopole 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Medium Gain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4883008" y="2382799"/>
            <a:ext cx="3400361" cy="1378871"/>
          </a:xfrm>
        </p:spPr>
        <p:txBody>
          <a:bodyPr>
            <a:normAutofit/>
          </a:bodyPr>
          <a:lstStyle/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Small Size 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High Efficiency 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 t="8883" r="14133" b="24404"/>
          <a:stretch/>
        </p:blipFill>
        <p:spPr bwMode="auto">
          <a:xfrm>
            <a:off x="10558" y="3776546"/>
            <a:ext cx="9133442" cy="30814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3191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2034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Antenna Selection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70915" y="2200511"/>
            <a:ext cx="3400361" cy="1739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Specifications: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Chip 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&lt;70% Efficiency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2dBi Gain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100mm^2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Pulse Electronics W3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848" y="686008"/>
            <a:ext cx="2765502" cy="4854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039190" y="5535866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W3012 Ceramic Chip </a:t>
            </a:r>
          </a:p>
          <a:p>
            <a:r>
              <a:rPr lang="en-US" i="1" dirty="0">
                <a:solidFill>
                  <a:schemeClr val="bg1"/>
                </a:solidFill>
              </a:rPr>
              <a:t>by Pulse Electronics</a:t>
            </a:r>
          </a:p>
        </p:txBody>
      </p:sp>
    </p:spTree>
    <p:extLst>
      <p:ext uri="{BB962C8B-B14F-4D97-AF65-F5344CB8AC3E}">
        <p14:creationId xmlns:p14="http://schemas.microsoft.com/office/powerpoint/2010/main" val="1944801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9E9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90795" cy="40640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76" y="2939902"/>
            <a:ext cx="4481623" cy="391809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179675" y="925032"/>
            <a:ext cx="435403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69916" y="925032"/>
            <a:ext cx="10628" cy="28867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56991" y="717698"/>
            <a:ext cx="2325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Most Efficient </a:t>
            </a:r>
          </a:p>
          <a:p>
            <a:r>
              <a:rPr lang="en-US" sz="2400" b="1" dirty="0"/>
              <a:t>Around 900MHz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6594A-3BAF-49E1-8FCD-0CBF9E80BFE2}"/>
              </a:ext>
            </a:extLst>
          </p:cNvPr>
          <p:cNvSpPr txBox="1"/>
          <p:nvPr/>
        </p:nvSpPr>
        <p:spPr>
          <a:xfrm>
            <a:off x="1112055" y="4621537"/>
            <a:ext cx="27959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Return Loss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of -6dB is bad</a:t>
            </a:r>
          </a:p>
        </p:txBody>
      </p:sp>
    </p:spTree>
    <p:extLst>
      <p:ext uri="{BB962C8B-B14F-4D97-AF65-F5344CB8AC3E}">
        <p14:creationId xmlns:p14="http://schemas.microsoft.com/office/powerpoint/2010/main" val="152359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22034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Actual Antenna Selection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8016" y="1824377"/>
            <a:ext cx="4474723" cy="1739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Specifications: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Whip </a:t>
            </a:r>
          </a:p>
          <a:p>
            <a:pPr marL="1028686" lvl="1" indent="-571486"/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Omni-directional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3dB Gain  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3.22” in Length </a:t>
            </a:r>
          </a:p>
          <a:p>
            <a:pPr marL="571486" indent="-571486"/>
            <a:r>
              <a:rPr lang="en-US" sz="3200" dirty="0">
                <a:solidFill>
                  <a:srgbClr val="00B050"/>
                </a:solidFill>
                <a:cs typeface="Calibri" panose="020F0502020204030204" pitchFamily="34" charset="0"/>
              </a:rPr>
              <a:t>11.96dB Return Loss</a:t>
            </a:r>
          </a:p>
          <a:p>
            <a:pPr marL="1028686" lvl="1" indent="-571486"/>
            <a:r>
              <a:rPr lang="en-US" sz="2800" dirty="0">
                <a:solidFill>
                  <a:srgbClr val="00B050"/>
                </a:solidFill>
                <a:cs typeface="Calibri" panose="020F0502020204030204" pitchFamily="34" charset="0"/>
              </a:rPr>
              <a:t>&lt;10% of signal returned 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39190" y="5756356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A1101R09C Whip</a:t>
            </a:r>
          </a:p>
          <a:p>
            <a:r>
              <a:rPr lang="en-US" i="1" dirty="0">
                <a:solidFill>
                  <a:schemeClr val="bg1"/>
                </a:solidFill>
              </a:rPr>
              <a:t>by </a:t>
            </a:r>
            <a:r>
              <a:rPr lang="en-US" i="1" dirty="0" err="1">
                <a:solidFill>
                  <a:schemeClr val="bg1"/>
                </a:solidFill>
              </a:rPr>
              <a:t>Anaren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84DA47-2C4D-409C-99FD-DC5C4FBDF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639" y="1601846"/>
            <a:ext cx="3622854" cy="41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45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>
            <a:endCxn id="39" idx="1"/>
          </p:cNvCxnSpPr>
          <p:nvPr/>
        </p:nvCxnSpPr>
        <p:spPr>
          <a:xfrm flipV="1">
            <a:off x="3622256" y="3404122"/>
            <a:ext cx="464017" cy="265567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7102" y="2097699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RF Signal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7321" y1="38074" x2="87321" y2="38074"/>
                      </a14:backgroundRemoval>
                    </a14:imgEffect>
                  </a14:imgLayer>
                </a14:imgProps>
              </a:ext>
            </a:extLst>
          </a:blip>
          <a:srcRect r="36565"/>
          <a:stretch/>
        </p:blipFill>
        <p:spPr>
          <a:xfrm>
            <a:off x="2058336" y="3105221"/>
            <a:ext cx="1705590" cy="271752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48955" y="3606441"/>
            <a:ext cx="1633711" cy="5836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5306" y="2123189"/>
            <a:ext cx="1298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Signals Received to Antenna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679" y="3007925"/>
            <a:ext cx="1896334" cy="142225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1250614" y="4248833"/>
            <a:ext cx="2095276" cy="128855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714" y="4592169"/>
            <a:ext cx="1817186" cy="17414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61319" y="2106374"/>
            <a:ext cx="1411082" cy="9233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3) Energy Harvested &amp; Delivered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86273" y="3079814"/>
            <a:ext cx="1504855" cy="6486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Powercast IC</a:t>
            </a:r>
            <a:endParaRPr lang="en-US" sz="1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6173498" y="2144257"/>
            <a:ext cx="1426834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4a) Data read from sensors</a:t>
            </a:r>
          </a:p>
        </p:txBody>
      </p:sp>
      <p:cxnSp>
        <p:nvCxnSpPr>
          <p:cNvPr id="55" name="Straight Arrow Connector 54"/>
          <p:cNvCxnSpPr>
            <a:cxnSpLocks/>
            <a:stCxn id="39" idx="3"/>
            <a:endCxn id="6" idx="1"/>
          </p:cNvCxnSpPr>
          <p:nvPr/>
        </p:nvCxnSpPr>
        <p:spPr>
          <a:xfrm flipV="1">
            <a:off x="5591128" y="3401478"/>
            <a:ext cx="593637" cy="264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980995" y="3054216"/>
            <a:ext cx="894075" cy="6945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NFC to App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27363" y="303654"/>
            <a:ext cx="79251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Block Diagram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70926" y="2147645"/>
            <a:ext cx="1456102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5) Data Transmission</a:t>
            </a:r>
          </a:p>
        </p:txBody>
      </p:sp>
      <p:cxnSp>
        <p:nvCxnSpPr>
          <p:cNvPr id="56" name="Straight Arrow Connector 55"/>
          <p:cNvCxnSpPr>
            <a:cxnSpLocks/>
            <a:endCxn id="59" idx="1"/>
          </p:cNvCxnSpPr>
          <p:nvPr/>
        </p:nvCxnSpPr>
        <p:spPr>
          <a:xfrm>
            <a:off x="7284519" y="3401478"/>
            <a:ext cx="696476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9" idx="2"/>
          </p:cNvCxnSpPr>
          <p:nvPr/>
        </p:nvCxnSpPr>
        <p:spPr>
          <a:xfrm>
            <a:off x="8428033" y="3748740"/>
            <a:ext cx="7130" cy="9141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984900" y="6689453"/>
            <a:ext cx="2131828" cy="531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568047" y="6680697"/>
            <a:ext cx="2131828" cy="5316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83128" y="6275129"/>
            <a:ext cx="211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Wireless Connection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91139" y="632012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Wired Connection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4765" y="3074527"/>
            <a:ext cx="1099754" cy="6539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Micro-controller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24D1B-CD1B-40C5-9158-A8CBBED9FC7E}"/>
              </a:ext>
            </a:extLst>
          </p:cNvPr>
          <p:cNvSpPr/>
          <p:nvPr/>
        </p:nvSpPr>
        <p:spPr>
          <a:xfrm>
            <a:off x="5591128" y="4288538"/>
            <a:ext cx="1099754" cy="6539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Thermal Sensor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10AA5B-AFE1-45F6-A124-3C9847961223}"/>
              </a:ext>
            </a:extLst>
          </p:cNvPr>
          <p:cNvSpPr/>
          <p:nvPr/>
        </p:nvSpPr>
        <p:spPr>
          <a:xfrm>
            <a:off x="4653705" y="5502550"/>
            <a:ext cx="1099754" cy="6539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Heartrate Sensor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01E200-B8DE-4AC0-919F-3EA272AE9B52}"/>
              </a:ext>
            </a:extLst>
          </p:cNvPr>
          <p:cNvCxnSpPr>
            <a:cxnSpLocks/>
          </p:cNvCxnSpPr>
          <p:nvPr/>
        </p:nvCxnSpPr>
        <p:spPr>
          <a:xfrm flipV="1">
            <a:off x="6647122" y="3728429"/>
            <a:ext cx="43760" cy="88706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8A1DA8AE-357F-48D8-8F26-FFE440346524}"/>
              </a:ext>
            </a:extLst>
          </p:cNvPr>
          <p:cNvCxnSpPr>
            <a:stCxn id="45" idx="3"/>
          </p:cNvCxnSpPr>
          <p:nvPr/>
        </p:nvCxnSpPr>
        <p:spPr>
          <a:xfrm flipV="1">
            <a:off x="5753459" y="3748740"/>
            <a:ext cx="1321792" cy="2080761"/>
          </a:xfrm>
          <a:prstGeom prst="bentConnector2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072942F0-C8C7-4D52-B145-298CC028A8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71384" y="3802230"/>
            <a:ext cx="887060" cy="752427"/>
          </a:xfrm>
          <a:prstGeom prst="bentConnector2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E7F7551D-AA63-4E31-A6B5-C54015939E18}"/>
              </a:ext>
            </a:extLst>
          </p:cNvPr>
          <p:cNvCxnSpPr>
            <a:cxnSpLocks/>
            <a:stCxn id="39" idx="2"/>
            <a:endCxn id="45" idx="1"/>
          </p:cNvCxnSpPr>
          <p:nvPr/>
        </p:nvCxnSpPr>
        <p:spPr>
          <a:xfrm rot="5400000">
            <a:off x="3695667" y="4686467"/>
            <a:ext cx="2101072" cy="184996"/>
          </a:xfrm>
          <a:prstGeom prst="bentConnector4">
            <a:avLst>
              <a:gd name="adj1" fmla="val 42528"/>
              <a:gd name="adj2" fmla="val 374308"/>
            </a:avLst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D507572-3FF3-482C-8E63-624F87194D6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3671" y="4566237"/>
            <a:ext cx="1817186" cy="17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4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Powercast 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9057" y="6467353"/>
            <a:ext cx="325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2110B Receiver By Powercast Co.</a:t>
            </a: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4" y="1520476"/>
            <a:ext cx="8739366" cy="4720665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03952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Selection: Powercast 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9057" y="6467353"/>
            <a:ext cx="325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2110B Receiver By Powercast Co.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0" y="1565109"/>
            <a:ext cx="4574989" cy="4628409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5025483" y="1565109"/>
            <a:ext cx="3858322" cy="2374988"/>
          </a:xfrm>
        </p:spPr>
        <p:txBody>
          <a:bodyPr>
            <a:noAutofit/>
          </a:bodyPr>
          <a:lstStyle/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Optimized for Cellular Signal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Input Power           &lt; Cellular Signal Power 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Easily Controlled output voltage with Resistor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Powercast 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859057" y="6467353"/>
            <a:ext cx="325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2110B Receiver By Powercast Co.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6" y="1567365"/>
            <a:ext cx="8057665" cy="32624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6832" y="5288723"/>
            <a:ext cx="2932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C= 15*V</a:t>
            </a:r>
            <a:r>
              <a:rPr lang="en-US" sz="3200" b="1" baseline="-25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*I</a:t>
            </a:r>
            <a:r>
              <a:rPr lang="en-US" sz="3200" b="1" baseline="-25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*t</a:t>
            </a:r>
            <a:r>
              <a:rPr lang="en-US" sz="3200" b="1" baseline="-25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07006" y="5166064"/>
            <a:ext cx="4104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Rout = 1M(Vo -1.21)</a:t>
            </a:r>
            <a:endParaRPr lang="en-US" sz="3200" b="1" baseline="-25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244684" y="5768898"/>
            <a:ext cx="222606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43387" y="5738487"/>
            <a:ext cx="1883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(3.32-Vo)</a:t>
            </a:r>
            <a:endParaRPr lang="en-US" sz="3200" b="1" baseline="-25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5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32168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The Problem is…</a:t>
            </a:r>
            <a:br>
              <a:rPr lang="en-US" sz="9600" b="1" dirty="0">
                <a:solidFill>
                  <a:schemeClr val="bg1"/>
                </a:solidFill>
              </a:rPr>
            </a:br>
            <a:br>
              <a:rPr lang="en-US" sz="9600" b="1" dirty="0">
                <a:solidFill>
                  <a:schemeClr val="bg1"/>
                </a:solidFill>
              </a:rPr>
            </a:br>
            <a:r>
              <a:rPr lang="en-US" sz="9600" b="1" dirty="0">
                <a:solidFill>
                  <a:schemeClr val="bg1"/>
                </a:solidFill>
              </a:rPr>
              <a:t>Batteries Die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38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>
            <a:endCxn id="39" idx="1"/>
          </p:cNvCxnSpPr>
          <p:nvPr/>
        </p:nvCxnSpPr>
        <p:spPr>
          <a:xfrm flipV="1">
            <a:off x="3622256" y="3404122"/>
            <a:ext cx="464017" cy="265567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7102" y="2097699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RF Signal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7321" y1="38074" x2="87321" y2="38074"/>
                      </a14:backgroundRemoval>
                    </a14:imgEffect>
                  </a14:imgLayer>
                </a14:imgProps>
              </a:ext>
            </a:extLst>
          </a:blip>
          <a:srcRect r="36565"/>
          <a:stretch/>
        </p:blipFill>
        <p:spPr>
          <a:xfrm>
            <a:off x="2058336" y="3105221"/>
            <a:ext cx="1705590" cy="271752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48955" y="3606441"/>
            <a:ext cx="1633711" cy="5836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5306" y="2123189"/>
            <a:ext cx="1298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Signals Received to Antenna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679" y="3007925"/>
            <a:ext cx="1896334" cy="142225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1250614" y="4248833"/>
            <a:ext cx="2095276" cy="128855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714" y="4592169"/>
            <a:ext cx="1817186" cy="17414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61319" y="2106374"/>
            <a:ext cx="1411082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3) Energy Harvested &amp; Delivered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86273" y="3079814"/>
            <a:ext cx="1504855" cy="6486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Powercast IC</a:t>
            </a:r>
            <a:endParaRPr lang="en-US" sz="1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6173498" y="2144257"/>
            <a:ext cx="1426834" cy="92333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4a) Data read from sensors</a:t>
            </a:r>
          </a:p>
        </p:txBody>
      </p:sp>
      <p:cxnSp>
        <p:nvCxnSpPr>
          <p:cNvPr id="55" name="Straight Arrow Connector 54"/>
          <p:cNvCxnSpPr>
            <a:cxnSpLocks/>
            <a:stCxn id="39" idx="3"/>
            <a:endCxn id="6" idx="1"/>
          </p:cNvCxnSpPr>
          <p:nvPr/>
        </p:nvCxnSpPr>
        <p:spPr>
          <a:xfrm flipV="1">
            <a:off x="5591128" y="3401478"/>
            <a:ext cx="593637" cy="264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980995" y="3054216"/>
            <a:ext cx="894075" cy="6945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NFC to App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27363" y="303654"/>
            <a:ext cx="79251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Block Diagram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70926" y="2147645"/>
            <a:ext cx="1456102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5) Data Transmission</a:t>
            </a:r>
          </a:p>
        </p:txBody>
      </p:sp>
      <p:cxnSp>
        <p:nvCxnSpPr>
          <p:cNvPr id="56" name="Straight Arrow Connector 55"/>
          <p:cNvCxnSpPr>
            <a:cxnSpLocks/>
            <a:endCxn id="59" idx="1"/>
          </p:cNvCxnSpPr>
          <p:nvPr/>
        </p:nvCxnSpPr>
        <p:spPr>
          <a:xfrm>
            <a:off x="7284519" y="3401478"/>
            <a:ext cx="696476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9" idx="2"/>
          </p:cNvCxnSpPr>
          <p:nvPr/>
        </p:nvCxnSpPr>
        <p:spPr>
          <a:xfrm>
            <a:off x="8428033" y="3748740"/>
            <a:ext cx="7130" cy="9141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984900" y="6689453"/>
            <a:ext cx="2131828" cy="531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568047" y="6680697"/>
            <a:ext cx="2131828" cy="5316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83128" y="6275129"/>
            <a:ext cx="211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Wireless Connection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91139" y="632012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Wired Connection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4765" y="3074527"/>
            <a:ext cx="1099754" cy="6539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Micro-controller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24D1B-CD1B-40C5-9158-A8CBBED9FC7E}"/>
              </a:ext>
            </a:extLst>
          </p:cNvPr>
          <p:cNvSpPr/>
          <p:nvPr/>
        </p:nvSpPr>
        <p:spPr>
          <a:xfrm>
            <a:off x="5591128" y="4288538"/>
            <a:ext cx="1099754" cy="6539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Thermal Sensor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10AA5B-AFE1-45F6-A124-3C9847961223}"/>
              </a:ext>
            </a:extLst>
          </p:cNvPr>
          <p:cNvSpPr/>
          <p:nvPr/>
        </p:nvSpPr>
        <p:spPr>
          <a:xfrm>
            <a:off x="4653705" y="5502550"/>
            <a:ext cx="1099754" cy="6539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Heartrate Sensor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01E200-B8DE-4AC0-919F-3EA272AE9B52}"/>
              </a:ext>
            </a:extLst>
          </p:cNvPr>
          <p:cNvCxnSpPr>
            <a:cxnSpLocks/>
          </p:cNvCxnSpPr>
          <p:nvPr/>
        </p:nvCxnSpPr>
        <p:spPr>
          <a:xfrm flipV="1">
            <a:off x="6647122" y="3728429"/>
            <a:ext cx="43760" cy="88706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8A1DA8AE-357F-48D8-8F26-FFE440346524}"/>
              </a:ext>
            </a:extLst>
          </p:cNvPr>
          <p:cNvCxnSpPr>
            <a:stCxn id="45" idx="3"/>
          </p:cNvCxnSpPr>
          <p:nvPr/>
        </p:nvCxnSpPr>
        <p:spPr>
          <a:xfrm flipV="1">
            <a:off x="5753459" y="3748740"/>
            <a:ext cx="1321792" cy="2080761"/>
          </a:xfrm>
          <a:prstGeom prst="bentConnector2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072942F0-C8C7-4D52-B145-298CC028A8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71384" y="3802230"/>
            <a:ext cx="887060" cy="752427"/>
          </a:xfrm>
          <a:prstGeom prst="bentConnector2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E7F7551D-AA63-4E31-A6B5-C54015939E18}"/>
              </a:ext>
            </a:extLst>
          </p:cNvPr>
          <p:cNvCxnSpPr>
            <a:cxnSpLocks/>
            <a:stCxn id="39" idx="2"/>
            <a:endCxn id="45" idx="1"/>
          </p:cNvCxnSpPr>
          <p:nvPr/>
        </p:nvCxnSpPr>
        <p:spPr>
          <a:xfrm rot="5400000">
            <a:off x="3695667" y="4686467"/>
            <a:ext cx="2101072" cy="184996"/>
          </a:xfrm>
          <a:prstGeom prst="bentConnector4">
            <a:avLst>
              <a:gd name="adj1" fmla="val 42528"/>
              <a:gd name="adj2" fmla="val 374308"/>
            </a:avLst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1D507572-3FF3-482C-8E63-624F87194D6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13671" y="4566237"/>
            <a:ext cx="1817186" cy="17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14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57D8-97DC-46A7-A9D1-18E9BC24E0F9}"/>
              </a:ext>
            </a:extLst>
          </p:cNvPr>
          <p:cNvSpPr/>
          <p:nvPr/>
        </p:nvSpPr>
        <p:spPr>
          <a:xfrm>
            <a:off x="-1" y="0"/>
            <a:ext cx="9144001" cy="67668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Sensors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5A42D6-6E53-4ACD-8AB5-9BBFD480D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40" y="2361923"/>
            <a:ext cx="3228975" cy="4010025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AA564578-EE35-42DB-B8E9-FC5EDCBF83FC}"/>
              </a:ext>
            </a:extLst>
          </p:cNvPr>
          <p:cNvSpPr txBox="1">
            <a:spLocks/>
          </p:cNvSpPr>
          <p:nvPr/>
        </p:nvSpPr>
        <p:spPr>
          <a:xfrm>
            <a:off x="484538" y="1746556"/>
            <a:ext cx="5326118" cy="4511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Temp Sensor</a:t>
            </a:r>
            <a:r>
              <a:rPr lang="is-IS" sz="3200" dirty="0">
                <a:solidFill>
                  <a:schemeClr val="bg1"/>
                </a:solidFill>
                <a:cs typeface="Calibri" panose="020F050202020403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s-I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Operates between 2.3V and 5.5V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Output data to ADC linearly in microcontroller </a:t>
            </a:r>
          </a:p>
          <a:p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04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57D8-97DC-46A7-A9D1-18E9BC24E0F9}"/>
              </a:ext>
            </a:extLst>
          </p:cNvPr>
          <p:cNvSpPr/>
          <p:nvPr/>
        </p:nvSpPr>
        <p:spPr>
          <a:xfrm>
            <a:off x="-1" y="0"/>
            <a:ext cx="9144001" cy="67668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Sensors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73D1FD-FE59-402F-A91D-754E2AB681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Image result for AD8232">
            <a:extLst>
              <a:ext uri="{FF2B5EF4-FFF2-40B4-BE49-F238E27FC236}">
                <a16:creationId xmlns:a16="http://schemas.microsoft.com/office/drawing/2014/main" id="{4FF79A7A-805D-475F-8FF6-7FB623F2C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" t="-79" r="-51" b="79"/>
          <a:stretch/>
        </p:blipFill>
        <p:spPr bwMode="auto">
          <a:xfrm>
            <a:off x="33445" y="49781"/>
            <a:ext cx="9061063" cy="67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62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76680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Microcontroller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/>
          <p:cNvSpPr>
            <a:spLocks noGrp="1"/>
          </p:cNvSpPr>
          <p:nvPr>
            <p:ph sz="half" idx="1"/>
          </p:nvPr>
        </p:nvSpPr>
        <p:spPr>
          <a:xfrm>
            <a:off x="970915" y="2200510"/>
            <a:ext cx="7544435" cy="38975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Specifications </a:t>
            </a:r>
            <a:r>
              <a:rPr lang="is-IS" sz="3200" dirty="0">
                <a:solidFill>
                  <a:schemeClr val="bg1"/>
                </a:solidFill>
                <a:cs typeface="Calibri" panose="020F0502020204030204" pitchFamily="34" charset="0"/>
              </a:rPr>
              <a:t>RF430FRL152h:</a:t>
            </a:r>
          </a:p>
          <a:p>
            <a:pPr marL="0" indent="0">
              <a:buNone/>
            </a:pPr>
            <a:endParaRPr lang="is-I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Entirely powered from host NFC tag</a:t>
            </a:r>
          </a:p>
          <a:p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On board MSP430 with ADC to easily read sensor output data </a:t>
            </a:r>
          </a:p>
          <a:p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ISO15693 Protocol </a:t>
            </a:r>
            <a:r>
              <a:rPr lang="en-US" sz="3200" dirty="0" err="1">
                <a:solidFill>
                  <a:schemeClr val="bg1"/>
                </a:solidFill>
                <a:cs typeface="Calibri" panose="020F0502020204030204" pitchFamily="34" charset="0"/>
              </a:rPr>
              <a:t>enbaled</a:t>
            </a: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19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6360-2AED-4C2E-BABB-0ABBE47F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2444A-4535-4E9D-AAA5-C2529B0289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0335F-7F69-4555-BE8B-DFBDD9A8D8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5E7A2-E9BC-4256-A24F-039693A0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F794B8-2123-45B3-89E5-E86D542B2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43181"/>
          </a:xfrm>
          <a:prstGeom prst="rect">
            <a:avLst/>
          </a:prstGeom>
        </p:spPr>
      </p:pic>
      <p:pic>
        <p:nvPicPr>
          <p:cNvPr id="3074" name="Picture 2" descr="RF430FRL152HCRGER Texas Instruments | 296-42545-1-ND DigiKey Electronics">
            <a:extLst>
              <a:ext uri="{FF2B5EF4-FFF2-40B4-BE49-F238E27FC236}">
                <a16:creationId xmlns:a16="http://schemas.microsoft.com/office/drawing/2014/main" id="{74A7F229-815F-44CC-BDC0-0054FF89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98" y="4079131"/>
            <a:ext cx="2581675" cy="25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672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>
            <a:endCxn id="39" idx="1"/>
          </p:cNvCxnSpPr>
          <p:nvPr/>
        </p:nvCxnSpPr>
        <p:spPr>
          <a:xfrm flipV="1">
            <a:off x="3622256" y="3404122"/>
            <a:ext cx="464017" cy="265567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7102" y="2097699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RF Signal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7321" y1="38074" x2="87321" y2="38074"/>
                      </a14:backgroundRemoval>
                    </a14:imgEffect>
                  </a14:imgLayer>
                </a14:imgProps>
              </a:ext>
            </a:extLst>
          </a:blip>
          <a:srcRect r="36565"/>
          <a:stretch/>
        </p:blipFill>
        <p:spPr>
          <a:xfrm>
            <a:off x="2058336" y="3105221"/>
            <a:ext cx="1705590" cy="271752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48955" y="3606441"/>
            <a:ext cx="1633711" cy="583652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5306" y="2123189"/>
            <a:ext cx="1298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Signals Received to Antenna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7679" y="3007925"/>
            <a:ext cx="1896334" cy="142225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1250614" y="4248833"/>
            <a:ext cx="2095276" cy="1288556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714" y="4592169"/>
            <a:ext cx="1817186" cy="17414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61319" y="2106374"/>
            <a:ext cx="1411082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3) Energy Harvested &amp; Delivered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86273" y="3079814"/>
            <a:ext cx="1504855" cy="6486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Powercast IC</a:t>
            </a:r>
            <a:endParaRPr lang="en-US" sz="1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6173498" y="2144257"/>
            <a:ext cx="1426834" cy="9233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4a) Data read from sensors</a:t>
            </a:r>
          </a:p>
        </p:txBody>
      </p:sp>
      <p:cxnSp>
        <p:nvCxnSpPr>
          <p:cNvPr id="55" name="Straight Arrow Connector 54"/>
          <p:cNvCxnSpPr>
            <a:cxnSpLocks/>
            <a:stCxn id="39" idx="3"/>
            <a:endCxn id="6" idx="1"/>
          </p:cNvCxnSpPr>
          <p:nvPr/>
        </p:nvCxnSpPr>
        <p:spPr>
          <a:xfrm flipV="1">
            <a:off x="5591128" y="3401478"/>
            <a:ext cx="593637" cy="2644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980995" y="3054216"/>
            <a:ext cx="894075" cy="6945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NFC to App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27363" y="303654"/>
            <a:ext cx="79251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Block Diagram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670926" y="2147645"/>
            <a:ext cx="145610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5) Data Transmission</a:t>
            </a:r>
          </a:p>
        </p:txBody>
      </p:sp>
      <p:cxnSp>
        <p:nvCxnSpPr>
          <p:cNvPr id="56" name="Straight Arrow Connector 55"/>
          <p:cNvCxnSpPr>
            <a:cxnSpLocks/>
            <a:endCxn id="59" idx="1"/>
          </p:cNvCxnSpPr>
          <p:nvPr/>
        </p:nvCxnSpPr>
        <p:spPr>
          <a:xfrm>
            <a:off x="7284519" y="3401478"/>
            <a:ext cx="69647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9" idx="2"/>
          </p:cNvCxnSpPr>
          <p:nvPr/>
        </p:nvCxnSpPr>
        <p:spPr>
          <a:xfrm>
            <a:off x="8428033" y="3748740"/>
            <a:ext cx="7130" cy="914152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984900" y="6689453"/>
            <a:ext cx="2131828" cy="531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568047" y="6680697"/>
            <a:ext cx="2131828" cy="5316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83128" y="6275129"/>
            <a:ext cx="211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Wireless Connection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91139" y="632012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Wired Connection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4765" y="3074527"/>
            <a:ext cx="1099754" cy="6539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Micro-controller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24D1B-CD1B-40C5-9158-A8CBBED9FC7E}"/>
              </a:ext>
            </a:extLst>
          </p:cNvPr>
          <p:cNvSpPr/>
          <p:nvPr/>
        </p:nvSpPr>
        <p:spPr>
          <a:xfrm>
            <a:off x="5591128" y="4288538"/>
            <a:ext cx="1099754" cy="6539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Thermal Sensor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10AA5B-AFE1-45F6-A124-3C9847961223}"/>
              </a:ext>
            </a:extLst>
          </p:cNvPr>
          <p:cNvSpPr/>
          <p:nvPr/>
        </p:nvSpPr>
        <p:spPr>
          <a:xfrm>
            <a:off x="4653705" y="5502550"/>
            <a:ext cx="1099754" cy="65390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Heartrate Sensor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01E200-B8DE-4AC0-919F-3EA272AE9B52}"/>
              </a:ext>
            </a:extLst>
          </p:cNvPr>
          <p:cNvCxnSpPr>
            <a:cxnSpLocks/>
          </p:cNvCxnSpPr>
          <p:nvPr/>
        </p:nvCxnSpPr>
        <p:spPr>
          <a:xfrm flipV="1">
            <a:off x="6647122" y="3728429"/>
            <a:ext cx="43760" cy="88706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8A1DA8AE-357F-48D8-8F26-FFE440346524}"/>
              </a:ext>
            </a:extLst>
          </p:cNvPr>
          <p:cNvCxnSpPr>
            <a:stCxn id="45" idx="3"/>
          </p:cNvCxnSpPr>
          <p:nvPr/>
        </p:nvCxnSpPr>
        <p:spPr>
          <a:xfrm flipV="1">
            <a:off x="5753459" y="3748740"/>
            <a:ext cx="1321792" cy="2080761"/>
          </a:xfrm>
          <a:prstGeom prst="bentConnector2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072942F0-C8C7-4D52-B145-298CC028A8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71384" y="3802230"/>
            <a:ext cx="887060" cy="752427"/>
          </a:xfrm>
          <a:prstGeom prst="bentConnector2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E7F7551D-AA63-4E31-A6B5-C54015939E18}"/>
              </a:ext>
            </a:extLst>
          </p:cNvPr>
          <p:cNvCxnSpPr>
            <a:cxnSpLocks/>
            <a:stCxn id="39" idx="2"/>
            <a:endCxn id="45" idx="1"/>
          </p:cNvCxnSpPr>
          <p:nvPr/>
        </p:nvCxnSpPr>
        <p:spPr>
          <a:xfrm rot="5400000">
            <a:off x="3695667" y="4686467"/>
            <a:ext cx="2101072" cy="184996"/>
          </a:xfrm>
          <a:prstGeom prst="bentConnector4">
            <a:avLst>
              <a:gd name="adj1" fmla="val 42528"/>
              <a:gd name="adj2" fmla="val 374308"/>
            </a:avLst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28A58F4-B10D-4F42-B2F9-F58127389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608" y="4595357"/>
            <a:ext cx="1817186" cy="17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76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ECEB12-CC9D-4623-AE6E-D17F84748284}"/>
              </a:ext>
            </a:extLst>
          </p:cNvPr>
          <p:cNvSpPr>
            <a:spLocks noGrp="1"/>
          </p:cNvSpPr>
          <p:nvPr/>
        </p:nvSpPr>
        <p:spPr>
          <a:xfrm>
            <a:off x="406400" y="1932869"/>
            <a:ext cx="9423400" cy="36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Internal Sensing System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RF430FRL152H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External Sensing System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Android Application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85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Software: Sensing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D005F1-AE2B-42FC-AA3A-3BAAC2E53B6E}"/>
              </a:ext>
            </a:extLst>
          </p:cNvPr>
          <p:cNvSpPr>
            <a:spLocks noGrp="1"/>
          </p:cNvSpPr>
          <p:nvPr/>
        </p:nvSpPr>
        <p:spPr>
          <a:xfrm>
            <a:off x="406400" y="1932869"/>
            <a:ext cx="9423400" cy="36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Programming done in Code Composer Studio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RF430FRL152H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2 pages of memory designated for RF messages</a:t>
            </a: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0xF868 – 0xFC33, 0xFC34 – 0xFFFF</a:t>
            </a:r>
          </a:p>
        </p:txBody>
      </p:sp>
    </p:spTree>
    <p:extLst>
      <p:ext uri="{BB962C8B-B14F-4D97-AF65-F5344CB8AC3E}">
        <p14:creationId xmlns:p14="http://schemas.microsoft.com/office/powerpoint/2010/main" val="147154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Software: Sensing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D0F3AE-55DE-4F84-A43B-A92D5E59D408}"/>
              </a:ext>
            </a:extLst>
          </p:cNvPr>
          <p:cNvSpPr>
            <a:spLocks noGrp="1"/>
          </p:cNvSpPr>
          <p:nvPr/>
        </p:nvSpPr>
        <p:spPr>
          <a:xfrm>
            <a:off x="406400" y="1932869"/>
            <a:ext cx="9423400" cy="3671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Input: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Voltage level (ADC)</a:t>
            </a:r>
          </a:p>
          <a:p>
            <a:r>
              <a:rPr lang="en-US" dirty="0">
                <a:solidFill>
                  <a:schemeClr val="bg1"/>
                </a:solidFill>
              </a:rPr>
              <a:t>System: 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Low power mode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Using firmware of RF430</a:t>
            </a:r>
            <a:endParaRPr lang="en-US" sz="2800" dirty="0">
              <a:solidFill>
                <a:schemeClr val="bg1"/>
              </a:solidFill>
              <a:cs typeface="Calibri"/>
            </a:endParaRPr>
          </a:p>
          <a:p>
            <a:pPr lvl="2"/>
            <a:r>
              <a:rPr lang="en-US" sz="2800" dirty="0">
                <a:solidFill>
                  <a:schemeClr val="bg1"/>
                </a:solidFill>
              </a:rPr>
              <a:t>ISO15693 Protocol</a:t>
            </a:r>
            <a:endParaRPr lang="en-US" sz="28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599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ISO15693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3D7F44A-3A20-4F1A-AC28-411A1827E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627" y="1877810"/>
            <a:ext cx="6840746" cy="26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8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mage result for rf energy harvesti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86"/>
          <a:stretch/>
        </p:blipFill>
        <p:spPr bwMode="auto">
          <a:xfrm>
            <a:off x="0" y="1629217"/>
            <a:ext cx="4259767" cy="4833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Image result for rf energy harvesti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7"/>
          <a:stretch/>
        </p:blipFill>
        <p:spPr bwMode="auto">
          <a:xfrm>
            <a:off x="4259767" y="1629217"/>
            <a:ext cx="4884234" cy="48339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1903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Calibri Light"/>
              </a:rPr>
              <a:t>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B63778B-A0A3-43C1-82E8-46D00923F4D1}"/>
              </a:ext>
            </a:extLst>
          </p:cNvPr>
          <p:cNvSpPr>
            <a:spLocks noGrp="1"/>
          </p:cNvSpPr>
          <p:nvPr/>
        </p:nvSpPr>
        <p:spPr>
          <a:xfrm>
            <a:off x="495300" y="1629217"/>
            <a:ext cx="6883400" cy="39754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Reads</a:t>
            </a:r>
            <a:r>
              <a:rPr lang="en-US" dirty="0">
                <a:solidFill>
                  <a:schemeClr val="bg1"/>
                </a:solidFill>
                <a:cs typeface="Calibri"/>
              </a:rPr>
              <a:t> values from sensor until buffer is full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Phone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sends read command for each block</a:t>
            </a:r>
          </a:p>
          <a:p>
            <a:r>
              <a:rPr lang="en-US" dirty="0">
                <a:solidFill>
                  <a:schemeClr val="bg1"/>
                </a:solidFill>
              </a:rPr>
              <a:t>Phone sends write command to config block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167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Software: Sensing System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20F043-2BE6-4092-8F85-FC4FF9DB7069}"/>
              </a:ext>
            </a:extLst>
          </p:cNvPr>
          <p:cNvSpPr>
            <a:spLocks noGrp="1"/>
          </p:cNvSpPr>
          <p:nvPr/>
        </p:nvSpPr>
        <p:spPr>
          <a:xfrm>
            <a:off x="588820" y="1932869"/>
            <a:ext cx="9240980" cy="36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Programmed in Android Studio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Take data from RF430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Plot values on a line graph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Display average temperature recorded</a:t>
            </a:r>
          </a:p>
        </p:txBody>
      </p:sp>
    </p:spTree>
    <p:extLst>
      <p:ext uri="{BB962C8B-B14F-4D97-AF65-F5344CB8AC3E}">
        <p14:creationId xmlns:p14="http://schemas.microsoft.com/office/powerpoint/2010/main" val="2113611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Software: Android App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32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3AA363-BCCE-45DE-A9F5-1D6D9B2CECFC}"/>
              </a:ext>
            </a:extLst>
          </p:cNvPr>
          <p:cNvSpPr>
            <a:spLocks noGrp="1"/>
          </p:cNvSpPr>
          <p:nvPr/>
        </p:nvSpPr>
        <p:spPr>
          <a:xfrm>
            <a:off x="588820" y="1932869"/>
            <a:ext cx="9240980" cy="3671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AndroidManifest.xml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Send NFC action tag discovered to Main Activity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Enable NFC permissions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MainActivity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Send ISO15693</a:t>
            </a:r>
            <a:r>
              <a:rPr lang="en-US" sz="2800" dirty="0">
                <a:solidFill>
                  <a:schemeClr val="bg1"/>
                </a:solidFill>
                <a:cs typeface="Calibri"/>
              </a:rPr>
              <a:t> commands and display values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329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Schematic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33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39070F-3AC8-774F-8625-AD525403AFC5}"/>
              </a:ext>
            </a:extLst>
          </p:cNvPr>
          <p:cNvSpPr txBox="1"/>
          <p:nvPr/>
        </p:nvSpPr>
        <p:spPr>
          <a:xfrm>
            <a:off x="1247499" y="3796394"/>
            <a:ext cx="33245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RF Energy Harvesting</a:t>
            </a:r>
          </a:p>
          <a:p>
            <a:r>
              <a:rPr lang="en-US" sz="2800" b="1" dirty="0"/>
              <a:t> </a:t>
            </a:r>
          </a:p>
          <a:p>
            <a:r>
              <a:rPr lang="en-US" sz="2800" b="1" dirty="0"/>
              <a:t>Power Monitoring </a:t>
            </a:r>
          </a:p>
          <a:p>
            <a:endParaRPr lang="en-US" sz="2800" b="1" dirty="0"/>
          </a:p>
          <a:p>
            <a:r>
              <a:rPr lang="en-US" sz="2800" b="1" dirty="0"/>
              <a:t>User Communication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C8E7C8-E4DD-A042-9567-880AA27D2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70" y="3579127"/>
            <a:ext cx="762000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692623-61C7-D54F-A068-519B0C364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9" y="4447923"/>
            <a:ext cx="762000" cy="76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129CD9-1107-F248-98EB-29E625A99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99" y="5289517"/>
            <a:ext cx="7620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F690E-F962-4FB2-8728-6C94A7DCE0FE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5C935-810D-419E-BB48-60209EB9A697}"/>
              </a:ext>
            </a:extLst>
          </p:cNvPr>
          <p:cNvSpPr txBox="1"/>
          <p:nvPr/>
        </p:nvSpPr>
        <p:spPr>
          <a:xfrm>
            <a:off x="549909" y="330722"/>
            <a:ext cx="15410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rgbClr val="C00000"/>
                </a:solidFill>
              </a:rPr>
              <a:t>Cell signals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 received </a:t>
            </a:r>
          </a:p>
          <a:p>
            <a:pPr algn="r"/>
            <a:r>
              <a:rPr lang="en-US" sz="2000" b="1" dirty="0">
                <a:solidFill>
                  <a:srgbClr val="C00000"/>
                </a:solidFill>
              </a:rPr>
              <a:t>&amp; harvested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5A0E3-B509-4B2C-BECF-A5384A7257BA}"/>
              </a:ext>
            </a:extLst>
          </p:cNvPr>
          <p:cNvSpPr/>
          <p:nvPr/>
        </p:nvSpPr>
        <p:spPr>
          <a:xfrm>
            <a:off x="2088204" y="71336"/>
            <a:ext cx="2548647" cy="2088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D2ED7-3CAC-478E-BA8F-63062A9F93EC}"/>
              </a:ext>
            </a:extLst>
          </p:cNvPr>
          <p:cNvSpPr txBox="1"/>
          <p:nvPr/>
        </p:nvSpPr>
        <p:spPr>
          <a:xfrm>
            <a:off x="125134" y="3472755"/>
            <a:ext cx="4608634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Voltage dropped from 3.4V to 1.5V (buck)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4F1523C-FE73-45F3-9CAD-A1D52B5CF94D}"/>
              </a:ext>
            </a:extLst>
          </p:cNvPr>
          <p:cNvSpPr/>
          <p:nvPr/>
        </p:nvSpPr>
        <p:spPr>
          <a:xfrm>
            <a:off x="950070" y="2162129"/>
            <a:ext cx="2694561" cy="137549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B5C273-DD7F-4816-A9B3-351E6CC704C9}"/>
              </a:ext>
            </a:extLst>
          </p:cNvPr>
          <p:cNvSpPr txBox="1"/>
          <p:nvPr/>
        </p:nvSpPr>
        <p:spPr>
          <a:xfrm>
            <a:off x="6352927" y="4039250"/>
            <a:ext cx="2699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</a:rPr>
              <a:t>Heartrate Sensor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2A0AAC-0E8B-4B4D-8647-28520E5917B4}"/>
              </a:ext>
            </a:extLst>
          </p:cNvPr>
          <p:cNvSpPr/>
          <p:nvPr/>
        </p:nvSpPr>
        <p:spPr>
          <a:xfrm>
            <a:off x="4672516" y="68093"/>
            <a:ext cx="4464999" cy="439279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AEC8D3-B68D-4A8B-99E5-13BA8724BA5F}"/>
              </a:ext>
            </a:extLst>
          </p:cNvPr>
          <p:cNvSpPr/>
          <p:nvPr/>
        </p:nvSpPr>
        <p:spPr>
          <a:xfrm>
            <a:off x="6391069" y="4961106"/>
            <a:ext cx="2752931" cy="139104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EE8798-3C87-46C9-A038-3486C232C3DB}"/>
              </a:ext>
            </a:extLst>
          </p:cNvPr>
          <p:cNvSpPr txBox="1"/>
          <p:nvPr/>
        </p:nvSpPr>
        <p:spPr>
          <a:xfrm>
            <a:off x="6421022" y="5404366"/>
            <a:ext cx="2699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7030A0"/>
                </a:solidFill>
              </a:rPr>
              <a:t>Temperature</a:t>
            </a:r>
          </a:p>
          <a:p>
            <a:pPr algn="r"/>
            <a:r>
              <a:rPr lang="en-US" sz="2000" b="1" dirty="0">
                <a:solidFill>
                  <a:srgbClr val="7030A0"/>
                </a:solidFill>
              </a:rPr>
              <a:t> Sensor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4E6F49-63F5-477A-8221-EBCF5FF41877}"/>
              </a:ext>
            </a:extLst>
          </p:cNvPr>
          <p:cNvSpPr txBox="1"/>
          <p:nvPr/>
        </p:nvSpPr>
        <p:spPr>
          <a:xfrm>
            <a:off x="562882" y="6452665"/>
            <a:ext cx="324178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Data read by microcontroller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5D2ED9-74D5-4FB2-95D1-695C12AB9F2C}"/>
              </a:ext>
            </a:extLst>
          </p:cNvPr>
          <p:cNvSpPr/>
          <p:nvPr/>
        </p:nvSpPr>
        <p:spPr>
          <a:xfrm>
            <a:off x="25941" y="3890411"/>
            <a:ext cx="5058120" cy="296758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9092F9-F537-4B8D-A80C-BA8467C219F0}"/>
              </a:ext>
            </a:extLst>
          </p:cNvPr>
          <p:cNvSpPr/>
          <p:nvPr/>
        </p:nvSpPr>
        <p:spPr>
          <a:xfrm>
            <a:off x="4504577" y="3917005"/>
            <a:ext cx="553806" cy="66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3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34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0D862F-2A8B-4748-8E2E-89E3B688536B}"/>
              </a:ext>
            </a:extLst>
          </p:cNvPr>
          <p:cNvSpPr txBox="1"/>
          <p:nvPr/>
        </p:nvSpPr>
        <p:spPr>
          <a:xfrm>
            <a:off x="186510" y="1763949"/>
            <a:ext cx="21034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Dimensions: </a:t>
            </a:r>
          </a:p>
          <a:p>
            <a:endParaRPr lang="en-US" sz="2800" b="1" dirty="0"/>
          </a:p>
          <a:p>
            <a:r>
              <a:rPr lang="en-US" sz="2800" b="1" dirty="0"/>
              <a:t>1.2” by 1.8”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1B0F7A-C418-4DD6-B2CE-0D9B7005574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11421" y="0"/>
            <a:ext cx="6932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91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Prototyping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8188" y="2014803"/>
            <a:ext cx="3400361" cy="1739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Goals: 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Prove concept 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Generate ~3V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Determine C2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Expected Behavior &amp; Performance 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b="5682"/>
          <a:stretch/>
        </p:blipFill>
        <p:spPr>
          <a:xfrm>
            <a:off x="4036740" y="-81932"/>
            <a:ext cx="5107259" cy="36354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36739" y="3553522"/>
            <a:ext cx="5107260" cy="33044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36790" r="50620" b="11527"/>
          <a:stretch/>
        </p:blipFill>
        <p:spPr bwMode="auto">
          <a:xfrm>
            <a:off x="4029981" y="3553521"/>
            <a:ext cx="3118623" cy="3304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326309" y="3754389"/>
            <a:ext cx="127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Antenna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2592" y="4486650"/>
            <a:ext cx="150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Powercast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6310" y="5709564"/>
            <a:ext cx="1452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Timing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Capacitor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>
            <a:stCxn id="13" idx="1"/>
          </p:cNvCxnSpPr>
          <p:nvPr/>
        </p:nvCxnSpPr>
        <p:spPr>
          <a:xfrm flipH="1">
            <a:off x="5084957" y="3985222"/>
            <a:ext cx="2241352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1"/>
          </p:cNvCxnSpPr>
          <p:nvPr/>
        </p:nvCxnSpPr>
        <p:spPr>
          <a:xfrm flipH="1" flipV="1">
            <a:off x="5917580" y="4717481"/>
            <a:ext cx="1405012" cy="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1"/>
          </p:cNvCxnSpPr>
          <p:nvPr/>
        </p:nvCxnSpPr>
        <p:spPr>
          <a:xfrm flipH="1" flipV="1">
            <a:off x="6839415" y="5205760"/>
            <a:ext cx="486895" cy="919303"/>
          </a:xfrm>
          <a:prstGeom prst="straightConnector1">
            <a:avLst/>
          </a:prstGeom>
          <a:ln w="76200">
            <a:solidFill>
              <a:srgbClr val="FE3E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020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Prototyping Test Results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3358" y="2551686"/>
            <a:ext cx="3400361" cy="1739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Results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~3mW peak</a:t>
            </a:r>
          </a:p>
          <a:p>
            <a:pPr marL="571486" indent="-571486"/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&lt;1% of source harvested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5" t="9664" r="17145" b="25926"/>
          <a:stretch/>
        </p:blipFill>
        <p:spPr>
          <a:xfrm>
            <a:off x="3575823" y="1559860"/>
            <a:ext cx="5568177" cy="523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0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32168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37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27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Work Distribution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38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44976254"/>
              </p:ext>
            </p:extLst>
          </p:nvPr>
        </p:nvGraphicFramePr>
        <p:xfrm>
          <a:off x="495740" y="2266606"/>
          <a:ext cx="8233587" cy="3920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Left-Right Arrow 13"/>
          <p:cNvSpPr/>
          <p:nvPr/>
        </p:nvSpPr>
        <p:spPr>
          <a:xfrm>
            <a:off x="202019" y="1629217"/>
            <a:ext cx="8830339" cy="736527"/>
          </a:xfrm>
          <a:prstGeom prst="leftRightArrow">
            <a:avLst/>
          </a:prstGeom>
          <a:solidFill>
            <a:srgbClr val="43BB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HARDWARE                                                                                                             SOFTWARE </a:t>
            </a:r>
          </a:p>
        </p:txBody>
      </p:sp>
    </p:spTree>
    <p:extLst>
      <p:ext uri="{BB962C8B-B14F-4D97-AF65-F5344CB8AC3E}">
        <p14:creationId xmlns:p14="http://schemas.microsoft.com/office/powerpoint/2010/main" val="3559967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39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119605"/>
              </p:ext>
            </p:extLst>
          </p:nvPr>
        </p:nvGraphicFramePr>
        <p:xfrm>
          <a:off x="0" y="1576040"/>
          <a:ext cx="9144000" cy="52819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7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0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Component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Cost per unit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Cost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Components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$800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$700</a:t>
                      </a:r>
                      <a:endParaRPr lang="en-US" sz="1800" b="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90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PCB Fabrication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$700 (first attempt)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$60 (second attempt)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$760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1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Equipment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>
                          <a:effectLst/>
                        </a:rPr>
                        <a:t>Development Board &amp; Transmitter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$150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$150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0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Misc.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$300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9096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Total Cost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$2,110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Garamond" panose="02020404030301010803" pitchFamily="18" charset="0"/>
                      </a:endParaRPr>
                    </a:p>
                  </a:txBody>
                  <a:tcPr marL="59053" marR="5905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260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Motivation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5978" y="1932869"/>
            <a:ext cx="7531247" cy="4269148"/>
          </a:xfrm>
        </p:spPr>
        <p:txBody>
          <a:bodyPr>
            <a:normAutofit lnSpcReduction="10000"/>
          </a:bodyPr>
          <a:lstStyle/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Reduce stress for user’s who rely on batteries for their health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Offer a potential power source to next-gen medical devices such as bio-sensors and artificial organs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Industrial market trends suggesting this could be worth a lot of money </a:t>
            </a:r>
            <a:endParaRPr lang="en-US" sz="3200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44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Progress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40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F551C9F-901B-465B-9F06-703780E9E8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185044"/>
              </p:ext>
            </p:extLst>
          </p:nvPr>
        </p:nvGraphicFramePr>
        <p:xfrm>
          <a:off x="-1" y="0"/>
          <a:ext cx="10045431" cy="641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60064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Future Work Section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D268845-C2A3-49E4-BA56-D0ABFC171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3256" y="1838324"/>
            <a:ext cx="7501740" cy="3401642"/>
          </a:xfrm>
        </p:spPr>
        <p:txBody>
          <a:bodyPr>
            <a:noAutofit/>
          </a:bodyPr>
          <a:lstStyle/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Antenna selection and circuit implementation improvement &amp; optimization</a:t>
            </a:r>
          </a:p>
          <a:p>
            <a:pPr marL="571486" indent="-571486"/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Reduction in size </a:t>
            </a:r>
          </a:p>
          <a:p>
            <a:pPr marL="571486" indent="-571486"/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Investigation of sound waves and other alternative sources vs RF signals  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3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32168"/>
            <a:ext cx="9144000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42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7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Goals &amp;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750" y="1847014"/>
            <a:ext cx="5094305" cy="4462995"/>
          </a:xfrm>
        </p:spPr>
        <p:txBody>
          <a:bodyPr>
            <a:normAutofit/>
          </a:bodyPr>
          <a:lstStyle/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Consistent Communication with user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Little to no user input required </a:t>
            </a:r>
            <a:endParaRPr lang="en-US" sz="32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i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571486" indent="-571486"/>
            <a:r>
              <a:rPr lang="en-US" sz="3200" i="1" dirty="0">
                <a:solidFill>
                  <a:schemeClr val="bg1"/>
                </a:solidFill>
                <a:cs typeface="Calibri" panose="020F0502020204030204" pitchFamily="34" charset="0"/>
              </a:rPr>
              <a:t>Invisible ~ Comfortable ~ Lightweight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wearable technology">
            <a:extLst>
              <a:ext uri="{FF2B5EF4-FFF2-40B4-BE49-F238E27FC236}">
                <a16:creationId xmlns:a16="http://schemas.microsoft.com/office/drawing/2014/main" id="{387D8CD2-5CD8-4BDA-8AB2-58EA4984E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95" y="1494337"/>
            <a:ext cx="3913508" cy="461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20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Specifications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93983953"/>
              </p:ext>
            </p:extLst>
          </p:nvPr>
        </p:nvGraphicFramePr>
        <p:xfrm>
          <a:off x="214685" y="1825626"/>
          <a:ext cx="8794143" cy="4478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1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914">
                <a:tc>
                  <a:txBody>
                    <a:bodyPr/>
                    <a:lstStyle/>
                    <a:p>
                      <a:r>
                        <a:rPr lang="en-US" dirty="0"/>
                        <a:t>Component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2123">
                <a:tc>
                  <a:txBody>
                    <a:bodyPr/>
                    <a:lstStyle/>
                    <a:p>
                      <a:r>
                        <a:rPr lang="en-US" sz="2000" dirty="0"/>
                        <a:t>Circuit Size</a:t>
                      </a:r>
                      <a:r>
                        <a:rPr lang="en-US" sz="2000" baseline="0" dirty="0"/>
                        <a:t> (Wearable)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&lt;4in^2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2123">
                <a:tc>
                  <a:txBody>
                    <a:bodyPr/>
                    <a:lstStyle/>
                    <a:p>
                      <a:r>
                        <a:rPr lang="en-US" sz="2000" dirty="0"/>
                        <a:t>Output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Magnitude</a:t>
                      </a:r>
                      <a:r>
                        <a:rPr lang="en-US" sz="2000" baseline="0" dirty="0"/>
                        <a:t> &amp; </a:t>
                      </a:r>
                      <a:r>
                        <a:rPr lang="en-US" sz="2000" dirty="0"/>
                        <a:t>Efficiency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&gt;1mW</a:t>
                      </a:r>
                      <a:r>
                        <a:rPr lang="en-US" sz="2000" baseline="0" dirty="0"/>
                        <a:t> </a:t>
                      </a:r>
                    </a:p>
                    <a:p>
                      <a:r>
                        <a:rPr lang="en-US" sz="2000" baseline="0" dirty="0"/>
                        <a:t>25% System Efficiency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123">
                <a:tc>
                  <a:txBody>
                    <a:bodyPr/>
                    <a:lstStyle/>
                    <a:p>
                      <a:r>
                        <a:rPr lang="en-US" sz="2000" dirty="0"/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Accuracy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95% True</a:t>
                      </a:r>
                      <a:r>
                        <a:rPr lang="en-US" sz="2000" baseline="0" dirty="0"/>
                        <a:t> Value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123">
                <a:tc>
                  <a:txBody>
                    <a:bodyPr/>
                    <a:lstStyle/>
                    <a:p>
                      <a:r>
                        <a:rPr lang="en-US" sz="2000" dirty="0"/>
                        <a:t>Monitoring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Upon user request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2123">
                <a:tc>
                  <a:txBody>
                    <a:bodyPr/>
                    <a:lstStyle/>
                    <a:p>
                      <a:r>
                        <a:rPr lang="en-US" sz="2000" dirty="0"/>
                        <a:t>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$1,500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23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 Tale of Two Loads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3147"/>
            <a:ext cx="9144000" cy="394853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67E66BF-2921-4D90-A40E-FBA599226E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2416816"/>
              </p:ext>
            </p:extLst>
          </p:nvPr>
        </p:nvGraphicFramePr>
        <p:xfrm>
          <a:off x="-1770435" y="1629217"/>
          <a:ext cx="12678383" cy="483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470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64631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2" y="303654"/>
            <a:ext cx="975359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NFC Communication Basics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994A1-B448-4BBA-A5A8-2035792F340C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714903"/>
            <a:ext cx="9144000" cy="314309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7389"/>
            <a:ext cx="588820" cy="65809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4"/>
          <p:cNvSpPr>
            <a:spLocks noGrp="1"/>
          </p:cNvSpPr>
          <p:nvPr>
            <p:ph sz="half" idx="1"/>
          </p:nvPr>
        </p:nvSpPr>
        <p:spPr>
          <a:xfrm>
            <a:off x="970915" y="1727095"/>
            <a:ext cx="7170550" cy="3506226"/>
          </a:xfrm>
        </p:spPr>
        <p:txBody>
          <a:bodyPr>
            <a:noAutofit/>
          </a:bodyPr>
          <a:lstStyle/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Little to no power consumption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Simple mobile phone integration</a:t>
            </a:r>
          </a:p>
          <a:p>
            <a:pPr marL="571486" indent="-571486"/>
            <a:r>
              <a:rPr lang="en-US" sz="3200" dirty="0">
                <a:solidFill>
                  <a:schemeClr val="bg1"/>
                </a:solidFill>
                <a:cs typeface="Calibri" panose="020F0502020204030204" pitchFamily="34" charset="0"/>
              </a:rPr>
              <a:t>No communication overhead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593DA1-9A68-4074-AFBF-484937FA96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58" y="3714902"/>
            <a:ext cx="6420082" cy="323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5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Arrow Connector 28"/>
          <p:cNvCxnSpPr>
            <a:endCxn id="39" idx="1"/>
          </p:cNvCxnSpPr>
          <p:nvPr/>
        </p:nvCxnSpPr>
        <p:spPr>
          <a:xfrm flipV="1">
            <a:off x="3622256" y="3404122"/>
            <a:ext cx="464017" cy="2655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7102" y="2097699"/>
            <a:ext cx="204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1) RF Signal 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87321" y1="38074" x2="87321" y2="38074"/>
                      </a14:backgroundRemoval>
                    </a14:imgEffect>
                  </a14:imgLayer>
                </a14:imgProps>
              </a:ext>
            </a:extLst>
          </a:blip>
          <a:srcRect r="36565"/>
          <a:stretch/>
        </p:blipFill>
        <p:spPr>
          <a:xfrm>
            <a:off x="2058336" y="3105221"/>
            <a:ext cx="1705590" cy="271752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48955" y="3606441"/>
            <a:ext cx="1633711" cy="583652"/>
          </a:xfrm>
          <a:prstGeom prst="straightConnector1">
            <a:avLst/>
          </a:prstGeom>
          <a:ln w="762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35306" y="2123189"/>
            <a:ext cx="1298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Signals Received to Antenna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79" y="3007925"/>
            <a:ext cx="1896334" cy="142225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1250614" y="4248833"/>
            <a:ext cx="2095276" cy="1288556"/>
          </a:xfrm>
          <a:prstGeom prst="straightConnector1">
            <a:avLst/>
          </a:prstGeom>
          <a:ln w="762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714" y="4592169"/>
            <a:ext cx="1817186" cy="174147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261319" y="2106374"/>
            <a:ext cx="1411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3) Energy Harvested &amp; Delivered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86273" y="3079814"/>
            <a:ext cx="1504855" cy="6486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Powercast IC</a:t>
            </a:r>
            <a:endParaRPr lang="en-US" sz="1000" i="1" dirty="0"/>
          </a:p>
        </p:txBody>
      </p:sp>
      <p:sp>
        <p:nvSpPr>
          <p:cNvPr id="53" name="TextBox 52"/>
          <p:cNvSpPr txBox="1"/>
          <p:nvPr/>
        </p:nvSpPr>
        <p:spPr>
          <a:xfrm>
            <a:off x="6173498" y="2144257"/>
            <a:ext cx="1426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4a) Data read from sensors</a:t>
            </a:r>
          </a:p>
        </p:txBody>
      </p:sp>
      <p:cxnSp>
        <p:nvCxnSpPr>
          <p:cNvPr id="55" name="Straight Arrow Connector 54"/>
          <p:cNvCxnSpPr>
            <a:cxnSpLocks/>
            <a:stCxn id="39" idx="3"/>
            <a:endCxn id="6" idx="1"/>
          </p:cNvCxnSpPr>
          <p:nvPr/>
        </p:nvCxnSpPr>
        <p:spPr>
          <a:xfrm flipV="1">
            <a:off x="5591128" y="3401478"/>
            <a:ext cx="593637" cy="264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980995" y="3054216"/>
            <a:ext cx="894075" cy="69452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NFC to App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727363" y="303654"/>
            <a:ext cx="79251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Block Diagram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570" y="4662892"/>
            <a:ext cx="1817186" cy="174147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7670926" y="2147645"/>
            <a:ext cx="1456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5) Data Transmission</a:t>
            </a:r>
          </a:p>
        </p:txBody>
      </p:sp>
      <p:cxnSp>
        <p:nvCxnSpPr>
          <p:cNvPr id="56" name="Straight Arrow Connector 55"/>
          <p:cNvCxnSpPr>
            <a:cxnSpLocks/>
            <a:endCxn id="59" idx="1"/>
          </p:cNvCxnSpPr>
          <p:nvPr/>
        </p:nvCxnSpPr>
        <p:spPr>
          <a:xfrm>
            <a:off x="7284519" y="3401478"/>
            <a:ext cx="696476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59" idx="2"/>
            <a:endCxn id="50" idx="0"/>
          </p:cNvCxnSpPr>
          <p:nvPr/>
        </p:nvCxnSpPr>
        <p:spPr>
          <a:xfrm>
            <a:off x="8428033" y="3748740"/>
            <a:ext cx="7130" cy="914152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1984900" y="6689453"/>
            <a:ext cx="2131828" cy="5316"/>
          </a:xfrm>
          <a:prstGeom prst="line">
            <a:avLst/>
          </a:prstGeom>
          <a:ln w="762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568047" y="6680697"/>
            <a:ext cx="2131828" cy="5316"/>
          </a:xfrm>
          <a:prstGeom prst="line">
            <a:avLst/>
          </a:prstGeom>
          <a:ln w="762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983128" y="6275129"/>
            <a:ext cx="2111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Wireless Connection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91139" y="6320121"/>
            <a:ext cx="1885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Wired Connection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6184765" y="3074527"/>
            <a:ext cx="1099754" cy="653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Micro-controller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624D1B-CD1B-40C5-9158-A8CBBED9FC7E}"/>
              </a:ext>
            </a:extLst>
          </p:cNvPr>
          <p:cNvSpPr/>
          <p:nvPr/>
        </p:nvSpPr>
        <p:spPr>
          <a:xfrm>
            <a:off x="5591128" y="4288538"/>
            <a:ext cx="1099754" cy="653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Thermal Sensor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10AA5B-AFE1-45F6-A124-3C9847961223}"/>
              </a:ext>
            </a:extLst>
          </p:cNvPr>
          <p:cNvSpPr/>
          <p:nvPr/>
        </p:nvSpPr>
        <p:spPr>
          <a:xfrm>
            <a:off x="4653705" y="5502550"/>
            <a:ext cx="1099754" cy="653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Heartrate Sensor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B01E200-B8DE-4AC0-919F-3EA272AE9B52}"/>
              </a:ext>
            </a:extLst>
          </p:cNvPr>
          <p:cNvCxnSpPr>
            <a:cxnSpLocks/>
          </p:cNvCxnSpPr>
          <p:nvPr/>
        </p:nvCxnSpPr>
        <p:spPr>
          <a:xfrm flipV="1">
            <a:off x="6647122" y="3728429"/>
            <a:ext cx="43760" cy="88706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8A1DA8AE-357F-48D8-8F26-FFE440346524}"/>
              </a:ext>
            </a:extLst>
          </p:cNvPr>
          <p:cNvCxnSpPr>
            <a:stCxn id="45" idx="3"/>
          </p:cNvCxnSpPr>
          <p:nvPr/>
        </p:nvCxnSpPr>
        <p:spPr>
          <a:xfrm flipV="1">
            <a:off x="5753459" y="3748740"/>
            <a:ext cx="1321792" cy="2080761"/>
          </a:xfrm>
          <a:prstGeom prst="bentConnector2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072942F0-C8C7-4D52-B145-298CC028A8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71384" y="3802230"/>
            <a:ext cx="887060" cy="752427"/>
          </a:xfrm>
          <a:prstGeom prst="bentConnector2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E7F7551D-AA63-4E31-A6B5-C54015939E18}"/>
              </a:ext>
            </a:extLst>
          </p:cNvPr>
          <p:cNvCxnSpPr>
            <a:cxnSpLocks/>
            <a:stCxn id="39" idx="2"/>
            <a:endCxn id="45" idx="1"/>
          </p:cNvCxnSpPr>
          <p:nvPr/>
        </p:nvCxnSpPr>
        <p:spPr>
          <a:xfrm rot="5400000">
            <a:off x="3695667" y="4686467"/>
            <a:ext cx="2101072" cy="184996"/>
          </a:xfrm>
          <a:prstGeom prst="bentConnector4">
            <a:avLst>
              <a:gd name="adj1" fmla="val 42528"/>
              <a:gd name="adj2" fmla="val 374308"/>
            </a:avLst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2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3230</TotalTime>
  <Words>1104</Words>
  <Application>Microsoft Office PowerPoint</Application>
  <PresentationFormat>On-screen Show (4:3)</PresentationFormat>
  <Paragraphs>432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3ds Light</vt:lpstr>
      <vt:lpstr>Arial</vt:lpstr>
      <vt:lpstr>Calibri</vt:lpstr>
      <vt:lpstr>Calibri Light</vt:lpstr>
      <vt:lpstr>Garamond</vt:lpstr>
      <vt:lpstr>Office Theme</vt:lpstr>
      <vt:lpstr>PowerPoint Presentation</vt:lpstr>
      <vt:lpstr>The Problem is…  Batteries Die</vt:lpstr>
      <vt:lpstr>Motivation</vt:lpstr>
      <vt:lpstr>Motivation</vt:lpstr>
      <vt:lpstr>Goals &amp; Objectives</vt:lpstr>
      <vt:lpstr>Specifications </vt:lpstr>
      <vt:lpstr>A Tale of Two Loads </vt:lpstr>
      <vt:lpstr>NFC Communication Basics</vt:lpstr>
      <vt:lpstr>PowerPoint Presentation</vt:lpstr>
      <vt:lpstr>PowerPoint Presentation</vt:lpstr>
      <vt:lpstr>RF Signals</vt:lpstr>
      <vt:lpstr>Antenna Basics</vt:lpstr>
      <vt:lpstr>Antenna Selection  </vt:lpstr>
      <vt:lpstr>PowerPoint Presentation</vt:lpstr>
      <vt:lpstr>Actual Antenna Selection </vt:lpstr>
      <vt:lpstr>PowerPoint Presentation</vt:lpstr>
      <vt:lpstr>Powercast IC</vt:lpstr>
      <vt:lpstr>Selection: Powercast IC</vt:lpstr>
      <vt:lpstr>Powercast IC</vt:lpstr>
      <vt:lpstr>PowerPoint Presentation</vt:lpstr>
      <vt:lpstr>Sensors</vt:lpstr>
      <vt:lpstr>Sensors </vt:lpstr>
      <vt:lpstr>Microcontroller</vt:lpstr>
      <vt:lpstr>PowerPoint Presentation</vt:lpstr>
      <vt:lpstr>PowerPoint Presentation</vt:lpstr>
      <vt:lpstr>Software</vt:lpstr>
      <vt:lpstr>Software: Sensing System</vt:lpstr>
      <vt:lpstr>Software: Sensing System</vt:lpstr>
      <vt:lpstr>ISO15693</vt:lpstr>
      <vt:lpstr>Storage</vt:lpstr>
      <vt:lpstr>Software: Sensing System</vt:lpstr>
      <vt:lpstr>Software: Android App</vt:lpstr>
      <vt:lpstr>Schematic </vt:lpstr>
      <vt:lpstr>PowerPoint Presentation</vt:lpstr>
      <vt:lpstr>Prototyping</vt:lpstr>
      <vt:lpstr>Prototyping Test Results</vt:lpstr>
      <vt:lpstr>Administration</vt:lpstr>
      <vt:lpstr>Work Distribution</vt:lpstr>
      <vt:lpstr>Budget</vt:lpstr>
      <vt:lpstr>Progress</vt:lpstr>
      <vt:lpstr>Future Work Section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mpape</dc:creator>
  <cp:lastModifiedBy>Joe Sleppy</cp:lastModifiedBy>
  <cp:revision>546</cp:revision>
  <dcterms:created xsi:type="dcterms:W3CDTF">2017-02-27T13:39:02Z</dcterms:created>
  <dcterms:modified xsi:type="dcterms:W3CDTF">2018-04-18T19:43:24Z</dcterms:modified>
</cp:coreProperties>
</file>