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</p:sldIdLst>
  <p:sldSz cy="5143500" cx="9144000"/>
  <p:notesSz cx="6858000" cy="9144000"/>
  <p:embeddedFontLst>
    <p:embeddedFont>
      <p:font typeface="Helvetica Neue"/>
      <p:regular r:id="rId64"/>
      <p:bold r:id="rId65"/>
      <p:italic r:id="rId66"/>
      <p:boldItalic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121A5F1F-225F-48AA-90CE-49AB7582C6F5}">
  <a:tblStyle styleId="{121A5F1F-225F-48AA-90CE-49AB7582C6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font" Target="fonts/HelveticaNeue-regular.fntdata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font" Target="fonts/HelveticaNeue-italic.fntdata"/><Relationship Id="rId21" Type="http://schemas.openxmlformats.org/officeDocument/2006/relationships/slide" Target="slides/slide16.xml"/><Relationship Id="rId65" Type="http://schemas.openxmlformats.org/officeDocument/2006/relationships/font" Target="fonts/HelveticaNeue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7" Type="http://schemas.openxmlformats.org/officeDocument/2006/relationships/font" Target="fonts/HelveticaNeue-boldItalic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Shape 86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159" name="Shape 15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166" name="Shape 166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174" name="Shape 174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183" name="Shape 18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191" name="Shape 19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200" name="Shape 200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208" name="Shape 20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218" name="Shape 21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227" name="Shape 22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235" name="Shape 23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Inalvis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243" name="Shape 24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250" name="Shape 250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258" name="Shape 25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265" name="Shape 26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Inalvis</a:t>
            </a:r>
            <a:endParaRPr/>
          </a:p>
        </p:txBody>
      </p:sp>
      <p:sp>
        <p:nvSpPr>
          <p:cNvPr id="273" name="Shape 27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Inalvis</a:t>
            </a:r>
            <a:endParaRPr/>
          </a:p>
        </p:txBody>
      </p:sp>
      <p:sp>
        <p:nvSpPr>
          <p:cNvPr id="280" name="Shape 280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Shape 28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Inalvis: Insert PCB </a:t>
            </a:r>
            <a:endParaRPr/>
          </a:p>
        </p:txBody>
      </p:sp>
      <p:sp>
        <p:nvSpPr>
          <p:cNvPr id="287" name="Shape 28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Inalvis: </a:t>
            </a:r>
            <a:endParaRPr/>
          </a:p>
        </p:txBody>
      </p:sp>
      <p:sp>
        <p:nvSpPr>
          <p:cNvPr id="295" name="Shape 29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Shape 30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combine the past slide with this listing pin count and chart</a:t>
            </a:r>
            <a:endParaRPr/>
          </a:p>
        </p:txBody>
      </p:sp>
      <p:sp>
        <p:nvSpPr>
          <p:cNvPr id="302" name="Shape 30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fix chart refer back to pcb schematic</a:t>
            </a:r>
            <a:endParaRPr/>
          </a:p>
        </p:txBody>
      </p:sp>
      <p:sp>
        <p:nvSpPr>
          <p:cNvPr id="309" name="Shape 30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Inalvis</a:t>
            </a:r>
            <a:endParaRPr/>
          </a:p>
        </p:txBody>
      </p:sp>
      <p:sp>
        <p:nvSpPr>
          <p:cNvPr id="102" name="Shape 102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318" name="Shape 31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Shape 32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Amazon choice</a:t>
            </a:r>
            <a:endParaRPr/>
          </a:p>
        </p:txBody>
      </p:sp>
      <p:sp>
        <p:nvSpPr>
          <p:cNvPr id="326" name="Shape 326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334" name="Shape 334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</p:txBody>
      </p:sp>
      <p:sp>
        <p:nvSpPr>
          <p:cNvPr id="342" name="Shape 34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350" name="Shape 350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Shape 35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</p:txBody>
      </p:sp>
      <p:sp>
        <p:nvSpPr>
          <p:cNvPr id="358" name="Shape 35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Shape 36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366" name="Shape 366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Shape 37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373" name="Shape 37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381" name="Shape 38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Shape 38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Richard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5V, Ground, MISO, MOSI, SCK, and Reset pins. arduino isp</a:t>
            </a:r>
            <a:endParaRPr/>
          </a:p>
        </p:txBody>
      </p:sp>
      <p:sp>
        <p:nvSpPr>
          <p:cNvPr id="389" name="Shape 38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Inalvis</a:t>
            </a:r>
            <a:endParaRPr/>
          </a:p>
        </p:txBody>
      </p:sp>
      <p:sp>
        <p:nvSpPr>
          <p:cNvPr id="110" name="Shape 110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Shape 39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</p:txBody>
      </p:sp>
      <p:sp>
        <p:nvSpPr>
          <p:cNvPr id="397" name="Shape 39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Shape 40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407" name="Shape 40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Shape 41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</p:txBody>
      </p:sp>
      <p:sp>
        <p:nvSpPr>
          <p:cNvPr id="415" name="Shape 41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Shape 42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425" name="Shape 42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Shape 43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Richard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802.11n is the most recent specification for wireless LAN communications drafted by IEEE.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Shape 43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Shape 44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441" name="Shape 44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Shape 44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449" name="Shape 44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Shape 45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457" name="Shape 45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Shape 46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465" name="Shape 46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472" name="Shape 472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Inalvis</a:t>
            </a:r>
            <a:endParaRPr/>
          </a:p>
          <a:p>
            <a:pPr indent="-304800" lvl="0" marL="457200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Nema 1.26Nm Stepper Motor used to control valve openings to represent resistor, diodes, and control voltages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Pressure transducers used to measure and correlate water pressure to voltage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LEDs along the pipes to demonstrate current flow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Touchscreen displays GUI for user to select what component to operate as well as displays the pressures at various points in the systems.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Raspberry Pi and microcontroller for system control 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7" name="Shape 117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478" name="Shape 478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484" name="Shape 484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Shape 49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491" name="Shape 49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Shape 49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</p:txBody>
      </p:sp>
      <p:sp>
        <p:nvSpPr>
          <p:cNvPr id="498" name="Shape 49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4" name="Shape 504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Shape 505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Shape 51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</p:txBody>
      </p:sp>
      <p:sp>
        <p:nvSpPr>
          <p:cNvPr id="513" name="Shape 51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Shape 52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</p:txBody>
      </p:sp>
      <p:sp>
        <p:nvSpPr>
          <p:cNvPr id="521" name="Shape 52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Shape 52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</p:txBody>
      </p:sp>
      <p:sp>
        <p:nvSpPr>
          <p:cNvPr id="528" name="Shape 52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Shape 541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Inalvis</a:t>
            </a:r>
            <a:endParaRPr/>
          </a:p>
        </p:txBody>
      </p:sp>
      <p:sp>
        <p:nvSpPr>
          <p:cNvPr id="125" name="Shape 12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Inalvis: saturation or triode mode depending on value of vds</a:t>
            </a:r>
            <a:endParaRPr/>
          </a:p>
        </p:txBody>
      </p:sp>
      <p:sp>
        <p:nvSpPr>
          <p:cNvPr id="135" name="Shape 13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Inalvis: FA and saturation modes based on Vce value</a:t>
            </a:r>
            <a:endParaRPr/>
          </a:p>
        </p:txBody>
      </p:sp>
      <p:sp>
        <p:nvSpPr>
          <p:cNvPr id="143" name="Shape 14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Inalvis</a:t>
            </a:r>
            <a:endParaRPr/>
          </a:p>
        </p:txBody>
      </p:sp>
      <p:sp>
        <p:nvSpPr>
          <p:cNvPr id="151" name="Shape 15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Helvetica Neue"/>
              <a:buNone/>
              <a:defRPr b="0" i="0" sz="4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" name="Shape 18"/>
          <p:cNvSpPr txBox="1"/>
          <p:nvPr>
            <p:ph idx="1" type="subTitle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1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2" type="sldNum"/>
          </p:nvPr>
        </p:nvSpPr>
        <p:spPr>
          <a:xfrm>
            <a:off x="0" y="492599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3" name="Shape 73"/>
          <p:cNvSpPr/>
          <p:nvPr>
            <p:ph idx="2" type="pic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13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0" y="492599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 rot="5400000">
            <a:off x="5350074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  <a:defRPr b="0" i="0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0" name="Shape 80"/>
          <p:cNvSpPr txBox="1"/>
          <p:nvPr>
            <p:ph idx="1" type="body"/>
          </p:nvPr>
        </p:nvSpPr>
        <p:spPr>
          <a:xfrm rot="5400000">
            <a:off x="1349574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13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>
            <a:off x="0" y="492599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  <a:defRPr b="0" i="0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" name="Shape 24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13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0" y="492599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  <a:defRPr b="0" i="0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13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76912" y="4925990"/>
            <a:ext cx="551738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idx="12" type="sldNum"/>
          </p:nvPr>
        </p:nvSpPr>
        <p:spPr>
          <a:xfrm>
            <a:off x="0" y="492599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" name="Shape 36"/>
          <p:cNvSpPr txBox="1"/>
          <p:nvPr/>
        </p:nvSpPr>
        <p:spPr>
          <a:xfrm>
            <a:off x="406581" y="273845"/>
            <a:ext cx="7096625" cy="10721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</a:pPr>
            <a:r>
              <a:t/>
            </a:r>
            <a:endParaRPr b="0" i="0" sz="3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" name="Shape 37"/>
          <p:cNvSpPr/>
          <p:nvPr>
            <p:ph idx="2" type="chart"/>
          </p:nvPr>
        </p:nvSpPr>
        <p:spPr>
          <a:xfrm>
            <a:off x="406581" y="1454922"/>
            <a:ext cx="8472500" cy="30380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Helvetica Neue"/>
              <a:buNone/>
              <a:defRPr b="0" i="0" sz="4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13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0" y="492599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  <a:defRPr b="0" i="0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13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0" y="492599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  <a:defRPr b="0" i="0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2" type="body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3" type="body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4" type="body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13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0" y="492599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13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0" y="492599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13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2" type="sldNum"/>
          </p:nvPr>
        </p:nvSpPr>
        <p:spPr>
          <a:xfrm>
            <a:off x="0" y="492599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4925989"/>
            <a:ext cx="9144000" cy="21751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  <a:defRPr b="0" i="0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Shape 12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1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0" y="492599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Shape 1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5" Type="http://schemas.openxmlformats.org/officeDocument/2006/relationships/image" Target="../media/image2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9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://www.youtube.com/watch?v=_QDel--PhCY" TargetMode="External"/><Relationship Id="rId4" Type="http://schemas.openxmlformats.org/officeDocument/2006/relationships/image" Target="../media/image45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0.jp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5" y="8"/>
            <a:ext cx="913824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>
            <p:ph type="ctrTitle"/>
          </p:nvPr>
        </p:nvSpPr>
        <p:spPr>
          <a:xfrm>
            <a:off x="167850" y="753200"/>
            <a:ext cx="8920200" cy="1212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</a:pPr>
            <a:r>
              <a:rPr b="1" lang="en-US" sz="3600">
                <a:solidFill>
                  <a:schemeClr val="lt1"/>
                </a:solidFill>
              </a:rPr>
              <a:t>Active Component Learning Aid (A.C.L.A)</a:t>
            </a:r>
            <a:endParaRPr b="1" i="0" sz="3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/>
          <p:nvPr/>
        </p:nvSpPr>
        <p:spPr>
          <a:xfrm>
            <a:off x="2347675" y="2759075"/>
            <a:ext cx="6117300" cy="15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UCF Senior Design Team Spring 2018</a:t>
            </a:r>
            <a:endParaRPr b="1" i="0" sz="2800" u="none" cap="none" strike="noStrike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8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Group 12:</a:t>
            </a:r>
            <a:endParaRPr b="1" sz="2800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1828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Inalvis Alvarez-EE</a:t>
            </a:r>
            <a:endParaRPr b="1" sz="1800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1828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Justin Berte-EE</a:t>
            </a:r>
            <a:endParaRPr b="1" sz="1800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457200" lvl="0" marL="1371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Richard Bielski-CpE</a:t>
            </a:r>
            <a:endParaRPr b="1" sz="1800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457200" lvl="0" marL="1371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Zac Freer-CpE</a:t>
            </a:r>
            <a:endParaRPr b="1" sz="1800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457200" lvl="0" marL="1371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Advisor: Dr. Chan</a:t>
            </a:r>
            <a:endParaRPr b="1" sz="1800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92" name="Shape 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8222" y="0"/>
            <a:ext cx="1542900" cy="635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Hardware </a:t>
            </a:r>
            <a:r>
              <a:rPr b="1" lang="en-US" sz="3200"/>
              <a:t>Block Diagram</a:t>
            </a:r>
            <a:endParaRPr/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75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Hardware Block Diagram</a:t>
            </a:r>
            <a:endParaRPr/>
          </a:p>
        </p:txBody>
      </p:sp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75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/>
          <p:nvPr/>
        </p:nvSpPr>
        <p:spPr>
          <a:xfrm>
            <a:off x="5517225" y="1794050"/>
            <a:ext cx="1331700" cy="2019000"/>
          </a:xfrm>
          <a:prstGeom prst="frame">
            <a:avLst>
              <a:gd fmla="val 12500" name="adj1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type="title"/>
          </p:nvPr>
        </p:nvSpPr>
        <p:spPr>
          <a:xfrm>
            <a:off x="49142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200"/>
              <a:t>Motor and Driver</a:t>
            </a:r>
            <a:endParaRPr/>
          </a:p>
        </p:txBody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491425" y="788900"/>
            <a:ext cx="56634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Motor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NEMA 23 Bipolar Stepper Motor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Degree of precision: 1.8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Maximum current: 2.8A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Torque: 1.26Nm. Torque was increased by using gear teeth ratio of 1.25.</a:t>
            </a:r>
            <a:br>
              <a:rPr lang="en-US" sz="1200"/>
            </a:br>
            <a:endParaRPr sz="1200"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Driver Voltage: 12V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SMAKN® TB6600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DIR: High/Low set direction of rotation CW/CCW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EN: High/Low to turn off/on motor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PUL: Pulse signal to allow rotation</a:t>
            </a:r>
            <a:endParaRPr/>
          </a:p>
        </p:txBody>
      </p:sp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2150" y="613275"/>
            <a:ext cx="2085975" cy="189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5497" y="2583325"/>
            <a:ext cx="2059278" cy="18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Hardware Block Diagram</a:t>
            </a:r>
            <a:endParaRPr/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75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/>
          <p:nvPr/>
        </p:nvSpPr>
        <p:spPr>
          <a:xfrm>
            <a:off x="2359225" y="2979650"/>
            <a:ext cx="1224300" cy="730200"/>
          </a:xfrm>
          <a:prstGeom prst="frame">
            <a:avLst>
              <a:gd fmla="val 12500" name="adj1"/>
            </a:avLst>
          </a:prstGeom>
          <a:solidFill>
            <a:srgbClr val="FFCA2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type="title"/>
          </p:nvPr>
        </p:nvSpPr>
        <p:spPr>
          <a:xfrm>
            <a:off x="56815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200"/>
              <a:t>Pressure Transducers</a:t>
            </a:r>
            <a:endParaRPr/>
          </a:p>
        </p:txBody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568150" y="773800"/>
            <a:ext cx="79860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Eyourlife Universal 30PSI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5V DC input voltage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Converts PSI into an analog voltage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PSI range:  0-15 PSI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Overall application accuracy of 3% 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9683" y="723750"/>
            <a:ext cx="2024417" cy="9942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6" name="Shape 196"/>
          <p:cNvGraphicFramePr/>
          <p:nvPr/>
        </p:nvGraphicFramePr>
        <p:xfrm>
          <a:off x="2602625" y="2296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{121A5F1F-225F-48AA-90CE-49AB7582C6F5}</a:tableStyleId>
              </a:tblPr>
              <a:tblGrid>
                <a:gridCol w="1958525"/>
                <a:gridCol w="2129275"/>
              </a:tblGrid>
              <a:tr h="204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Applied Air Pressure</a:t>
                      </a:r>
                      <a:endParaRPr b="1" sz="12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Measured Output Voltage</a:t>
                      </a:r>
                      <a:endParaRPr b="1" sz="12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314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 PSI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0.46 V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14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 PSI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0.86 V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14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 PSI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1.01 V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14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 PSI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1.22 V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14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 PSI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1.31 V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14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 PSI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1.40 V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14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 PSI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1.49 V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Hardware Block Diagram</a:t>
            </a:r>
            <a:endParaRPr/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75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Shape 204"/>
          <p:cNvSpPr/>
          <p:nvPr/>
        </p:nvSpPr>
        <p:spPr>
          <a:xfrm>
            <a:off x="3793500" y="1839300"/>
            <a:ext cx="1557000" cy="783900"/>
          </a:xfrm>
          <a:prstGeom prst="frame">
            <a:avLst>
              <a:gd fmla="val 12500" name="adj1"/>
            </a:avLst>
          </a:prstGeom>
          <a:solidFill>
            <a:srgbClr val="FFCA2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type="title"/>
          </p:nvPr>
        </p:nvSpPr>
        <p:spPr>
          <a:xfrm>
            <a:off x="62865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Power Distribution</a:t>
            </a:r>
            <a:endParaRPr/>
          </a:p>
        </p:txBody>
      </p:sp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2950" y="769175"/>
            <a:ext cx="4961051" cy="312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 txBox="1"/>
          <p:nvPr>
            <p:ph idx="1" type="body"/>
          </p:nvPr>
        </p:nvSpPr>
        <p:spPr>
          <a:xfrm>
            <a:off x="60550" y="769175"/>
            <a:ext cx="4017300" cy="36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Raspberry PI = 2.5A</a:t>
            </a:r>
            <a:endParaRPr sz="1800"/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Transducers = 1.67mA x 12        = 20mA</a:t>
            </a:r>
            <a:endParaRPr sz="1800"/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Signal PCB = 1A</a:t>
            </a:r>
            <a:endParaRPr sz="1800"/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LED Strips = 1.8A/meter x 3 meters = 5.4A</a:t>
            </a:r>
            <a:endParaRPr sz="1800"/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Total Current draw on 5 Volt Rail = 9A</a:t>
            </a:r>
            <a:endParaRPr sz="1800"/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Drivers = 1.4A/driver x 6 drivers max = 8.4A</a:t>
            </a:r>
            <a:endParaRPr sz="1800"/>
          </a:p>
          <a:p>
            <a:pPr indent="0" lvl="0" marL="0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13" name="Shape 213"/>
          <p:cNvSpPr/>
          <p:nvPr/>
        </p:nvSpPr>
        <p:spPr>
          <a:xfrm>
            <a:off x="6161150" y="3500725"/>
            <a:ext cx="778800" cy="30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Shape 214"/>
          <p:cNvSpPr txBox="1"/>
          <p:nvPr/>
        </p:nvSpPr>
        <p:spPr>
          <a:xfrm>
            <a:off x="6140600" y="3463225"/>
            <a:ext cx="8199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Signal PCB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type="title"/>
          </p:nvPr>
        </p:nvSpPr>
        <p:spPr>
          <a:xfrm>
            <a:off x="62865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AC to DC Converter</a:t>
            </a:r>
            <a:endParaRPr/>
          </a:p>
        </p:txBody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182550" y="787550"/>
            <a:ext cx="4692600" cy="36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12 Volt rail current draw is approximately 9A, which corresponds to a power draw of 108 Watts.</a:t>
            </a:r>
            <a:endParaRPr sz="1800"/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5 Volt rail current draw is approximately 9.5A, which corresponds to a power draw of 47.5 Watts.</a:t>
            </a:r>
            <a:endParaRPr sz="1800"/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Total power draw of system is approximately 155.5 Watts, therefore the AC to DC converter chosen was the GALYGG 12 volt 200 Watt switching power supply.</a:t>
            </a:r>
            <a:endParaRPr sz="1800"/>
          </a:p>
        </p:txBody>
      </p:sp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2825" y="990600"/>
            <a:ext cx="3655799" cy="316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/>
          <p:nvPr/>
        </p:nvSpPr>
        <p:spPr>
          <a:xfrm>
            <a:off x="5441775" y="4152900"/>
            <a:ext cx="28779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/>
              <a:t>https://www.amazon.com/dp/B06XRBN2L3/ref=twister_B0753BTC3Z?_encoding=UTF8&amp;psc=1</a:t>
            </a:r>
            <a:endParaRPr sz="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type="title"/>
          </p:nvPr>
        </p:nvSpPr>
        <p:spPr>
          <a:xfrm>
            <a:off x="62865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Switching Regulator</a:t>
            </a:r>
            <a:endParaRPr/>
          </a:p>
        </p:txBody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773125" y="2813350"/>
            <a:ext cx="7594800" cy="19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Due to low component count as well as low cost per chip, the TPS40305 high power switching regulator was chosen even with its slightly lower efficiency at 9 amps.</a:t>
            </a:r>
            <a:endParaRPr/>
          </a:p>
        </p:txBody>
      </p:sp>
      <p:graphicFrame>
        <p:nvGraphicFramePr>
          <p:cNvPr id="231" name="Shape 231"/>
          <p:cNvGraphicFramePr/>
          <p:nvPr/>
        </p:nvGraphicFramePr>
        <p:xfrm>
          <a:off x="952500" y="11710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{121A5F1F-225F-48AA-90CE-49AB7582C6F5}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lt1"/>
                          </a:solidFill>
                        </a:rPr>
                        <a:t>Regulator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lt1"/>
                          </a:solidFill>
                        </a:rPr>
                        <a:t>BOM Count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lt1"/>
                          </a:solidFill>
                        </a:rPr>
                        <a:t>Efficiency at 9A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lt1"/>
                          </a:solidFill>
                        </a:rPr>
                        <a:t>Cost (Dollars)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TPS40305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19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95.13%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$2.27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LM2743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23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96.94%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$2.49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LM27402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26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95.39%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$3.08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type="title"/>
          </p:nvPr>
        </p:nvSpPr>
        <p:spPr>
          <a:xfrm>
            <a:off x="62865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TPS40305</a:t>
            </a:r>
            <a:endParaRPr/>
          </a:p>
        </p:txBody>
      </p:sp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2675" y="3238275"/>
            <a:ext cx="2028825" cy="13620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9" name="Shape 239"/>
          <p:cNvGraphicFramePr/>
          <p:nvPr/>
        </p:nvGraphicFramePr>
        <p:xfrm>
          <a:off x="952500" y="1167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{121A5F1F-225F-48AA-90CE-49AB7582C6F5}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Parameter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Value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Output Voltage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 V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Input Voltage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5.5-20 V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Maximum Output Current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25 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Switching Frequency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1.2 MHz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256863" y="273844"/>
            <a:ext cx="38529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lang="en-US" sz="3200"/>
              <a:t>Goals &amp; </a:t>
            </a: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Objective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256875" y="1013800"/>
            <a:ext cx="8797500" cy="3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 a </a:t>
            </a:r>
            <a:r>
              <a:rPr lang="en-US"/>
              <a:t>user interactive simulation of active electronic components using water flow as an analogy to electric current.</a:t>
            </a:r>
            <a:endParaRPr/>
          </a:p>
          <a:p>
            <a: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Serve as a learning aid for students who are newly introduced to circuit theory.</a:t>
            </a:r>
            <a:endParaRPr/>
          </a:p>
          <a:p>
            <a: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Facilitate visualization and understanding of electrical components.</a:t>
            </a:r>
            <a:endParaRPr/>
          </a:p>
          <a:p>
            <a: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type="title"/>
          </p:nvPr>
        </p:nvSpPr>
        <p:spPr>
          <a:xfrm>
            <a:off x="62865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Power PCB Schematic</a:t>
            </a:r>
            <a:endParaRPr/>
          </a:p>
        </p:txBody>
      </p:sp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138" y="936550"/>
            <a:ext cx="7757724" cy="375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/>
          <p:nvPr>
            <p:ph type="title"/>
          </p:nvPr>
        </p:nvSpPr>
        <p:spPr>
          <a:xfrm>
            <a:off x="62865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Power PCB Layout</a:t>
            </a:r>
            <a:endParaRPr/>
          </a:p>
        </p:txBody>
      </p:sp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25" y="994200"/>
            <a:ext cx="4293150" cy="38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0375" y="994202"/>
            <a:ext cx="4649551" cy="384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>
            <p:ph type="title"/>
          </p:nvPr>
        </p:nvSpPr>
        <p:spPr>
          <a:xfrm>
            <a:off x="62865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Power PCB </a:t>
            </a:r>
            <a:endParaRPr/>
          </a:p>
        </p:txBody>
      </p:sp>
      <p:pic>
        <p:nvPicPr>
          <p:cNvPr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850" y="790175"/>
            <a:ext cx="5216277" cy="397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Hardware Block Diagram</a:t>
            </a:r>
            <a:endParaRPr/>
          </a:p>
        </p:txBody>
      </p:sp>
      <p:pic>
        <p:nvPicPr>
          <p:cNvPr id="268" name="Shape 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75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/>
          <p:nvPr/>
        </p:nvSpPr>
        <p:spPr>
          <a:xfrm>
            <a:off x="5576225" y="738200"/>
            <a:ext cx="1211100" cy="766200"/>
          </a:xfrm>
          <a:prstGeom prst="frame">
            <a:avLst>
              <a:gd fmla="val 12500" name="adj1"/>
            </a:avLst>
          </a:prstGeom>
          <a:solidFill>
            <a:srgbClr val="FFCA2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Shape 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513" y="368402"/>
            <a:ext cx="7672964" cy="453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 txBox="1"/>
          <p:nvPr>
            <p:ph type="title"/>
          </p:nvPr>
        </p:nvSpPr>
        <p:spPr>
          <a:xfrm>
            <a:off x="2023200" y="-78925"/>
            <a:ext cx="50976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lang="en-US" sz="3200"/>
              <a:t>Signal PCB Schematic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025" y="511150"/>
            <a:ext cx="6483800" cy="440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 txBox="1"/>
          <p:nvPr>
            <p:ph type="title"/>
          </p:nvPr>
        </p:nvSpPr>
        <p:spPr>
          <a:xfrm>
            <a:off x="2023200" y="-78925"/>
            <a:ext cx="50976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lang="en-US" sz="3200"/>
              <a:t>Signal PCB Schematic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900" y="597600"/>
            <a:ext cx="3813951" cy="429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900" y="625250"/>
            <a:ext cx="3925824" cy="423715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Shape 291"/>
          <p:cNvSpPr txBox="1"/>
          <p:nvPr>
            <p:ph type="title"/>
          </p:nvPr>
        </p:nvSpPr>
        <p:spPr>
          <a:xfrm>
            <a:off x="3369300" y="0"/>
            <a:ext cx="24054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lang="en-US" sz="3200"/>
              <a:t>Signal PCB</a:t>
            </a:r>
            <a:endParaRPr b="1" sz="3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Shape 2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1338" y="738100"/>
            <a:ext cx="4901322" cy="4151697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 txBox="1"/>
          <p:nvPr>
            <p:ph type="title"/>
          </p:nvPr>
        </p:nvSpPr>
        <p:spPr>
          <a:xfrm>
            <a:off x="3369300" y="0"/>
            <a:ext cx="24054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lang="en-US" sz="3200"/>
              <a:t>Signal PCB</a:t>
            </a:r>
            <a:endParaRPr b="1" sz="32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/>
          <p:nvPr>
            <p:ph idx="4294967295" type="title"/>
          </p:nvPr>
        </p:nvSpPr>
        <p:spPr>
          <a:xfrm>
            <a:off x="40172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Microcontroller Functions </a:t>
            </a:r>
            <a:endParaRPr/>
          </a:p>
        </p:txBody>
      </p:sp>
      <p:sp>
        <p:nvSpPr>
          <p:cNvPr id="305" name="Shape 305"/>
          <p:cNvSpPr txBox="1"/>
          <p:nvPr>
            <p:ph idx="4294967295" type="body"/>
          </p:nvPr>
        </p:nvSpPr>
        <p:spPr>
          <a:xfrm>
            <a:off x="342453" y="810360"/>
            <a:ext cx="8459100" cy="3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The ATmega2560 is responsible for all interaction with other hardware devices.</a:t>
            </a:r>
            <a:endParaRPr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Drivers</a:t>
            </a:r>
            <a:endParaRPr/>
          </a:p>
          <a:p>
            <a:pPr indent="-190500" lvl="2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Control stepper motors</a:t>
            </a:r>
            <a:endParaRPr sz="1800"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Transducers</a:t>
            </a:r>
            <a:endParaRPr/>
          </a:p>
          <a:p>
            <a:pPr indent="-190500" lvl="2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Read analog voltages</a:t>
            </a:r>
            <a:endParaRPr sz="1800"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LEDs</a:t>
            </a:r>
            <a:endParaRPr/>
          </a:p>
          <a:p>
            <a:pPr indent="-190500" lvl="2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Assist flow visualization</a:t>
            </a:r>
            <a:endParaRPr sz="1800"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Pump</a:t>
            </a:r>
            <a:endParaRPr/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Enabling / Disabling</a:t>
            </a:r>
            <a:endParaRPr sz="1800"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Raspberry Pi 3</a:t>
            </a:r>
            <a:endParaRPr/>
          </a:p>
          <a:p>
            <a:pPr indent="-190500" lvl="2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I2C Receive user input from Pi</a:t>
            </a:r>
            <a:endParaRPr sz="1800"/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/>
          <p:nvPr>
            <p:ph idx="4294967295" type="title"/>
          </p:nvPr>
        </p:nvSpPr>
        <p:spPr>
          <a:xfrm>
            <a:off x="40172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Microcontroller Requirements </a:t>
            </a:r>
            <a:endParaRPr/>
          </a:p>
        </p:txBody>
      </p:sp>
      <p:sp>
        <p:nvSpPr>
          <p:cNvPr id="312" name="Shape 312"/>
          <p:cNvSpPr txBox="1"/>
          <p:nvPr/>
        </p:nvSpPr>
        <p:spPr>
          <a:xfrm>
            <a:off x="401725" y="890425"/>
            <a:ext cx="4104900" cy="43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52400" lvl="0" marL="171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Digital pins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1" marL="5143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Driver Control (11x)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0500" lvl="2" marL="8572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 pins: Direction, Enable, and Pulse (PWM)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9144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1" marL="5143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</a:t>
            </a:r>
            <a:r>
              <a:rPr baseline="30000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0500" lvl="2" marL="8572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pins: SCL and SDA</a:t>
            </a:r>
            <a:b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1" marL="5143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LEDs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0500" lvl="2" marL="8572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 pins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9144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1" marL="5143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Pump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2" marL="8572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1: Enable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13" name="Shape 313"/>
          <p:cNvSpPr txBox="1"/>
          <p:nvPr/>
        </p:nvSpPr>
        <p:spPr>
          <a:xfrm>
            <a:off x="4959500" y="890425"/>
            <a:ext cx="3489000" cy="22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52400" lvl="0" marL="171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Analog pins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1" marL="5143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Pressure Transducers (12x)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0500" lvl="2" marL="8572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 pin: Voltage input</a:t>
            </a:r>
            <a:endParaRPr/>
          </a:p>
        </p:txBody>
      </p:sp>
      <p:graphicFrame>
        <p:nvGraphicFramePr>
          <p:cNvPr id="314" name="Shape 314"/>
          <p:cNvGraphicFramePr/>
          <p:nvPr/>
        </p:nvGraphicFramePr>
        <p:xfrm>
          <a:off x="3819200" y="23805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{121A5F1F-225F-48AA-90CE-49AB7582C6F5}</a:tableStyleId>
              </a:tblPr>
              <a:tblGrid>
                <a:gridCol w="1471450"/>
                <a:gridCol w="1085600"/>
                <a:gridCol w="682100"/>
                <a:gridCol w="1390150"/>
              </a:tblGrid>
              <a:tr h="5507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Digital I/O</a:t>
                      </a:r>
                      <a:endParaRPr b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PWM</a:t>
                      </a:r>
                      <a:endParaRPr b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Analog Input</a:t>
                      </a:r>
                      <a:endParaRPr b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4282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MSP430G2</a:t>
                      </a:r>
                      <a:endParaRPr b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16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873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ATSAMD21G18</a:t>
                      </a:r>
                      <a:endParaRPr b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38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18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14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531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ATmega328P</a:t>
                      </a:r>
                      <a:endParaRPr b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23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736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ATmega2560</a:t>
                      </a:r>
                      <a:endParaRPr b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86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15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16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3025" y="1583425"/>
            <a:ext cx="6450251" cy="334182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>
            <p:ph type="title"/>
          </p:nvPr>
        </p:nvSpPr>
        <p:spPr>
          <a:xfrm>
            <a:off x="256889" y="218250"/>
            <a:ext cx="82425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lang="en-US" sz="3200"/>
              <a:t>Inspiration and Motivation</a:t>
            </a:r>
            <a:endParaRPr b="1" sz="3200"/>
          </a:p>
        </p:txBody>
      </p:sp>
      <p:sp>
        <p:nvSpPr>
          <p:cNvPr id="106" name="Shape 106"/>
          <p:cNvSpPr txBox="1"/>
          <p:nvPr/>
        </p:nvSpPr>
        <p:spPr>
          <a:xfrm>
            <a:off x="134400" y="619400"/>
            <a:ext cx="9009600" cy="12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Eaton Experience Center has a similar system demonstrating resistor, capacitor, KVL, KCL, and inductor.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Hardware Block Diagram</a:t>
            </a:r>
            <a:endParaRPr/>
          </a:p>
        </p:txBody>
      </p:sp>
      <p:pic>
        <p:nvPicPr>
          <p:cNvPr id="321" name="Shape 3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75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Shape 322"/>
          <p:cNvSpPr/>
          <p:nvPr/>
        </p:nvSpPr>
        <p:spPr>
          <a:xfrm>
            <a:off x="2329075" y="1840375"/>
            <a:ext cx="1235100" cy="751800"/>
          </a:xfrm>
          <a:prstGeom prst="frame">
            <a:avLst>
              <a:gd fmla="val 12500" name="adj1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>
            <p:ph type="title"/>
          </p:nvPr>
        </p:nvSpPr>
        <p:spPr>
          <a:xfrm>
            <a:off x="58327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200"/>
              <a:t>Alitove </a:t>
            </a:r>
            <a:r>
              <a:rPr b="1" lang="en-US" sz="3200"/>
              <a:t>LEDs </a:t>
            </a:r>
            <a:endParaRPr/>
          </a:p>
        </p:txBody>
      </p:sp>
      <p:sp>
        <p:nvSpPr>
          <p:cNvPr id="329" name="Shape 329"/>
          <p:cNvSpPr txBox="1"/>
          <p:nvPr>
            <p:ph idx="1" type="body"/>
          </p:nvPr>
        </p:nvSpPr>
        <p:spPr>
          <a:xfrm>
            <a:off x="583275" y="850250"/>
            <a:ext cx="5778000" cy="375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RGB 150 pixels </a:t>
            </a:r>
            <a:endParaRPr sz="1800"/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Individually addressable LEDs</a:t>
            </a:r>
            <a:endParaRPr sz="1800"/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Waterproof </a:t>
            </a:r>
            <a:endParaRPr sz="1800"/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5V DC supplied by Power PCB</a:t>
            </a:r>
            <a:endParaRPr sz="1800"/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Data controlled by Signal PCB</a:t>
            </a:r>
            <a:endParaRPr sz="1800"/>
          </a:p>
        </p:txBody>
      </p:sp>
      <p:pic>
        <p:nvPicPr>
          <p:cNvPr id="330" name="Shape 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9600" y="1494178"/>
            <a:ext cx="2099875" cy="1784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Hardware Block Diagram</a:t>
            </a:r>
            <a:endParaRPr/>
          </a:p>
        </p:txBody>
      </p:sp>
      <p:pic>
        <p:nvPicPr>
          <p:cNvPr id="337" name="Shape 3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75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/>
          <p:nvPr/>
        </p:nvSpPr>
        <p:spPr>
          <a:xfrm>
            <a:off x="3988950" y="742225"/>
            <a:ext cx="1166100" cy="703500"/>
          </a:xfrm>
          <a:prstGeom prst="frame">
            <a:avLst>
              <a:gd fmla="val 12500" name="adj1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Shape 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0700" y="1415225"/>
            <a:ext cx="4474499" cy="298485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Shape 345"/>
          <p:cNvSpPr txBox="1"/>
          <p:nvPr>
            <p:ph idx="4294967295" type="body"/>
          </p:nvPr>
        </p:nvSpPr>
        <p:spPr>
          <a:xfrm>
            <a:off x="291401" y="999450"/>
            <a:ext cx="6434100" cy="3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Data analysis</a:t>
            </a:r>
            <a:endParaRPr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 </a:t>
            </a:r>
            <a:r>
              <a:rPr lang="en-US" sz="1800"/>
              <a:t>Understanding sensor values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U</a:t>
            </a:r>
            <a:r>
              <a:rPr lang="en-US"/>
              <a:t>ser interface</a:t>
            </a:r>
            <a:endParaRPr sz="1600"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 </a:t>
            </a:r>
            <a:r>
              <a:rPr lang="en-US" sz="1800"/>
              <a:t>Touch Screen friendly</a:t>
            </a:r>
            <a:endParaRPr sz="1800"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 </a:t>
            </a:r>
            <a:r>
              <a:rPr lang="en-US" sz="1800"/>
              <a:t>Remote desktop service </a:t>
            </a:r>
            <a:r>
              <a:rPr lang="en-US"/>
              <a:t>compatible</a:t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 Communication with the Signal PCB</a:t>
            </a:r>
            <a:endParaRPr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	</a:t>
            </a:r>
            <a:endParaRPr/>
          </a:p>
          <a:p>
            <a:pPr indent="0" lvl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6" name="Shape 346"/>
          <p:cNvSpPr txBox="1"/>
          <p:nvPr>
            <p:ph idx="4294967295" type="title"/>
          </p:nvPr>
        </p:nvSpPr>
        <p:spPr>
          <a:xfrm>
            <a:off x="577600" y="2649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Raspberry Pi 3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Hardware Block Diagram</a:t>
            </a:r>
            <a:endParaRPr/>
          </a:p>
        </p:txBody>
      </p:sp>
      <p:pic>
        <p:nvPicPr>
          <p:cNvPr id="353" name="Shape 3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75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/>
          <p:nvPr/>
        </p:nvSpPr>
        <p:spPr>
          <a:xfrm>
            <a:off x="2360250" y="733325"/>
            <a:ext cx="1202700" cy="719700"/>
          </a:xfrm>
          <a:prstGeom prst="frame">
            <a:avLst>
              <a:gd fmla="val 12500" name="adj1"/>
            </a:avLst>
          </a:prstGeom>
          <a:solidFill>
            <a:srgbClr val="FFCA2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/>
          <p:nvPr>
            <p:ph type="title"/>
          </p:nvPr>
        </p:nvSpPr>
        <p:spPr>
          <a:xfrm>
            <a:off x="62865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Touchscreen</a:t>
            </a:r>
            <a:endParaRPr/>
          </a:p>
        </p:txBody>
      </p:sp>
      <p:sp>
        <p:nvSpPr>
          <p:cNvPr id="361" name="Shape 361"/>
          <p:cNvSpPr txBox="1"/>
          <p:nvPr>
            <p:ph idx="1" type="body"/>
          </p:nvPr>
        </p:nvSpPr>
        <p:spPr>
          <a:xfrm>
            <a:off x="628650" y="882369"/>
            <a:ext cx="78867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 Technology</a:t>
            </a:r>
            <a:endParaRPr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 Capacitive not Resistive</a:t>
            </a:r>
            <a:endParaRPr/>
          </a:p>
          <a:p>
            <a:pPr indent="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 Connection</a:t>
            </a:r>
            <a:endParaRPr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 Ports required</a:t>
            </a:r>
            <a:endParaRPr/>
          </a:p>
          <a:p>
            <a:pPr indent="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 Simplicity</a:t>
            </a:r>
            <a:endParaRPr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 No additional hardware or software required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 Size</a:t>
            </a:r>
            <a:endParaRPr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 Compact - minimal space consumed on display board</a:t>
            </a:r>
            <a:endParaRPr/>
          </a:p>
        </p:txBody>
      </p:sp>
      <p:pic>
        <p:nvPicPr>
          <p:cNvPr id="362" name="Shape 3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900" y="1268050"/>
            <a:ext cx="2921400" cy="185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Software</a:t>
            </a:r>
            <a:r>
              <a:rPr b="1" lang="en-US" sz="3200"/>
              <a:t> Block Diagram</a:t>
            </a:r>
            <a:endParaRPr/>
          </a:p>
        </p:txBody>
      </p:sp>
      <p:pic>
        <p:nvPicPr>
          <p:cNvPr id="369" name="Shape 3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880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Software Block Diagram</a:t>
            </a:r>
            <a:endParaRPr/>
          </a:p>
        </p:txBody>
      </p:sp>
      <p:pic>
        <p:nvPicPr>
          <p:cNvPr id="376" name="Shape 3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880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Shape 377"/>
          <p:cNvSpPr/>
          <p:nvPr/>
        </p:nvSpPr>
        <p:spPr>
          <a:xfrm>
            <a:off x="3796700" y="1861100"/>
            <a:ext cx="1202700" cy="719700"/>
          </a:xfrm>
          <a:prstGeom prst="frame">
            <a:avLst>
              <a:gd fmla="val 12500" name="adj1"/>
            </a:avLst>
          </a:prstGeom>
          <a:solidFill>
            <a:srgbClr val="FFCA2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/>
          <p:nvPr>
            <p:ph idx="4294967295" type="title"/>
          </p:nvPr>
        </p:nvSpPr>
        <p:spPr>
          <a:xfrm>
            <a:off x="40172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Microcontroller Programming </a:t>
            </a:r>
            <a:endParaRPr/>
          </a:p>
        </p:txBody>
      </p:sp>
      <p:sp>
        <p:nvSpPr>
          <p:cNvPr id="384" name="Shape 384"/>
          <p:cNvSpPr txBox="1"/>
          <p:nvPr>
            <p:ph idx="4294967295" type="body"/>
          </p:nvPr>
        </p:nvSpPr>
        <p:spPr>
          <a:xfrm>
            <a:off x="342453" y="810360"/>
            <a:ext cx="8459100" cy="3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Pump</a:t>
            </a:r>
            <a:endParaRPr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On and Off function</a:t>
            </a:r>
            <a:br>
              <a:rPr lang="en-US" sz="1000"/>
            </a:br>
            <a:endParaRPr sz="1000"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LEDs</a:t>
            </a:r>
            <a:endParaRPr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Adafruit_NeoPixel library</a:t>
            </a:r>
            <a:br>
              <a:rPr lang="en-US" sz="1000"/>
            </a:br>
            <a:endParaRPr sz="1000"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Drivers/Motor </a:t>
            </a:r>
            <a:endParaRPr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Step rotation ratio</a:t>
            </a:r>
            <a:endParaRPr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Torque and steps correlation</a:t>
            </a:r>
            <a:br>
              <a:rPr lang="en-US"/>
            </a:br>
            <a:endParaRPr sz="1000"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T</a:t>
            </a:r>
            <a:r>
              <a:rPr lang="en-US"/>
              <a:t>ransducer</a:t>
            </a:r>
            <a:endParaRPr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Analog Inputs</a:t>
            </a:r>
            <a:br>
              <a:rPr lang="en-US"/>
            </a:br>
            <a:endParaRPr sz="1000"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Pi</a:t>
            </a:r>
            <a:endParaRPr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Communication</a:t>
            </a:r>
            <a:endParaRPr/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85" name="Shape 3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8575" y="994188"/>
            <a:ext cx="2609850" cy="284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/>
          <p:nvPr>
            <p:ph type="title"/>
          </p:nvPr>
        </p:nvSpPr>
        <p:spPr>
          <a:xfrm>
            <a:off x="40175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Software Development</a:t>
            </a:r>
            <a:endParaRPr/>
          </a:p>
        </p:txBody>
      </p:sp>
      <p:sp>
        <p:nvSpPr>
          <p:cNvPr id="392" name="Shape 392"/>
          <p:cNvSpPr txBox="1"/>
          <p:nvPr>
            <p:ph idx="1" type="body"/>
          </p:nvPr>
        </p:nvSpPr>
        <p:spPr>
          <a:xfrm>
            <a:off x="594050" y="1029225"/>
            <a:ext cx="39846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In-circuit serial programming</a:t>
            </a:r>
            <a:br>
              <a:rPr lang="en-US"/>
            </a:b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Master Left</a:t>
            </a:r>
            <a:endParaRPr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Arduino ISP</a:t>
            </a:r>
            <a:br>
              <a:rPr lang="en-US"/>
            </a:b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Slave Right</a:t>
            </a:r>
            <a:endParaRPr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Connection : </a:t>
            </a:r>
            <a:endParaRPr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5V, Ground, MISO, MOSI, SCK, and Reset pins</a:t>
            </a:r>
            <a:endParaRPr/>
          </a:p>
        </p:txBody>
      </p:sp>
      <p:pic>
        <p:nvPicPr>
          <p:cNvPr id="393" name="Shape 393"/>
          <p:cNvPicPr preferRelativeResize="0"/>
          <p:nvPr/>
        </p:nvPicPr>
        <p:blipFill rotWithShape="1">
          <a:blip r:embed="rId3">
            <a:alphaModFix/>
          </a:blip>
          <a:srcRect b="8195" l="0" r="0" t="13231"/>
          <a:stretch/>
        </p:blipFill>
        <p:spPr>
          <a:xfrm>
            <a:off x="2078875" y="-388951"/>
            <a:ext cx="6060850" cy="634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54545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lang="en-US" sz="3200"/>
              <a:t>Specifications</a:t>
            </a:r>
            <a:endParaRPr/>
          </a:p>
        </p:txBody>
      </p:sp>
      <p:graphicFrame>
        <p:nvGraphicFramePr>
          <p:cNvPr id="113" name="Shape 113"/>
          <p:cNvGraphicFramePr/>
          <p:nvPr/>
        </p:nvGraphicFramePr>
        <p:xfrm>
          <a:off x="952500" y="1194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{121A5F1F-225F-48AA-90CE-49AB7582C6F5}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Parameter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Design Specification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Power Consumption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Less Than 200 Watts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Latency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Less Than</a:t>
                      </a:r>
                      <a:r>
                        <a:rPr lang="en-US"/>
                        <a:t> 75 ms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Max Pressure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Less Than</a:t>
                      </a:r>
                      <a:r>
                        <a:rPr lang="en-US"/>
                        <a:t> 15 psi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Setup Time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Less Than</a:t>
                      </a:r>
                      <a:r>
                        <a:rPr lang="en-US"/>
                        <a:t> 10 minutes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GUI Size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Less Than</a:t>
                      </a:r>
                      <a:r>
                        <a:rPr lang="en-US"/>
                        <a:t> 250 MB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Total Size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Less Than 8’ x 7’ x 1’</a:t>
                      </a:r>
                      <a:r>
                        <a:rPr lang="en-US"/>
                        <a:t>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/>
          <p:nvPr>
            <p:ph idx="2" type="chart"/>
          </p:nvPr>
        </p:nvSpPr>
        <p:spPr>
          <a:xfrm>
            <a:off x="406575" y="2754900"/>
            <a:ext cx="8472600" cy="17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 SPI has a faster data rate, but speed wasn’t a concern</a:t>
            </a:r>
            <a:endParaRPr/>
          </a:p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 SPI supports full duplex (unnecessary) where as I</a:t>
            </a:r>
            <a:r>
              <a:rPr baseline="30000" lang="en-US"/>
              <a:t>2</a:t>
            </a:r>
            <a:r>
              <a:rPr lang="en-US"/>
              <a:t>C is half duplex</a:t>
            </a:r>
            <a:endParaRPr/>
          </a:p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 I</a:t>
            </a:r>
            <a:r>
              <a:rPr baseline="30000" lang="en-US"/>
              <a:t>2</a:t>
            </a:r>
            <a:r>
              <a:rPr lang="en-US"/>
              <a:t>C requires fewer wires (GPIO usage was a constraint)</a:t>
            </a:r>
            <a:endParaRPr/>
          </a:p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 I</a:t>
            </a:r>
            <a:r>
              <a:rPr baseline="30000" lang="en-US"/>
              <a:t>2</a:t>
            </a:r>
            <a:r>
              <a:rPr lang="en-US"/>
              <a:t>C offers the </a:t>
            </a:r>
            <a:r>
              <a:rPr lang="en-US"/>
              <a:t>simplest</a:t>
            </a:r>
            <a:r>
              <a:rPr lang="en-US"/>
              <a:t> flexibility (less wires and multiple masters)</a:t>
            </a:r>
            <a:endParaRPr/>
          </a:p>
        </p:txBody>
      </p:sp>
      <p:sp>
        <p:nvSpPr>
          <p:cNvPr id="400" name="Shape 400"/>
          <p:cNvSpPr txBox="1"/>
          <p:nvPr>
            <p:ph idx="4294967295" type="title"/>
          </p:nvPr>
        </p:nvSpPr>
        <p:spPr>
          <a:xfrm>
            <a:off x="406575" y="39375"/>
            <a:ext cx="8108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lang="en-US" sz="3200"/>
              <a:t>Communication</a:t>
            </a:r>
            <a:endParaRPr/>
          </a:p>
        </p:txBody>
      </p:sp>
      <p:pic>
        <p:nvPicPr>
          <p:cNvPr id="401" name="Shape 4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575" y="767300"/>
            <a:ext cx="2638950" cy="1894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Shape 4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8387" y="673850"/>
            <a:ext cx="2198200" cy="20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Shape 4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9450" y="210550"/>
            <a:ext cx="2419272" cy="245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Software Block Diagram</a:t>
            </a:r>
            <a:endParaRPr/>
          </a:p>
        </p:txBody>
      </p:sp>
      <p:pic>
        <p:nvPicPr>
          <p:cNvPr id="410" name="Shape 4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880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Shape 411"/>
          <p:cNvSpPr/>
          <p:nvPr/>
        </p:nvSpPr>
        <p:spPr>
          <a:xfrm>
            <a:off x="2204800" y="755825"/>
            <a:ext cx="1126800" cy="672900"/>
          </a:xfrm>
          <a:prstGeom prst="frame">
            <a:avLst>
              <a:gd fmla="val 12500" name="adj1"/>
            </a:avLst>
          </a:prstGeom>
          <a:solidFill>
            <a:srgbClr val="FFCA2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/>
          <p:nvPr>
            <p:ph idx="1" type="body"/>
          </p:nvPr>
        </p:nvSpPr>
        <p:spPr>
          <a:xfrm>
            <a:off x="500075" y="922250"/>
            <a:ext cx="3372000" cy="28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5240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PyQt5: Python bindings of the C++ Qt framework</a:t>
            </a:r>
            <a:endParaRPr sz="1800"/>
          </a:p>
          <a:p>
            <a:pPr indent="-15240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Qt Designer: Development tool</a:t>
            </a:r>
            <a:endParaRPr sz="1800"/>
          </a:p>
          <a:p>
            <a:pPr indent="-15240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Personal experience with Qt and its tools made it more appealing over TkInter</a:t>
            </a:r>
            <a:endParaRPr sz="1800"/>
          </a:p>
        </p:txBody>
      </p:sp>
      <p:sp>
        <p:nvSpPr>
          <p:cNvPr id="418" name="Shape 418"/>
          <p:cNvSpPr txBox="1"/>
          <p:nvPr>
            <p:ph type="title"/>
          </p:nvPr>
        </p:nvSpPr>
        <p:spPr>
          <a:xfrm>
            <a:off x="500075" y="-5"/>
            <a:ext cx="7886700" cy="99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User Interface</a:t>
            </a:r>
            <a:endParaRPr/>
          </a:p>
        </p:txBody>
      </p:sp>
      <p:pic>
        <p:nvPicPr>
          <p:cNvPr id="419" name="Shape 419"/>
          <p:cNvPicPr preferRelativeResize="0"/>
          <p:nvPr/>
        </p:nvPicPr>
        <p:blipFill rotWithShape="1">
          <a:blip r:embed="rId3">
            <a:alphaModFix/>
          </a:blip>
          <a:srcRect b="5011" l="0" r="0" t="5503"/>
          <a:stretch/>
        </p:blipFill>
        <p:spPr>
          <a:xfrm>
            <a:off x="3872125" y="344375"/>
            <a:ext cx="3387574" cy="1921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0" name="Shape 420"/>
          <p:cNvPicPr preferRelativeResize="0"/>
          <p:nvPr/>
        </p:nvPicPr>
        <p:blipFill rotWithShape="1">
          <a:blip r:embed="rId4">
            <a:alphaModFix/>
          </a:blip>
          <a:srcRect b="2898" l="0" r="0" t="5677"/>
          <a:stretch/>
        </p:blipFill>
        <p:spPr>
          <a:xfrm>
            <a:off x="2165775" y="3020025"/>
            <a:ext cx="3236924" cy="18754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1" name="Shape 421"/>
          <p:cNvPicPr preferRelativeResize="0"/>
          <p:nvPr/>
        </p:nvPicPr>
        <p:blipFill rotWithShape="1">
          <a:blip r:embed="rId5">
            <a:alphaModFix/>
          </a:blip>
          <a:srcRect b="3010" l="0" r="0" t="5765"/>
          <a:stretch/>
        </p:blipFill>
        <p:spPr>
          <a:xfrm>
            <a:off x="5582000" y="2419425"/>
            <a:ext cx="3243774" cy="18754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Software Block Diagram</a:t>
            </a:r>
            <a:endParaRPr/>
          </a:p>
        </p:txBody>
      </p:sp>
      <p:pic>
        <p:nvPicPr>
          <p:cNvPr id="428" name="Shape 4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880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Shape 429"/>
          <p:cNvSpPr/>
          <p:nvPr/>
        </p:nvSpPr>
        <p:spPr>
          <a:xfrm>
            <a:off x="5432050" y="755825"/>
            <a:ext cx="1126800" cy="672900"/>
          </a:xfrm>
          <a:prstGeom prst="frame">
            <a:avLst>
              <a:gd fmla="val 12500" name="adj1"/>
            </a:avLst>
          </a:prstGeom>
          <a:solidFill>
            <a:srgbClr val="FFCA2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/>
          <p:nvPr>
            <p:ph idx="1" type="body"/>
          </p:nvPr>
        </p:nvSpPr>
        <p:spPr>
          <a:xfrm>
            <a:off x="641100" y="1142400"/>
            <a:ext cx="3020100" cy="327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5240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 </a:t>
            </a:r>
            <a:r>
              <a:rPr lang="en-US" sz="1800"/>
              <a:t>Motivation</a:t>
            </a:r>
            <a:br>
              <a:rPr lang="en-US" sz="1800"/>
            </a:br>
            <a:endParaRPr sz="1800"/>
          </a:p>
          <a:p>
            <a:pPr indent="-15240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Tools</a:t>
            </a:r>
            <a:endParaRPr sz="1800"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Hostapd</a:t>
            </a:r>
            <a:endParaRPr sz="1800"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U</a:t>
            </a:r>
            <a:r>
              <a:rPr lang="en-US" sz="1800"/>
              <a:t>dhcpd</a:t>
            </a:r>
            <a:br>
              <a:rPr lang="en-US" sz="1800"/>
            </a:br>
            <a:endParaRPr sz="1800"/>
          </a:p>
          <a:p>
            <a:pPr indent="-15240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Network Standards</a:t>
            </a:r>
            <a:endParaRPr sz="1800"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WPA2</a:t>
            </a:r>
            <a:endParaRPr sz="1800"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802.11n</a:t>
            </a:r>
            <a:endParaRPr sz="1800"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2.4 GHz</a:t>
            </a:r>
            <a:endParaRPr sz="1800"/>
          </a:p>
        </p:txBody>
      </p:sp>
      <p:sp>
        <p:nvSpPr>
          <p:cNvPr id="436" name="Shape 436"/>
          <p:cNvSpPr txBox="1"/>
          <p:nvPr>
            <p:ph type="title"/>
          </p:nvPr>
        </p:nvSpPr>
        <p:spPr>
          <a:xfrm>
            <a:off x="500075" y="-5"/>
            <a:ext cx="7886700" cy="99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 Hoc Network</a:t>
            </a:r>
            <a:endParaRPr/>
          </a:p>
        </p:txBody>
      </p:sp>
      <p:pic>
        <p:nvPicPr>
          <p:cNvPr id="437" name="Shape 4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1957" y="1222600"/>
            <a:ext cx="4611568" cy="3118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/>
          <p:nvPr>
            <p:ph idx="1" type="body"/>
          </p:nvPr>
        </p:nvSpPr>
        <p:spPr>
          <a:xfrm>
            <a:off x="641100" y="1142400"/>
            <a:ext cx="3020100" cy="28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1400"/>
              <a:t> </a:t>
            </a:r>
            <a:r>
              <a:rPr lang="en-US" sz="2100"/>
              <a:t>Motivation</a:t>
            </a:r>
            <a:endParaRPr sz="2100"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Ability for an audience to follow what is happening on the user interface</a:t>
            </a:r>
            <a:endParaRPr sz="1800"/>
          </a:p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1400"/>
              <a:t> </a:t>
            </a:r>
            <a:r>
              <a:rPr lang="en-US" sz="2100"/>
              <a:t>RealVNC</a:t>
            </a:r>
            <a:endParaRPr sz="2100"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Server on Pi</a:t>
            </a:r>
            <a:endParaRPr sz="1800"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Client on User’s device</a:t>
            </a:r>
            <a:br>
              <a:rPr lang="en-US" sz="2100"/>
            </a:br>
            <a:endParaRPr sz="2100"/>
          </a:p>
        </p:txBody>
      </p:sp>
      <p:sp>
        <p:nvSpPr>
          <p:cNvPr id="444" name="Shape 444"/>
          <p:cNvSpPr txBox="1"/>
          <p:nvPr>
            <p:ph type="title"/>
          </p:nvPr>
        </p:nvSpPr>
        <p:spPr>
          <a:xfrm>
            <a:off x="500075" y="-5"/>
            <a:ext cx="7886700" cy="99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Remote Desktop Connection</a:t>
            </a:r>
            <a:endParaRPr/>
          </a:p>
        </p:txBody>
      </p:sp>
      <p:pic>
        <p:nvPicPr>
          <p:cNvPr id="445" name="Shape 4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6650" y="1092275"/>
            <a:ext cx="5192526" cy="307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/>
          <p:nvPr>
            <p:ph type="title"/>
          </p:nvPr>
        </p:nvSpPr>
        <p:spPr>
          <a:xfrm>
            <a:off x="45465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Machine Learning</a:t>
            </a:r>
            <a:endParaRPr/>
          </a:p>
        </p:txBody>
      </p:sp>
      <p:sp>
        <p:nvSpPr>
          <p:cNvPr id="452" name="Shape 452"/>
          <p:cNvSpPr txBox="1"/>
          <p:nvPr>
            <p:ph idx="1" type="body"/>
          </p:nvPr>
        </p:nvSpPr>
        <p:spPr>
          <a:xfrm>
            <a:off x="628650" y="902600"/>
            <a:ext cx="7886700" cy="3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 Machine Learning</a:t>
            </a:r>
            <a:endParaRPr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Supervised Learning</a:t>
            </a:r>
            <a:br>
              <a:rPr lang="en-US"/>
            </a:br>
            <a:endParaRPr sz="1800"/>
          </a:p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Gathering Data</a:t>
            </a:r>
            <a:endParaRPr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0-80 degrees 10 degree increments</a:t>
            </a:r>
            <a:br>
              <a:rPr lang="en-US"/>
            </a:br>
            <a:endParaRPr/>
          </a:p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Libraries</a:t>
            </a:r>
            <a:endParaRPr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pandas</a:t>
            </a:r>
            <a:endParaRPr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matplotlib</a:t>
            </a:r>
            <a:endParaRPr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sklearn</a:t>
            </a:r>
            <a:endParaRPr/>
          </a:p>
        </p:txBody>
      </p:sp>
      <p:pic>
        <p:nvPicPr>
          <p:cNvPr id="453" name="Shape 453"/>
          <p:cNvPicPr preferRelativeResize="0"/>
          <p:nvPr/>
        </p:nvPicPr>
        <p:blipFill rotWithShape="1">
          <a:blip r:embed="rId3">
            <a:alphaModFix/>
          </a:blip>
          <a:srcRect b="11496" l="9024" r="9155" t="0"/>
          <a:stretch/>
        </p:blipFill>
        <p:spPr>
          <a:xfrm>
            <a:off x="4916239" y="1079925"/>
            <a:ext cx="4027324" cy="240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/>
          <p:nvPr>
            <p:ph type="title"/>
          </p:nvPr>
        </p:nvSpPr>
        <p:spPr>
          <a:xfrm>
            <a:off x="39417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Wiring of the System</a:t>
            </a:r>
            <a:endParaRPr/>
          </a:p>
        </p:txBody>
      </p:sp>
      <p:sp>
        <p:nvSpPr>
          <p:cNvPr id="460" name="Shape 460"/>
          <p:cNvSpPr txBox="1"/>
          <p:nvPr>
            <p:ph idx="1" type="body"/>
          </p:nvPr>
        </p:nvSpPr>
        <p:spPr>
          <a:xfrm>
            <a:off x="628650" y="1369225"/>
            <a:ext cx="78246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1" name="Shape 4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625" y="761125"/>
            <a:ext cx="7886700" cy="41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/>
          <p:nvPr>
            <p:ph type="title"/>
          </p:nvPr>
        </p:nvSpPr>
        <p:spPr>
          <a:xfrm>
            <a:off x="447125" y="524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Prototyping</a:t>
            </a:r>
            <a:endParaRPr/>
          </a:p>
        </p:txBody>
      </p:sp>
      <p:sp>
        <p:nvSpPr>
          <p:cNvPr id="468" name="Shape 468"/>
          <p:cNvSpPr txBox="1"/>
          <p:nvPr>
            <p:ph idx="1" type="body"/>
          </p:nvPr>
        </p:nvSpPr>
        <p:spPr>
          <a:xfrm>
            <a:off x="267400" y="766025"/>
            <a:ext cx="6279300" cy="3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524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/>
              <a:t>Stepper Motor Prototype </a:t>
            </a:r>
            <a:endParaRPr sz="1800"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Mount</a:t>
            </a:r>
            <a:endParaRPr/>
          </a:p>
          <a:p>
            <a:pPr indent="-177800" lvl="2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Motor: Mounted through the back of the board exactly as in the future system</a:t>
            </a:r>
            <a:endParaRPr sz="1600"/>
          </a:p>
          <a:p>
            <a:pPr indent="-177800" lvl="2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PVC: Mounted using metal brackets similar to the </a:t>
            </a:r>
            <a:r>
              <a:rPr lang="en-US" sz="1600"/>
              <a:t>acrylic</a:t>
            </a:r>
            <a:r>
              <a:rPr lang="en-US" sz="1600"/>
              <a:t> supports in the future system</a:t>
            </a:r>
            <a:endParaRPr sz="1600"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Wiring</a:t>
            </a:r>
            <a:endParaRPr/>
          </a:p>
          <a:p>
            <a:pPr indent="-177800" lvl="2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Motor Driver powered by a power supply to simulate PCB</a:t>
            </a:r>
            <a:endParaRPr sz="1600"/>
          </a:p>
          <a:p>
            <a:pPr indent="-177800" lvl="2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Microcontroller Powered by a laptop to simulate Pi connection</a:t>
            </a:r>
            <a:endParaRPr sz="1600"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Code</a:t>
            </a:r>
            <a:endParaRPr/>
          </a:p>
          <a:p>
            <a:pPr indent="-177800" lvl="2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Basic step from 0 to 80 degrees and return to 0 (Looped)</a:t>
            </a:r>
            <a:endParaRPr sz="1600"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Result</a:t>
            </a:r>
            <a:endParaRPr/>
          </a:p>
          <a:p>
            <a:pPr indent="-177800" lvl="2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Valve was successfully turned reasonably quick and accurately with water flowing through the system.</a:t>
            </a:r>
            <a:endParaRPr sz="1600"/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69" name="Shape 4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6252" y="766025"/>
            <a:ext cx="1511450" cy="399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 txBox="1"/>
          <p:nvPr>
            <p:ph type="title"/>
          </p:nvPr>
        </p:nvSpPr>
        <p:spPr>
          <a:xfrm>
            <a:off x="45467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Portable System</a:t>
            </a:r>
            <a:endParaRPr/>
          </a:p>
        </p:txBody>
      </p:sp>
      <p:pic>
        <p:nvPicPr>
          <p:cNvPr id="475" name="Shape 4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1400" y="929250"/>
            <a:ext cx="6921198" cy="389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type="title"/>
          </p:nvPr>
        </p:nvSpPr>
        <p:spPr>
          <a:xfrm>
            <a:off x="324126" y="84570"/>
            <a:ext cx="50040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 Overview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" name="Shape 120"/>
          <p:cNvSpPr txBox="1"/>
          <p:nvPr/>
        </p:nvSpPr>
        <p:spPr>
          <a:xfrm>
            <a:off x="226039" y="661480"/>
            <a:ext cx="4574700" cy="39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Circuit representations:</a:t>
            </a:r>
            <a:endParaRPr/>
          </a:p>
          <a:p>
            <a:pPr indent="-171450" lvl="2" marL="857250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Diode	</a:t>
            </a:r>
            <a:endParaRPr>
              <a:solidFill>
                <a:schemeClr val="dk1"/>
              </a:solidFill>
            </a:endParaRPr>
          </a:p>
          <a:p>
            <a:pPr indent="-171450" lvl="2" marL="857250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BJT</a:t>
            </a:r>
            <a:endParaRPr>
              <a:solidFill>
                <a:schemeClr val="dk1"/>
              </a:solidFill>
            </a:endParaRPr>
          </a:p>
          <a:p>
            <a:pPr indent="-171450" lvl="2" marL="857250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MOSFET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Interactive dashboard</a:t>
            </a:r>
            <a:endParaRPr/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Motorized valves</a:t>
            </a:r>
            <a:endParaRPr/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LEDs to demonstrate current flow.</a:t>
            </a:r>
            <a:endParaRPr/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Electrical to mechanical equation translation</a:t>
            </a:r>
            <a:endParaRPr/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Measurements</a:t>
            </a:r>
            <a:endParaRPr/>
          </a:p>
          <a:p>
            <a: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2500" y="204900"/>
            <a:ext cx="4299101" cy="426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/>
          <p:nvPr>
            <p:ph type="title"/>
          </p:nvPr>
        </p:nvSpPr>
        <p:spPr>
          <a:xfrm>
            <a:off x="45467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Portable System</a:t>
            </a:r>
            <a:endParaRPr/>
          </a:p>
        </p:txBody>
      </p:sp>
      <p:pic>
        <p:nvPicPr>
          <p:cNvPr id="481" name="Shape 4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3150" y="836875"/>
            <a:ext cx="7121752" cy="3906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/>
          <p:nvPr>
            <p:ph type="title"/>
          </p:nvPr>
        </p:nvSpPr>
        <p:spPr>
          <a:xfrm>
            <a:off x="45467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Portable System</a:t>
            </a:r>
            <a:endParaRPr/>
          </a:p>
        </p:txBody>
      </p:sp>
      <p:sp>
        <p:nvSpPr>
          <p:cNvPr id="487" name="Shape 487" title="Progress">
            <a:hlinkClick r:id="rId3"/>
          </p:cNvPr>
          <p:cNvSpPr/>
          <p:nvPr/>
        </p:nvSpPr>
        <p:spPr>
          <a:xfrm>
            <a:off x="367813" y="866400"/>
            <a:ext cx="8408375" cy="34107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/>
          <p:nvPr>
            <p:ph type="title"/>
          </p:nvPr>
        </p:nvSpPr>
        <p:spPr>
          <a:xfrm>
            <a:off x="56287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Issues</a:t>
            </a:r>
            <a:endParaRPr b="1" sz="3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Shape 494"/>
          <p:cNvSpPr txBox="1"/>
          <p:nvPr>
            <p:ph idx="1" type="body"/>
          </p:nvPr>
        </p:nvSpPr>
        <p:spPr>
          <a:xfrm>
            <a:off x="562875" y="1066619"/>
            <a:ext cx="78867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Water leakage</a:t>
            </a:r>
            <a:br>
              <a:rPr lang="en-US"/>
            </a:b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Minimal Alterations</a:t>
            </a:r>
            <a:br>
              <a:rPr lang="en-US"/>
            </a:b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Gear Accuracy</a:t>
            </a:r>
            <a:br>
              <a:rPr lang="en-US"/>
            </a:b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Resetting Valves</a:t>
            </a:r>
            <a:br>
              <a:rPr lang="en-US"/>
            </a:br>
            <a:r>
              <a:rPr lang="en-US"/>
              <a:t> 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Understanding of fluid dynamics</a:t>
            </a:r>
            <a:endParaRPr/>
          </a:p>
          <a:p>
            <a:pPr indent="0" lvl="0" marL="0" rtl="0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 txBox="1"/>
          <p:nvPr>
            <p:ph type="title"/>
          </p:nvPr>
        </p:nvSpPr>
        <p:spPr>
          <a:xfrm>
            <a:off x="50762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 Distribution</a:t>
            </a:r>
            <a:endParaRPr/>
          </a:p>
        </p:txBody>
      </p:sp>
      <p:graphicFrame>
        <p:nvGraphicFramePr>
          <p:cNvPr id="501" name="Shape 501"/>
          <p:cNvGraphicFramePr/>
          <p:nvPr/>
        </p:nvGraphicFramePr>
        <p:xfrm>
          <a:off x="507625" y="947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{121A5F1F-225F-48AA-90CE-49AB7582C6F5}</a:tableStyleId>
              </a:tblPr>
              <a:tblGrid>
                <a:gridCol w="4194350"/>
                <a:gridCol w="923150"/>
                <a:gridCol w="923150"/>
                <a:gridCol w="923150"/>
                <a:gridCol w="923150"/>
              </a:tblGrid>
              <a:tr h="18705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Tasking</a:t>
                      </a:r>
                      <a:endParaRPr b="1" sz="12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Inalvis</a:t>
                      </a:r>
                      <a:endParaRPr b="1" sz="12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Justin</a:t>
                      </a:r>
                      <a:endParaRPr b="1" sz="12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Richard</a:t>
                      </a:r>
                      <a:endParaRPr b="1" sz="12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Zac</a:t>
                      </a:r>
                      <a:endParaRPr b="1" sz="12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304775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Power Distribution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Secondary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Primary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100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Signal 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Primary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Secondary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04775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User Interface Development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Secondary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Primary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04775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Communication Programing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Secondary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Primary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04775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Driver/Motor Programing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Primary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Secondary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04775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Transducer Programing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Primary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Secondary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04775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Hardware Prototyping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Primary 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Primary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Secondary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Secondary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047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Construction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 gridSpan="4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Collaborative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 hMerge="1"/>
                <a:tc hMerge="1"/>
                <a:tc hMerge="1"/>
              </a:tr>
              <a:tr h="1272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Administrative Work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Primary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 txBox="1"/>
          <p:nvPr>
            <p:ph idx="4294967295" type="title"/>
          </p:nvPr>
        </p:nvSpPr>
        <p:spPr>
          <a:xfrm>
            <a:off x="407325" y="152820"/>
            <a:ext cx="6199800" cy="6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Collaboration 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8" name="Shape 508"/>
          <p:cNvSpPr txBox="1"/>
          <p:nvPr/>
        </p:nvSpPr>
        <p:spPr>
          <a:xfrm>
            <a:off x="320170" y="966600"/>
            <a:ext cx="4333500" cy="3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Senior Design Team:</a:t>
            </a:r>
            <a:endParaRPr sz="2100"/>
          </a:p>
          <a:p>
            <a:pPr indent="-19050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BJT, MOSFET, and Diode</a:t>
            </a:r>
            <a:endParaRPr sz="2100"/>
          </a:p>
          <a:p>
            <a:pPr indent="-19050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Interactive dashboard</a:t>
            </a:r>
            <a:endParaRPr sz="2100"/>
          </a:p>
          <a:p>
            <a:pPr indent="-19050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Hands-free </a:t>
            </a:r>
            <a:r>
              <a:rPr b="0" i="0" lang="en-US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 control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9" name="Shape 509"/>
          <p:cNvSpPr txBox="1"/>
          <p:nvPr/>
        </p:nvSpPr>
        <p:spPr>
          <a:xfrm>
            <a:off x="4810495" y="844975"/>
            <a:ext cx="4333500" cy="3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IEEE PES:</a:t>
            </a:r>
            <a:endParaRPr sz="2100">
              <a:solidFill>
                <a:schemeClr val="dk1"/>
              </a:solidFill>
            </a:endParaRPr>
          </a:p>
          <a:p>
            <a:pPr indent="-190500" lvl="1" marL="514350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KVL, KCL, Capacitor and Inductor</a:t>
            </a:r>
            <a:endParaRPr sz="2100">
              <a:solidFill>
                <a:schemeClr val="dk1"/>
              </a:solidFill>
            </a:endParaRPr>
          </a:p>
          <a:p>
            <a:pPr indent="-190500" lvl="1" marL="514350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Interactive dashboard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0500" lvl="1" marL="514350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Manual system control</a:t>
            </a:r>
            <a:endParaRPr sz="2100">
              <a:solidFill>
                <a:schemeClr val="dk1"/>
              </a:solidFill>
            </a:endParaRPr>
          </a:p>
          <a:p>
            <a:pPr indent="0" lvl="1" marL="457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71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71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/>
          <p:nvPr>
            <p:ph type="title"/>
          </p:nvPr>
        </p:nvSpPr>
        <p:spPr>
          <a:xfrm>
            <a:off x="40172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lang="en-US" sz="3200"/>
              <a:t>SD Team vs. PES</a:t>
            </a:r>
            <a:endParaRPr/>
          </a:p>
        </p:txBody>
      </p:sp>
      <p:pic>
        <p:nvPicPr>
          <p:cNvPr id="516" name="Shape 5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119" y="786425"/>
            <a:ext cx="4158030" cy="408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Shape 5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6150" y="786425"/>
            <a:ext cx="4214974" cy="408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 txBox="1"/>
          <p:nvPr>
            <p:ph type="title"/>
          </p:nvPr>
        </p:nvSpPr>
        <p:spPr>
          <a:xfrm>
            <a:off x="51520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Progress</a:t>
            </a:r>
            <a:endParaRPr/>
          </a:p>
        </p:txBody>
      </p:sp>
      <p:pic>
        <p:nvPicPr>
          <p:cNvPr id="524" name="Shape 5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075" y="880200"/>
            <a:ext cx="7950950" cy="375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 txBox="1"/>
          <p:nvPr>
            <p:ph type="title"/>
          </p:nvPr>
        </p:nvSpPr>
        <p:spPr>
          <a:xfrm>
            <a:off x="492475" y="-14343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Sponsorship</a:t>
            </a:r>
            <a:endParaRPr/>
          </a:p>
        </p:txBody>
      </p:sp>
      <p:pic>
        <p:nvPicPr>
          <p:cNvPr id="531" name="Shape 5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8925" y="377200"/>
            <a:ext cx="2015075" cy="183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Shape 532"/>
          <p:cNvSpPr txBox="1"/>
          <p:nvPr/>
        </p:nvSpPr>
        <p:spPr>
          <a:xfrm>
            <a:off x="7575200" y="2158475"/>
            <a:ext cx="1568700" cy="11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Mechanical System</a:t>
            </a:r>
            <a:endParaRPr sz="12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Electrical System</a:t>
            </a:r>
            <a:endParaRPr sz="12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Mounting </a:t>
            </a:r>
            <a:endParaRPr sz="12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Misc.</a:t>
            </a:r>
            <a:endParaRPr sz="1200"/>
          </a:p>
        </p:txBody>
      </p:sp>
      <p:sp>
        <p:nvSpPr>
          <p:cNvPr id="533" name="Shape 533"/>
          <p:cNvSpPr/>
          <p:nvPr/>
        </p:nvSpPr>
        <p:spPr>
          <a:xfrm>
            <a:off x="7424950" y="2301950"/>
            <a:ext cx="150300" cy="88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Shape 534"/>
          <p:cNvSpPr/>
          <p:nvPr/>
        </p:nvSpPr>
        <p:spPr>
          <a:xfrm>
            <a:off x="7424950" y="2484688"/>
            <a:ext cx="150300" cy="888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Shape 535"/>
          <p:cNvSpPr/>
          <p:nvPr/>
        </p:nvSpPr>
        <p:spPr>
          <a:xfrm>
            <a:off x="7424950" y="2667425"/>
            <a:ext cx="150300" cy="888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6" name="Shape 5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2128" y="38025"/>
            <a:ext cx="1973271" cy="8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Shape 537"/>
          <p:cNvSpPr/>
          <p:nvPr/>
        </p:nvSpPr>
        <p:spPr>
          <a:xfrm>
            <a:off x="7424950" y="2850150"/>
            <a:ext cx="150300" cy="888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538" name="Shape 538"/>
          <p:cNvGraphicFramePr/>
          <p:nvPr/>
        </p:nvGraphicFramePr>
        <p:xfrm>
          <a:off x="129350" y="812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{121A5F1F-225F-48AA-90CE-49AB7582C6F5}</a:tableStyleId>
              </a:tblPr>
              <a:tblGrid>
                <a:gridCol w="3159275"/>
                <a:gridCol w="581000"/>
                <a:gridCol w="2764925"/>
                <a:gridCol w="573750"/>
              </a:tblGrid>
              <a:tr h="323225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Item</a:t>
                      </a:r>
                      <a:endParaRPr sz="13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Total</a:t>
                      </a:r>
                      <a:endParaRPr sz="13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Item</a:t>
                      </a:r>
                      <a:endParaRPr sz="13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Total</a:t>
                      </a:r>
                      <a:endParaRPr sz="13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337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Clear PVC related expenses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$448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Raspberry Pi 3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$111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37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Clear Ball Valves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$204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Raspberry Pi Touchscreen Display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$70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463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1/2" NPT Polypropylene Bulkhead Fitting w/ NBR Gasket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$12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Flowmeters 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$324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37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PVC adapters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$57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NEMa 23 CNC Stepper Motor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$286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37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1/4 HP Water Pump 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$90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Motor Drivers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$165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37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Acrylic Sheet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$200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Pressure sensors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$306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37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Alitove 16.4' LED Strip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$81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Stepper Motor Supports 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$132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37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Prototyping Materials (cables, bread boards, etc)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$24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PCB related expenses 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$200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37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ATMega 2560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$12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Building Expenses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$200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37000">
                <a:tc gridSpan="3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Total Spent So Far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 hMerge="1"/>
                <a:tc hMerge="1"/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$2,922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Shape 5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076"/>
            <a:ext cx="913824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Shape 5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Shape 545"/>
          <p:cNvSpPr txBox="1"/>
          <p:nvPr>
            <p:ph idx="4294967295" type="title"/>
          </p:nvPr>
        </p:nvSpPr>
        <p:spPr>
          <a:xfrm>
            <a:off x="4613000" y="2074650"/>
            <a:ext cx="42156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42342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lang="en-US" sz="3200"/>
              <a:t>Physical System</a:t>
            </a:r>
            <a:endParaRPr/>
          </a:p>
        </p:txBody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355325" y="778225"/>
            <a:ext cx="65025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Clear PVC pipe and joints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Clear low torque ball valve for easy control using stepper motors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Gears made to increase torque and turn valves 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Flowmeter used to measure current flow </a:t>
            </a:r>
            <a:endParaRPr/>
          </a:p>
          <a:p>
            <a:pPr indent="-361950" lvl="0" marL="45720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¼ HP water pump to be able to obtain the necessary pressure throughout the system</a:t>
            </a:r>
            <a:endParaRPr/>
          </a:p>
          <a:p>
            <a:pPr indent="0" lvl="0" marL="0" rtl="0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3825" y="3344350"/>
            <a:ext cx="2076900" cy="143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0700" y="3263625"/>
            <a:ext cx="1290200" cy="15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5856676" y="1171449"/>
            <a:ext cx="4375575" cy="203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x="44447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Circuit Representation</a:t>
            </a:r>
            <a:endParaRPr/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600" y="677550"/>
            <a:ext cx="2407400" cy="34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>
            <p:ph idx="1" type="body"/>
          </p:nvPr>
        </p:nvSpPr>
        <p:spPr>
          <a:xfrm>
            <a:off x="256875" y="1013800"/>
            <a:ext cx="5834700" cy="3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Voltages Vcc and Vin controlled by valves and input by the user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Vds is measured by using the transducers, the pressure will be manipulated based on the MOSFET mode of operation</a:t>
            </a:r>
            <a:endParaRPr/>
          </a:p>
          <a:p>
            <a: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Rd will be input by the user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45760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Circuit Representation</a:t>
            </a:r>
            <a:endParaRPr/>
          </a:p>
        </p:txBody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457600" y="939125"/>
            <a:ext cx="5015700" cy="34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Vcc and Vin are set by the user and valves are adjusted accordingly </a:t>
            </a:r>
            <a:endParaRPr/>
          </a:p>
          <a:p>
            <a:pPr indent="0" lvl="0" marL="0" rtl="0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1950" lvl="0" marL="457200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Rc and Rb are set by the user through the GUI</a:t>
            </a:r>
            <a:endParaRPr/>
          </a:p>
          <a:p>
            <a:pPr indent="0" lvl="0" marL="0" rtl="0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1950" lvl="0" marL="457200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Mode of operation depends on Vce voltage and is regulated by utilizing the valves</a:t>
            </a:r>
            <a:endParaRPr/>
          </a:p>
        </p:txBody>
      </p:sp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3825" y="671200"/>
            <a:ext cx="2844900" cy="336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type="title"/>
          </p:nvPr>
        </p:nvSpPr>
        <p:spPr>
          <a:xfrm>
            <a:off x="48392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Circuit Representation</a:t>
            </a:r>
            <a:endParaRPr/>
          </a:p>
        </p:txBody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483925" y="1369225"/>
            <a:ext cx="38712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Vin and R are both set by the user </a:t>
            </a:r>
            <a:endParaRPr/>
          </a:p>
          <a:p>
            <a:pPr indent="0" lvl="0" marL="0" rtl="0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1950" lvl="0" marL="457200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Vd is maintained at a constant value by varying the opening of the valve.</a:t>
            </a:r>
            <a:endParaRPr/>
          </a:p>
        </p:txBody>
      </p:sp>
      <p:pic>
        <p:nvPicPr>
          <p:cNvPr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8525" y="1204775"/>
            <a:ext cx="2789025" cy="265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