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01" r:id="rId1"/>
  </p:sldMasterIdLst>
  <p:notesMasterIdLst>
    <p:notesMasterId r:id="rId40"/>
  </p:notesMasterIdLst>
  <p:sldIdLst>
    <p:sldId id="256" r:id="rId2"/>
    <p:sldId id="266" r:id="rId3"/>
    <p:sldId id="257" r:id="rId4"/>
    <p:sldId id="259" r:id="rId5"/>
    <p:sldId id="283" r:id="rId6"/>
    <p:sldId id="264" r:id="rId7"/>
    <p:sldId id="265" r:id="rId8"/>
    <p:sldId id="293" r:id="rId9"/>
    <p:sldId id="296" r:id="rId10"/>
    <p:sldId id="260" r:id="rId11"/>
    <p:sldId id="291" r:id="rId12"/>
    <p:sldId id="292" r:id="rId13"/>
    <p:sldId id="261" r:id="rId14"/>
    <p:sldId id="280" r:id="rId15"/>
    <p:sldId id="294" r:id="rId16"/>
    <p:sldId id="300" r:id="rId17"/>
    <p:sldId id="263" r:id="rId18"/>
    <p:sldId id="275" r:id="rId19"/>
    <p:sldId id="267" r:id="rId20"/>
    <p:sldId id="298" r:id="rId21"/>
    <p:sldId id="268" r:id="rId22"/>
    <p:sldId id="299" r:id="rId23"/>
    <p:sldId id="295" r:id="rId24"/>
    <p:sldId id="302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301" r:id="rId33"/>
    <p:sldId id="273" r:id="rId34"/>
    <p:sldId id="271" r:id="rId35"/>
    <p:sldId id="272" r:id="rId36"/>
    <p:sldId id="297" r:id="rId37"/>
    <p:sldId id="303" r:id="rId38"/>
    <p:sldId id="27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Progress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Prototyping</c:v>
                </c:pt>
                <c:pt idx="2">
                  <c:v>Testing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0.97499999999999998</c:v>
                </c:pt>
                <c:pt idx="1">
                  <c:v>1</c:v>
                </c:pt>
                <c:pt idx="2">
                  <c:v>0.95</c:v>
                </c:pt>
                <c:pt idx="3">
                  <c:v>0.95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25-497E-97F5-4E7C053B3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3260176"/>
        <c:axId val="583262144"/>
      </c:barChart>
      <c:catAx>
        <c:axId val="583260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262144"/>
        <c:crosses val="autoZero"/>
        <c:auto val="1"/>
        <c:lblAlgn val="ctr"/>
        <c:lblOffset val="100"/>
        <c:noMultiLvlLbl val="0"/>
      </c:catAx>
      <c:valAx>
        <c:axId val="583262144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26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FC447-D80D-4DF5-B5AE-1DB820EBB1F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D5468-8A77-47E5-82E4-A7CC70CE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9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6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55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20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8786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70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30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4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3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2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85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25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0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00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8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9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OUC SOLAR SCULPTURE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584" y="4385731"/>
            <a:ext cx="10608035" cy="226722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Denis </a:t>
            </a:r>
            <a:r>
              <a:rPr lang="en-US" sz="2000" b="1" dirty="0" err="1">
                <a:solidFill>
                  <a:schemeClr val="tx1"/>
                </a:solidFill>
              </a:rPr>
              <a:t>Aybar</a:t>
            </a:r>
            <a:r>
              <a:rPr lang="en-US" sz="2000" b="1" dirty="0">
                <a:solidFill>
                  <a:schemeClr val="tx1"/>
                </a:solidFill>
              </a:rPr>
              <a:t> – EE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Juan </a:t>
            </a:r>
            <a:r>
              <a:rPr lang="en-US" sz="2000" b="1" dirty="0" err="1">
                <a:solidFill>
                  <a:schemeClr val="tx1"/>
                </a:solidFill>
              </a:rPr>
              <a:t>Forero</a:t>
            </a:r>
            <a:r>
              <a:rPr lang="en-US" sz="2000" b="1" dirty="0">
                <a:solidFill>
                  <a:schemeClr val="tx1"/>
                </a:solidFill>
              </a:rPr>
              <a:t> – EE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Simon McGlynn – </a:t>
            </a:r>
            <a:r>
              <a:rPr lang="en-US" sz="2000" b="1" dirty="0" err="1">
                <a:solidFill>
                  <a:schemeClr val="tx1"/>
                </a:solidFill>
              </a:rPr>
              <a:t>CpE</a:t>
            </a:r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Daniel Truong – </a:t>
            </a:r>
            <a:r>
              <a:rPr lang="en-US" sz="2000" b="1" dirty="0" err="1">
                <a:solidFill>
                  <a:schemeClr val="tx1"/>
                </a:solidFill>
              </a:rPr>
              <a:t>CpE</a:t>
            </a:r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1500" dirty="0"/>
              <a:t>									</a:t>
            </a:r>
          </a:p>
          <a:p>
            <a:pPr algn="ctr"/>
            <a:r>
              <a:rPr lang="en-US" sz="1500" dirty="0"/>
              <a:t>sponsored by Orlando Utilities Commission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986B0-B73A-44AB-9EB7-8708F9A9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763985"/>
            <a:ext cx="5162550" cy="226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5D54C-8624-4825-BC66-4881FA70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689" y="758952"/>
            <a:ext cx="1986031" cy="22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3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Panels</a:t>
            </a:r>
          </a:p>
        </p:txBody>
      </p:sp>
      <p:pic>
        <p:nvPicPr>
          <p:cNvPr id="4" name="Content Placeholder 3" descr="C:\Users\Denis\Desktop\senior Design\lg panel.PNG">
            <a:extLst>
              <a:ext uri="{FF2B5EF4-FFF2-40B4-BE49-F238E27FC236}">
                <a16:creationId xmlns:a16="http://schemas.microsoft.com/office/drawing/2014/main" id="{BDBFEC72-5A28-40F0-BFFF-3F942412E71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4"/>
          <a:stretch/>
        </p:blipFill>
        <p:spPr bwMode="auto">
          <a:xfrm>
            <a:off x="677334" y="1270000"/>
            <a:ext cx="2525882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Denis\Desktop\senior Design\option 2 LG panelll.PNG">
            <a:extLst>
              <a:ext uri="{FF2B5EF4-FFF2-40B4-BE49-F238E27FC236}">
                <a16:creationId xmlns:a16="http://schemas.microsoft.com/office/drawing/2014/main" id="{382B6B47-DA6E-44D8-BECC-16B28DEBBB8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0"/>
          <a:stretch/>
        </p:blipFill>
        <p:spPr bwMode="auto">
          <a:xfrm>
            <a:off x="3826275" y="1220787"/>
            <a:ext cx="2720043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Denis\Desktop\senior Design\poly panel.PNG">
            <a:extLst>
              <a:ext uri="{FF2B5EF4-FFF2-40B4-BE49-F238E27FC236}">
                <a16:creationId xmlns:a16="http://schemas.microsoft.com/office/drawing/2014/main" id="{480BACE7-BB69-4B23-8A43-363721891C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19" y="1122362"/>
            <a:ext cx="1839383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2A406-1860-4910-94AB-EA31ACC4B966}"/>
              </a:ext>
            </a:extLst>
          </p:cNvPr>
          <p:cNvSpPr txBox="1"/>
          <p:nvPr/>
        </p:nvSpPr>
        <p:spPr>
          <a:xfrm>
            <a:off x="7434619" y="4281270"/>
            <a:ext cx="1915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Option 3:</a:t>
            </a:r>
          </a:p>
          <a:p>
            <a:pPr algn="just"/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Amerisolar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AS-6P Polycrystalline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5EFA4-7AF4-43D3-868A-74551A6D36CE}"/>
              </a:ext>
            </a:extLst>
          </p:cNvPr>
          <p:cNvSpPr txBox="1"/>
          <p:nvPr/>
        </p:nvSpPr>
        <p:spPr>
          <a:xfrm>
            <a:off x="3826275" y="4281270"/>
            <a:ext cx="2539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2:</a:t>
            </a:r>
          </a:p>
          <a:p>
            <a:r>
              <a:rPr lang="en-US" dirty="0"/>
              <a:t>LG </a:t>
            </a:r>
            <a:r>
              <a:rPr lang="en-US" dirty="0" err="1"/>
              <a:t>NeON</a:t>
            </a:r>
            <a:r>
              <a:rPr lang="en-US" dirty="0"/>
              <a:t> 2 72 cell Monocrystalline</a:t>
            </a: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B8811-2B2D-41F8-AC69-D75E55E26231}"/>
              </a:ext>
            </a:extLst>
          </p:cNvPr>
          <p:cNvSpPr txBox="1"/>
          <p:nvPr/>
        </p:nvSpPr>
        <p:spPr>
          <a:xfrm>
            <a:off x="677334" y="4281270"/>
            <a:ext cx="252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1:</a:t>
            </a:r>
          </a:p>
          <a:p>
            <a:r>
              <a:rPr lang="en-US" dirty="0"/>
              <a:t>LG </a:t>
            </a:r>
            <a:r>
              <a:rPr lang="en-US" dirty="0" err="1"/>
              <a:t>NeON</a:t>
            </a:r>
            <a:r>
              <a:rPr lang="en-US" dirty="0"/>
              <a:t> R 60 cell Monocrystalline</a:t>
            </a: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D9B3C-1191-43AC-AED7-B865DE747A8C}"/>
              </a:ext>
            </a:extLst>
          </p:cNvPr>
          <p:cNvSpPr txBox="1"/>
          <p:nvPr/>
        </p:nvSpPr>
        <p:spPr>
          <a:xfrm>
            <a:off x="677334" y="3910015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A5694-C1CC-4B48-84C0-78C9551AD32B}"/>
              </a:ext>
            </a:extLst>
          </p:cNvPr>
          <p:cNvSpPr txBox="1"/>
          <p:nvPr/>
        </p:nvSpPr>
        <p:spPr>
          <a:xfrm>
            <a:off x="3826275" y="3910014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BADF6-5671-48E0-B0BE-E370961E4B59}"/>
              </a:ext>
            </a:extLst>
          </p:cNvPr>
          <p:cNvSpPr txBox="1"/>
          <p:nvPr/>
        </p:nvSpPr>
        <p:spPr>
          <a:xfrm>
            <a:off x="7429252" y="4083342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287703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CD48-EF3C-4311-878A-32B9C11C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Panel Comparison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D1CF05-5B7F-41B3-A9F8-A44E7600A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808867"/>
              </p:ext>
            </p:extLst>
          </p:nvPr>
        </p:nvGraphicFramePr>
        <p:xfrm>
          <a:off x="629207" y="1195059"/>
          <a:ext cx="8596669" cy="3551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8155">
                  <a:extLst>
                    <a:ext uri="{9D8B030D-6E8A-4147-A177-3AD203B41FA5}">
                      <a16:colId xmlns:a16="http://schemas.microsoft.com/office/drawing/2014/main" val="774870786"/>
                    </a:ext>
                  </a:extLst>
                </a:gridCol>
                <a:gridCol w="1937388">
                  <a:extLst>
                    <a:ext uri="{9D8B030D-6E8A-4147-A177-3AD203B41FA5}">
                      <a16:colId xmlns:a16="http://schemas.microsoft.com/office/drawing/2014/main" val="2344017904"/>
                    </a:ext>
                  </a:extLst>
                </a:gridCol>
                <a:gridCol w="2480563">
                  <a:extLst>
                    <a:ext uri="{9D8B030D-6E8A-4147-A177-3AD203B41FA5}">
                      <a16:colId xmlns:a16="http://schemas.microsoft.com/office/drawing/2014/main" val="363605199"/>
                    </a:ext>
                  </a:extLst>
                </a:gridCol>
                <a:gridCol w="2480563">
                  <a:extLst>
                    <a:ext uri="{9D8B030D-6E8A-4147-A177-3AD203B41FA5}">
                      <a16:colId xmlns:a16="http://schemas.microsoft.com/office/drawing/2014/main" val="3806554812"/>
                    </a:ext>
                  </a:extLst>
                </a:gridCol>
              </a:tblGrid>
              <a:tr h="594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Model type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LG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NeON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 60 cell monocrystalline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LG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NeON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 72 cell monocrystalline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Amerisolar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AS-6P 340W Polycrystalline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08962"/>
                  </a:ext>
                </a:extLst>
              </a:tr>
              <a:tr h="594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Size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66.93 x 40.0 x 1.57 inch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79.69 x 40.31 x 1.57 inch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 × 39.1 × 2 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7232294"/>
                  </a:ext>
                </a:extLst>
              </a:tr>
              <a:tr h="34308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Weight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40.78 </a:t>
                      </a:r>
                      <a:r>
                        <a:rPr lang="en-US" sz="1600" dirty="0" err="1">
                          <a:effectLst/>
                          <a:latin typeface="+mn-lt"/>
                        </a:rPr>
                        <a:t>lbs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47.84 </a:t>
                      </a:r>
                      <a:r>
                        <a:rPr lang="en-US" sz="1600" dirty="0" err="1">
                          <a:effectLst/>
                          <a:latin typeface="+mn-lt"/>
                        </a:rPr>
                        <a:t>lbs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50.7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lbs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596811"/>
                  </a:ext>
                </a:extLst>
              </a:tr>
              <a:tr h="448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Efficiency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20.3%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18.8%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17.52%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2773057"/>
                  </a:ext>
                </a:extLst>
              </a:tr>
              <a:tr h="3254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Output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350W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390W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340W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762506"/>
                  </a:ext>
                </a:extLst>
              </a:tr>
              <a:tr h="2989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Current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9.62A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9.81A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9.07A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064871"/>
                  </a:ext>
                </a:extLst>
              </a:tr>
              <a:tr h="2989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Voltage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36.4VDC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39.8VDC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37.5VDC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347487"/>
                  </a:ext>
                </a:extLst>
              </a:tr>
              <a:tr h="2989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4976913"/>
                  </a:ext>
                </a:extLst>
              </a:tr>
              <a:tr h="34308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Annual output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492 kWh/Year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548 kWh/Year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478 kWh/Year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601476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29207" y="5039758"/>
            <a:ext cx="10581216" cy="1437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/>
              <a:t>Equation from </a:t>
            </a:r>
            <a:r>
              <a:rPr lang="en-US" i="1"/>
              <a:t>PVWatts.nrel.gov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i="1"/>
              <a:t>System Size (kW) = Panel Nameplate Size (W) × Number of Panels ÷ 1,000 W/kW</a:t>
            </a:r>
          </a:p>
          <a:p>
            <a:pPr marL="0" indent="0">
              <a:buFont typeface="Wingdings 3" charset="2"/>
              <a:buNone/>
            </a:pPr>
            <a:r>
              <a:rPr lang="en-US"/>
              <a:t>								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i="1"/>
              <a:t>System Size (kW) = Panel Surface Area (m²) × 1 kW/m² × Panel Efficiency (%)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i="1"/>
          </a:p>
          <a:p>
            <a:pPr marL="0" indent="0">
              <a:buFont typeface="Wingdings 3" charset="2"/>
              <a:buNone/>
            </a:pPr>
            <a:endParaRPr lang="en-US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3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7C4E-C61A-4759-87AB-A03CB295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Microinverter vs. String inverter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C:\Users\Denis\Desktop\senior Design\microinveter.PNG">
            <a:extLst>
              <a:ext uri="{FF2B5EF4-FFF2-40B4-BE49-F238E27FC236}">
                <a16:creationId xmlns:a16="http://schemas.microsoft.com/office/drawing/2014/main" id="{CEB40348-0B05-4E5D-9E33-F95B9148AD5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9" y="3421062"/>
            <a:ext cx="3858355" cy="185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www.wholesalesolar.com/cms/3528934535.png">
            <a:extLst>
              <a:ext uri="{FF2B5EF4-FFF2-40B4-BE49-F238E27FC236}">
                <a16:creationId xmlns:a16="http://schemas.microsoft.com/office/drawing/2014/main" id="{AA6A99F2-3253-4631-8451-6D444BB3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664680"/>
            <a:ext cx="3790950" cy="362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8B20C9-5A5E-4BCA-ABEF-38CD7A2E5F6B}"/>
              </a:ext>
            </a:extLst>
          </p:cNvPr>
          <p:cNvSpPr txBox="1"/>
          <p:nvPr/>
        </p:nvSpPr>
        <p:spPr>
          <a:xfrm>
            <a:off x="866045" y="5286375"/>
            <a:ext cx="488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Microinverter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F7BE2-E3DE-464B-9AEB-D3C6A80F5DF8}"/>
              </a:ext>
            </a:extLst>
          </p:cNvPr>
          <p:cNvSpPr txBox="1"/>
          <p:nvPr/>
        </p:nvSpPr>
        <p:spPr>
          <a:xfrm>
            <a:off x="5753100" y="5297531"/>
            <a:ext cx="337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String inverter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281AB-1E2C-47BB-A585-F76DCF5A8CC2}"/>
              </a:ext>
            </a:extLst>
          </p:cNvPr>
          <p:cNvSpPr txBox="1"/>
          <p:nvPr/>
        </p:nvSpPr>
        <p:spPr>
          <a:xfrm>
            <a:off x="3738351" y="5294313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B5EDF-4544-490C-9FC0-8D76563EBD88}"/>
              </a:ext>
            </a:extLst>
          </p:cNvPr>
          <p:cNvSpPr txBox="1"/>
          <p:nvPr/>
        </p:nvSpPr>
        <p:spPr>
          <a:xfrm>
            <a:off x="7421177" y="5039431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392208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Microinverter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9959BF-4645-4C4D-9320-F464B0919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391496"/>
              </p:ext>
            </p:extLst>
          </p:nvPr>
        </p:nvGraphicFramePr>
        <p:xfrm>
          <a:off x="677334" y="1358283"/>
          <a:ext cx="8809566" cy="399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783">
                  <a:extLst>
                    <a:ext uri="{9D8B030D-6E8A-4147-A177-3AD203B41FA5}">
                      <a16:colId xmlns:a16="http://schemas.microsoft.com/office/drawing/2014/main" val="2349749880"/>
                    </a:ext>
                  </a:extLst>
                </a:gridCol>
                <a:gridCol w="4404783">
                  <a:extLst>
                    <a:ext uri="{9D8B030D-6E8A-4147-A177-3AD203B41FA5}">
                      <a16:colId xmlns:a16="http://schemas.microsoft.com/office/drawing/2014/main" val="2107896522"/>
                    </a:ext>
                  </a:extLst>
                </a:gridCol>
              </a:tblGrid>
              <a:tr h="44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Manufacturer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ABB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508613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MICRO-0.3HV-I-OUTD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8561263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96.5%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6110736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Input DC power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360W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1330451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voltage input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79V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236977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current input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7698636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842054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10.5x9.7x1.37in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5846282"/>
                  </a:ext>
                </a:extLst>
              </a:tr>
              <a:tr h="4442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Weight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3.5lb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031258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74C3BE9-2630-4048-AF6E-564CC9E4C7C2}"/>
              </a:ext>
            </a:extLst>
          </p:cNvPr>
          <p:cNvSpPr txBox="1"/>
          <p:nvPr/>
        </p:nvSpPr>
        <p:spPr>
          <a:xfrm>
            <a:off x="677334" y="5655076"/>
            <a:ext cx="386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*Includes monitoring application</a:t>
            </a:r>
          </a:p>
        </p:txBody>
      </p:sp>
    </p:spTree>
    <p:extLst>
      <p:ext uri="{BB962C8B-B14F-4D97-AF65-F5344CB8AC3E}">
        <p14:creationId xmlns:p14="http://schemas.microsoft.com/office/powerpoint/2010/main" val="194343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Power Consumption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59FC4A-42AA-4289-B430-EA05AADA2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48873"/>
              </p:ext>
            </p:extLst>
          </p:nvPr>
        </p:nvGraphicFramePr>
        <p:xfrm>
          <a:off x="508654" y="1828066"/>
          <a:ext cx="8127999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142583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3833992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5230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Max power usage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kWh/year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Typical power usage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kWh/year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753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LEDs (120)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13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 sensors 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 (sensors always 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9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Sound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429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LCD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184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Current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78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Consumption by system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435.98 kWh/year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155.406 kWh/year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51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319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0AA3-4A13-42FC-A1A2-7AA0F9760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Power Produced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91C92D-3C13-411D-9FF2-1639F207E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104986"/>
              </p:ext>
            </p:extLst>
          </p:nvPr>
        </p:nvGraphicFramePr>
        <p:xfrm>
          <a:off x="677334" y="2086005"/>
          <a:ext cx="8127999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89231203"/>
                    </a:ext>
                  </a:extLst>
                </a:gridCol>
                <a:gridCol w="2641271">
                  <a:extLst>
                    <a:ext uri="{9D8B030D-6E8A-4147-A177-3AD203B41FA5}">
                      <a16:colId xmlns:a16="http://schemas.microsoft.com/office/drawing/2014/main" val="783383513"/>
                    </a:ext>
                  </a:extLst>
                </a:gridCol>
                <a:gridCol w="2777395">
                  <a:extLst>
                    <a:ext uri="{9D8B030D-6E8A-4147-A177-3AD203B41FA5}">
                      <a16:colId xmlns:a16="http://schemas.microsoft.com/office/drawing/2014/main" val="916688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LG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NeON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 60 cell monocrystalline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Worst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Typical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401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Yearly output/panel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492kWh/year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492kWh/year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005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Quantity of</a:t>
                      </a:r>
                      <a:r>
                        <a:rPr lang="en-US" baseline="0" dirty="0"/>
                        <a:t> panels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364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Microinverter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171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Consumption by system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435.98 kWh/year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155.406 kWh/year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748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 output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988.36 kWh/year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1268.406 kWh/year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072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Money saved*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$95.47/year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$122.57/year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76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06B0DF-CD07-4E29-912C-BF5647B73E41}"/>
              </a:ext>
            </a:extLst>
          </p:cNvPr>
          <p:cNvSpPr txBox="1"/>
          <p:nvPr/>
        </p:nvSpPr>
        <p:spPr>
          <a:xfrm>
            <a:off x="677334" y="5965794"/>
            <a:ext cx="442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*Calculated from commercial rate of 9.66¢/kWh</a:t>
            </a:r>
          </a:p>
        </p:txBody>
      </p:sp>
    </p:spTree>
    <p:extLst>
      <p:ext uri="{BB962C8B-B14F-4D97-AF65-F5344CB8AC3E}">
        <p14:creationId xmlns:p14="http://schemas.microsoft.com/office/powerpoint/2010/main" val="514991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0596-1002-4B9F-B4C4-85556A910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50" y="161193"/>
            <a:ext cx="8596668" cy="1320800"/>
          </a:xfrm>
        </p:spPr>
        <p:txBody>
          <a:bodyPr/>
          <a:lstStyle/>
          <a:p>
            <a:r>
              <a:rPr lang="en-US" dirty="0"/>
              <a:t>Microcontroller Choice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E5C897EC-729E-40E3-8070-5BB70B4AA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9975914"/>
              </p:ext>
            </p:extLst>
          </p:nvPr>
        </p:nvGraphicFramePr>
        <p:xfrm>
          <a:off x="766027" y="2026263"/>
          <a:ext cx="8596669" cy="2814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8155">
                  <a:extLst>
                    <a:ext uri="{9D8B030D-6E8A-4147-A177-3AD203B41FA5}">
                      <a16:colId xmlns:a16="http://schemas.microsoft.com/office/drawing/2014/main" val="774870786"/>
                    </a:ext>
                  </a:extLst>
                </a:gridCol>
                <a:gridCol w="1937388">
                  <a:extLst>
                    <a:ext uri="{9D8B030D-6E8A-4147-A177-3AD203B41FA5}">
                      <a16:colId xmlns:a16="http://schemas.microsoft.com/office/drawing/2014/main" val="2344017904"/>
                    </a:ext>
                  </a:extLst>
                </a:gridCol>
                <a:gridCol w="2480563">
                  <a:extLst>
                    <a:ext uri="{9D8B030D-6E8A-4147-A177-3AD203B41FA5}">
                      <a16:colId xmlns:a16="http://schemas.microsoft.com/office/drawing/2014/main" val="363605199"/>
                    </a:ext>
                  </a:extLst>
                </a:gridCol>
                <a:gridCol w="2480563">
                  <a:extLst>
                    <a:ext uri="{9D8B030D-6E8A-4147-A177-3AD203B41FA5}">
                      <a16:colId xmlns:a16="http://schemas.microsoft.com/office/drawing/2014/main" val="3806554812"/>
                    </a:ext>
                  </a:extLst>
                </a:gridCol>
              </a:tblGrid>
              <a:tr h="6026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Microcontroller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Microchip ATMega2560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Raspberry Pi 3 Model B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Texas Instruments MSP430 FRXX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08962"/>
                  </a:ext>
                </a:extLst>
              </a:tr>
              <a:tr h="594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GPIO Pins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7232294"/>
                  </a:ext>
                </a:extLst>
              </a:tr>
              <a:tr h="34308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 kB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GB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kB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596811"/>
                  </a:ext>
                </a:extLst>
              </a:tr>
              <a:tr h="448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voltage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V (3.3 V capable)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4.75 – 5.25 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 – 3.6 V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2773057"/>
                  </a:ext>
                </a:extLst>
              </a:tr>
              <a:tr h="3254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range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-40°C to 85°C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-40°C to 85°C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-40°C to 85°C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762506"/>
                  </a:ext>
                </a:extLst>
              </a:tr>
              <a:tr h="2989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CPU Speed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MHz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 GHz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MHz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347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040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Microchip </a:t>
            </a:r>
            <a:r>
              <a:rPr lang="en-US" dirty="0" err="1"/>
              <a:t>Atmega</a:t>
            </a:r>
            <a:r>
              <a:rPr lang="en-US" dirty="0"/>
              <a:t> 2560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67D36-9ACD-4BFB-870E-C786078AC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4272" y="1270000"/>
            <a:ext cx="2971800" cy="24669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3DA1C-B0E4-4191-AA2D-244210C607B2}"/>
              </a:ext>
            </a:extLst>
          </p:cNvPr>
          <p:cNvSpPr txBox="1"/>
          <p:nvPr/>
        </p:nvSpPr>
        <p:spPr>
          <a:xfrm>
            <a:off x="1238250" y="1585127"/>
            <a:ext cx="5491024" cy="253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Large number of GPIO lines (including analog PWM pins)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Low power consumption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Open source hardware and software available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Arduino compatibility with all other components used in project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B4975C5-6142-43ED-8A40-9586F3298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047147"/>
              </p:ext>
            </p:extLst>
          </p:nvPr>
        </p:nvGraphicFramePr>
        <p:xfrm>
          <a:off x="1238250" y="4051935"/>
          <a:ext cx="635215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6079">
                  <a:extLst>
                    <a:ext uri="{9D8B030D-6E8A-4147-A177-3AD203B41FA5}">
                      <a16:colId xmlns:a16="http://schemas.microsoft.com/office/drawing/2014/main" val="3800344129"/>
                    </a:ext>
                  </a:extLst>
                </a:gridCol>
                <a:gridCol w="3176079">
                  <a:extLst>
                    <a:ext uri="{9D8B030D-6E8A-4147-A177-3AD203B41FA5}">
                      <a16:colId xmlns:a16="http://schemas.microsoft.com/office/drawing/2014/main" val="357215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Microchip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71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ATmega2560 16au-1738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048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$12.20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008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GPIO 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~70 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562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256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3044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0822622-83B5-4710-8C8F-4ADB9BCED54A}"/>
              </a:ext>
            </a:extLst>
          </p:cNvPr>
          <p:cNvSpPr txBox="1"/>
          <p:nvPr/>
        </p:nvSpPr>
        <p:spPr>
          <a:xfrm>
            <a:off x="9029597" y="342919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1557845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40x4 Parallel Character LCD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5"/>
            <a:ext cx="4998720" cy="2362282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  <a:highlight>
                  <a:srgbClr val="FFFF00"/>
                </a:highlight>
              </a:rPr>
              <a:t>Transflective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screen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“…transmits and reflects light…”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Which allows readability under direct sunlight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Good for harsh weather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Relatively low cost for LCD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4D3C5-4334-4E37-863D-B2423CEC9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244" y="1957024"/>
            <a:ext cx="4998720" cy="147197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0319B82-48A1-4664-A601-DC2A77D87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41230"/>
              </p:ext>
            </p:extLst>
          </p:nvPr>
        </p:nvGraphicFramePr>
        <p:xfrm>
          <a:off x="1097280" y="3960016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6096188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931207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Crystalfontz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6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CFAH4004A-TFH-JT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12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$23.04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0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Temperature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-20°C to 70°C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21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Viewing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147mm x 29.5mm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87202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D157E04-9730-49BE-A423-14F87777FB1F}"/>
              </a:ext>
            </a:extLst>
          </p:cNvPr>
          <p:cNvSpPr txBox="1"/>
          <p:nvPr/>
        </p:nvSpPr>
        <p:spPr>
          <a:xfrm>
            <a:off x="5864366" y="3336115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230599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Adafruit </a:t>
            </a:r>
            <a:r>
              <a:rPr lang="en-US" dirty="0" err="1"/>
              <a:t>NeoPixel</a:t>
            </a:r>
            <a:r>
              <a:rPr lang="en-US" dirty="0"/>
              <a:t> RGBW LED Strips</a:t>
            </a:r>
          </a:p>
        </p:txBody>
      </p:sp>
      <p:pic>
        <p:nvPicPr>
          <p:cNvPr id="4" name="LED video">
            <a:hlinkClick r:id="" action="ppaction://media"/>
            <a:extLst>
              <a:ext uri="{FF2B5EF4-FFF2-40B4-BE49-F238E27FC236}">
                <a16:creationId xmlns:a16="http://schemas.microsoft.com/office/drawing/2014/main" id="{0FE53F1F-B3D0-4527-9E4B-0ADF2B736A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0" y="1535113"/>
            <a:ext cx="3187700" cy="23907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A1860-B642-4589-8E2D-41B676B44883}"/>
              </a:ext>
            </a:extLst>
          </p:cNvPr>
          <p:cNvSpPr txBox="1"/>
          <p:nvPr/>
        </p:nvSpPr>
        <p:spPr>
          <a:xfrm>
            <a:off x="1198485" y="1953087"/>
            <a:ext cx="6294268" cy="211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Individually addressable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IP65 waterproof casing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Flexible strips that can be cut at each LED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RGBW allows for any color choice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5 V max draw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21107B-62BF-417D-A8B9-2EB03AAFC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211123"/>
              </p:ext>
            </p:extLst>
          </p:nvPr>
        </p:nvGraphicFramePr>
        <p:xfrm>
          <a:off x="1198485" y="4198476"/>
          <a:ext cx="629426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7134">
                  <a:extLst>
                    <a:ext uri="{9D8B030D-6E8A-4147-A177-3AD203B41FA5}">
                      <a16:colId xmlns:a16="http://schemas.microsoft.com/office/drawing/2014/main" val="650261830"/>
                    </a:ext>
                  </a:extLst>
                </a:gridCol>
                <a:gridCol w="3147134">
                  <a:extLst>
                    <a:ext uri="{9D8B030D-6E8A-4147-A177-3AD203B41FA5}">
                      <a16:colId xmlns:a16="http://schemas.microsoft.com/office/drawing/2014/main" val="2345389514"/>
                    </a:ext>
                  </a:extLst>
                </a:gridCol>
              </a:tblGrid>
              <a:tr h="33667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Adafruit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28505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no.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2842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170277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$26.95/m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22464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LEDs/meter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58225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12404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80 mA/LED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370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57CFC4E-81B4-4A4D-BA4B-C15333520728}"/>
              </a:ext>
            </a:extLst>
          </p:cNvPr>
          <p:cNvSpPr txBox="1"/>
          <p:nvPr/>
        </p:nvSpPr>
        <p:spPr>
          <a:xfrm>
            <a:off x="8686697" y="3890699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69226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79573"/>
            <a:ext cx="9905998" cy="147857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25611D-238C-4D4C-8541-8CBB0E74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909871"/>
            <a:ext cx="9905999" cy="3541714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People perceive solar technology as aesthetically unappealing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A greater uptake in the use of solar will reduce environmental damage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Solar sculptures aim to combine beauty with clean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2E7CF-A947-4CBE-A7B6-E55DF196B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3739" r="4062" b="31636"/>
          <a:stretch/>
        </p:blipFill>
        <p:spPr>
          <a:xfrm>
            <a:off x="1097281" y="3856951"/>
            <a:ext cx="5486400" cy="2497463"/>
          </a:xfrm>
          <a:prstGeom prst="rect">
            <a:avLst/>
          </a:prstGeom>
        </p:spPr>
      </p:pic>
      <p:pic>
        <p:nvPicPr>
          <p:cNvPr id="3074" name="Picture 2" descr="http://himinsolarpv.com/product/4-2-2b.jpg">
            <a:extLst>
              <a:ext uri="{FF2B5EF4-FFF2-40B4-BE49-F238E27FC236}">
                <a16:creationId xmlns:a16="http://schemas.microsoft.com/office/drawing/2014/main" id="{CD7B6AC5-93BB-4419-AC17-460F3B1B3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29" b="5532"/>
          <a:stretch/>
        </p:blipFill>
        <p:spPr bwMode="auto">
          <a:xfrm>
            <a:off x="6858000" y="3333750"/>
            <a:ext cx="2797546" cy="309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472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4B6F-9280-41BB-B4D7-AE80B9CF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Ribbon Star 50/50 LEDs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F3E4-3E46-4CFD-A6C5-C32F3475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UL listed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IP68 rating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RGB + warm white colors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Flexible mounting capabilities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B2EF44-9D33-42D8-9650-701C8EFC0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30369"/>
              </p:ext>
            </p:extLst>
          </p:nvPr>
        </p:nvGraphicFramePr>
        <p:xfrm>
          <a:off x="677334" y="4347191"/>
          <a:ext cx="629426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7134">
                  <a:extLst>
                    <a:ext uri="{9D8B030D-6E8A-4147-A177-3AD203B41FA5}">
                      <a16:colId xmlns:a16="http://schemas.microsoft.com/office/drawing/2014/main" val="650261830"/>
                    </a:ext>
                  </a:extLst>
                </a:gridCol>
                <a:gridCol w="3147134">
                  <a:extLst>
                    <a:ext uri="{9D8B030D-6E8A-4147-A177-3AD203B41FA5}">
                      <a16:colId xmlns:a16="http://schemas.microsoft.com/office/drawing/2014/main" val="2345389514"/>
                    </a:ext>
                  </a:extLst>
                </a:gridCol>
              </a:tblGrid>
              <a:tr h="33667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Ecolocity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28505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no.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RL-SC-RS50-T-RGBWW-5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170277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$185/5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22464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LEDs/meter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58225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12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12404"/>
                  </a:ext>
                </a:extLst>
              </a:tr>
              <a:tr h="3366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~20 mA/LED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370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B395702-8ECE-422F-B0B2-B1618D2B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44416">
            <a:off x="4769956" y="2283688"/>
            <a:ext cx="3795089" cy="632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D40DBD-AFE4-4561-88D5-F185F6E3A1C2}"/>
              </a:ext>
            </a:extLst>
          </p:cNvPr>
          <p:cNvSpPr txBox="1"/>
          <p:nvPr/>
        </p:nvSpPr>
        <p:spPr>
          <a:xfrm>
            <a:off x="7322761" y="3809224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3755786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 err="1"/>
              <a:t>SparkFun</a:t>
            </a:r>
            <a:r>
              <a:rPr lang="en-US" dirty="0"/>
              <a:t> Sound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9124B-4C5D-41FC-B387-944A8B1DD81A}"/>
              </a:ext>
            </a:extLst>
          </p:cNvPr>
          <p:cNvSpPr txBox="1"/>
          <p:nvPr/>
        </p:nvSpPr>
        <p:spPr>
          <a:xfrm>
            <a:off x="1190624" y="1327644"/>
            <a:ext cx="4905375" cy="253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Ranges from normal talking level to noise of a busy street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Detects frequencies from midrange of human hearing up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Detects both presence of sounds, and volume levels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DDF7C1-9C4A-431C-AABC-0EFCB200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10557"/>
              </p:ext>
            </p:extLst>
          </p:nvPr>
        </p:nvGraphicFramePr>
        <p:xfrm>
          <a:off x="1190624" y="3896159"/>
          <a:ext cx="664835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179">
                  <a:extLst>
                    <a:ext uri="{9D8B030D-6E8A-4147-A177-3AD203B41FA5}">
                      <a16:colId xmlns:a16="http://schemas.microsoft.com/office/drawing/2014/main" val="2457400878"/>
                    </a:ext>
                  </a:extLst>
                </a:gridCol>
                <a:gridCol w="3324179">
                  <a:extLst>
                    <a:ext uri="{9D8B030D-6E8A-4147-A177-3AD203B41FA5}">
                      <a16:colId xmlns:a16="http://schemas.microsoft.com/office/drawing/2014/main" val="1790821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SparkFun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47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SEN-12642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936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$10.95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13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Frequency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 to 100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9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Sound pressure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50-75 dB-SPL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3722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4C701F8-855C-4B04-8189-3E7CAFC12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52258"/>
            <a:ext cx="2705100" cy="270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381FEE-CDC5-47B2-84BF-3CF04CEF707E}"/>
              </a:ext>
            </a:extLst>
          </p:cNvPr>
          <p:cNvSpPr txBox="1"/>
          <p:nvPr/>
        </p:nvSpPr>
        <p:spPr>
          <a:xfrm>
            <a:off x="7915277" y="3287074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3481108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1B0C-31C6-451D-ACCF-5519DDD1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GRAS Free-field Rugged Microphone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F9347-E740-4A7C-BE7D-33CEFE1B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IP67 rating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High temperature tolerance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Frequency range close to human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range of detection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Wide range of sound pressure detection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F679F-0C93-4CC2-87EB-C646D7A2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67" y="1930400"/>
            <a:ext cx="3680635" cy="230126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789B3E-5CF9-48AC-BA51-E922BAEF2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756214"/>
              </p:ext>
            </p:extLst>
          </p:nvPr>
        </p:nvGraphicFramePr>
        <p:xfrm>
          <a:off x="677334" y="4338759"/>
          <a:ext cx="66483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179">
                  <a:extLst>
                    <a:ext uri="{9D8B030D-6E8A-4147-A177-3AD203B41FA5}">
                      <a16:colId xmlns:a16="http://schemas.microsoft.com/office/drawing/2014/main" val="2457400878"/>
                    </a:ext>
                  </a:extLst>
                </a:gridCol>
                <a:gridCol w="3324179">
                  <a:extLst>
                    <a:ext uri="{9D8B030D-6E8A-4147-A177-3AD203B41FA5}">
                      <a16:colId xmlns:a16="http://schemas.microsoft.com/office/drawing/2014/main" val="1790821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47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146AE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936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~$1700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13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Frequency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3.15 to 20,000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9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Sound pressure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18 - 138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3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Temperature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-40 to 125°C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1761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1E2AFA4-E2FD-46E4-9EDF-21FE54250513}"/>
              </a:ext>
            </a:extLst>
          </p:cNvPr>
          <p:cNvSpPr txBox="1"/>
          <p:nvPr/>
        </p:nvSpPr>
        <p:spPr>
          <a:xfrm>
            <a:off x="8318291" y="379319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3230186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2656-2458-49D9-B7D2-B231C56F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Sharp IR Distance Sensor (Not PIR)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D0DC58-A3D1-4848-8790-556D8EF1C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76481"/>
              </p:ext>
            </p:extLst>
          </p:nvPr>
        </p:nvGraphicFramePr>
        <p:xfrm>
          <a:off x="1172634" y="3744278"/>
          <a:ext cx="596413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065">
                  <a:extLst>
                    <a:ext uri="{9D8B030D-6E8A-4147-A177-3AD203B41FA5}">
                      <a16:colId xmlns:a16="http://schemas.microsoft.com/office/drawing/2014/main" val="1499745853"/>
                    </a:ext>
                  </a:extLst>
                </a:gridCol>
                <a:gridCol w="2982065">
                  <a:extLst>
                    <a:ext uri="{9D8B030D-6E8A-4147-A177-3AD203B41FA5}">
                      <a16:colId xmlns:a16="http://schemas.microsoft.com/office/drawing/2014/main" val="1577518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Sharp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732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no.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GP2Y0A41SK0F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34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$13.95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184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Range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 cm to 30 cm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43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-10°C to 60°C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277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9EC9877-E1AD-43D0-B079-A414A2248236}"/>
              </a:ext>
            </a:extLst>
          </p:cNvPr>
          <p:cNvSpPr txBox="1"/>
          <p:nvPr/>
        </p:nvSpPr>
        <p:spPr>
          <a:xfrm>
            <a:off x="1172634" y="1717688"/>
            <a:ext cx="50958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Good range for model*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Proximity detection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Analog interface</a:t>
            </a:r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16119-2C9F-4DCD-8FC7-C0D950A4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3280"/>
            <a:ext cx="3494143" cy="2524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C19FC9-1592-4868-9F81-58AF4772C9E3}"/>
              </a:ext>
            </a:extLst>
          </p:cNvPr>
          <p:cNvSpPr txBox="1"/>
          <p:nvPr/>
        </p:nvSpPr>
        <p:spPr>
          <a:xfrm>
            <a:off x="7915277" y="3182212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7FA8E-28C7-41A0-8F6F-8A33D1B08910}"/>
              </a:ext>
            </a:extLst>
          </p:cNvPr>
          <p:cNvSpPr txBox="1"/>
          <p:nvPr/>
        </p:nvSpPr>
        <p:spPr>
          <a:xfrm>
            <a:off x="1172633" y="5790078"/>
            <a:ext cx="596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sz="1600" dirty="0"/>
              <a:t>Longer range sensor suggested for full scale (3.5 m)</a:t>
            </a:r>
          </a:p>
        </p:txBody>
      </p:sp>
    </p:spTree>
    <p:extLst>
      <p:ext uri="{BB962C8B-B14F-4D97-AF65-F5344CB8AC3E}">
        <p14:creationId xmlns:p14="http://schemas.microsoft.com/office/powerpoint/2010/main" val="1955790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94FE-57E6-45A2-8DD2-C49CBAC9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ACS711EX Current Sensor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AC63E4-21F9-466E-8204-0BB1DC3F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338886"/>
              </p:ext>
            </p:extLst>
          </p:nvPr>
        </p:nvGraphicFramePr>
        <p:xfrm>
          <a:off x="1172634" y="3744278"/>
          <a:ext cx="596413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065">
                  <a:extLst>
                    <a:ext uri="{9D8B030D-6E8A-4147-A177-3AD203B41FA5}">
                      <a16:colId xmlns:a16="http://schemas.microsoft.com/office/drawing/2014/main" val="1499745853"/>
                    </a:ext>
                  </a:extLst>
                </a:gridCol>
                <a:gridCol w="2982065">
                  <a:extLst>
                    <a:ext uri="{9D8B030D-6E8A-4147-A177-3AD203B41FA5}">
                      <a16:colId xmlns:a16="http://schemas.microsoft.com/office/drawing/2014/main" val="1577518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Allegro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732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Part no.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ACS711EX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34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$3.95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184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Range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-15.5 to 15.5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43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 to 5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277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4F05E8-01D5-4E6E-9F4B-A0236E98A0DD}"/>
              </a:ext>
            </a:extLst>
          </p:cNvPr>
          <p:cNvSpPr txBox="1"/>
          <p:nvPr/>
        </p:nvSpPr>
        <p:spPr>
          <a:xfrm>
            <a:off x="1172634" y="1771650"/>
            <a:ext cx="5964130" cy="170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Hall effect-based linear sensor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Fault fail safe to deal with overcurrent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Operating voltage compatible with our system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Able to read high current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B8240-2636-4215-AB4B-3008D614F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180" y="1270000"/>
            <a:ext cx="2362405" cy="2248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B96E3B-B380-4867-AB17-A9B647FC3640}"/>
              </a:ext>
            </a:extLst>
          </p:cNvPr>
          <p:cNvSpPr txBox="1"/>
          <p:nvPr/>
        </p:nvSpPr>
        <p:spPr>
          <a:xfrm>
            <a:off x="7949874" y="321031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1912260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229009-6A61-4FF4-99F7-308593CA02D2}"/>
              </a:ext>
            </a:extLst>
          </p:cNvPr>
          <p:cNvSpPr txBox="1"/>
          <p:nvPr/>
        </p:nvSpPr>
        <p:spPr>
          <a:xfrm>
            <a:off x="5486400" y="640080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Overall schematic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6BE17-04C1-4428-90F9-08FB91EB1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77" y="0"/>
            <a:ext cx="1084484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ACCDB-CA42-41BC-A602-28CEC4B0B0F0}"/>
              </a:ext>
            </a:extLst>
          </p:cNvPr>
          <p:cNvSpPr txBox="1"/>
          <p:nvPr/>
        </p:nvSpPr>
        <p:spPr>
          <a:xfrm>
            <a:off x="989251" y="347692"/>
            <a:ext cx="418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Overall Schematic</a:t>
            </a:r>
          </a:p>
        </p:txBody>
      </p:sp>
    </p:spTree>
    <p:extLst>
      <p:ext uri="{BB962C8B-B14F-4D97-AF65-F5344CB8AC3E}">
        <p14:creationId xmlns:p14="http://schemas.microsoft.com/office/powerpoint/2010/main" val="1602574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9A0DB-7692-4EEB-8EBE-630B4DC5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6" y="39553"/>
            <a:ext cx="11191874" cy="681844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056FE83-F8B8-4E90-90CE-2379D5C65EC8}"/>
              </a:ext>
            </a:extLst>
          </p:cNvPr>
          <p:cNvSpPr/>
          <p:nvPr/>
        </p:nvSpPr>
        <p:spPr>
          <a:xfrm>
            <a:off x="3088901" y="1428275"/>
            <a:ext cx="4365812" cy="4939553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09174-5FDC-4973-BD24-9946D2050E05}"/>
              </a:ext>
            </a:extLst>
          </p:cNvPr>
          <p:cNvSpPr txBox="1"/>
          <p:nvPr/>
        </p:nvSpPr>
        <p:spPr>
          <a:xfrm>
            <a:off x="3781610" y="843500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Microcontroller</a:t>
            </a:r>
          </a:p>
        </p:txBody>
      </p:sp>
    </p:spTree>
    <p:extLst>
      <p:ext uri="{BB962C8B-B14F-4D97-AF65-F5344CB8AC3E}">
        <p14:creationId xmlns:p14="http://schemas.microsoft.com/office/powerpoint/2010/main" val="2653870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093E9-5685-47F1-BA4D-57A75DCDB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88" y="0"/>
            <a:ext cx="10815824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3BB2DD1E-FACE-4608-A2EA-AEB8A0DBAB54}"/>
              </a:ext>
            </a:extLst>
          </p:cNvPr>
          <p:cNvSpPr/>
          <p:nvPr/>
        </p:nvSpPr>
        <p:spPr>
          <a:xfrm>
            <a:off x="1173956" y="3081339"/>
            <a:ext cx="2557463" cy="1328737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E20BD-E230-4933-8776-810408177D74}"/>
              </a:ext>
            </a:extLst>
          </p:cNvPr>
          <p:cNvSpPr txBox="1"/>
          <p:nvPr/>
        </p:nvSpPr>
        <p:spPr>
          <a:xfrm>
            <a:off x="754856" y="4486276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LEDs</a:t>
            </a:r>
          </a:p>
        </p:txBody>
      </p:sp>
    </p:spTree>
    <p:extLst>
      <p:ext uri="{BB962C8B-B14F-4D97-AF65-F5344CB8AC3E}">
        <p14:creationId xmlns:p14="http://schemas.microsoft.com/office/powerpoint/2010/main" val="335016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64967-EADA-48D8-8FC7-050D3314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2" y="0"/>
            <a:ext cx="10844846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5988646-229C-4082-B62E-E8A5E5889119}"/>
              </a:ext>
            </a:extLst>
          </p:cNvPr>
          <p:cNvSpPr/>
          <p:nvPr/>
        </p:nvSpPr>
        <p:spPr>
          <a:xfrm>
            <a:off x="4759957" y="0"/>
            <a:ext cx="1914525" cy="992981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F6FC9-40DA-439A-A85E-383DC22C0729}"/>
              </a:ext>
            </a:extLst>
          </p:cNvPr>
          <p:cNvSpPr txBox="1"/>
          <p:nvPr/>
        </p:nvSpPr>
        <p:spPr>
          <a:xfrm>
            <a:off x="4653350" y="992981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ICSP</a:t>
            </a:r>
          </a:p>
        </p:txBody>
      </p:sp>
    </p:spTree>
    <p:extLst>
      <p:ext uri="{BB962C8B-B14F-4D97-AF65-F5344CB8AC3E}">
        <p14:creationId xmlns:p14="http://schemas.microsoft.com/office/powerpoint/2010/main" val="1954912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CA2E17-B3BC-47C9-8019-2358EBB13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77" y="0"/>
            <a:ext cx="10844846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A2914B4E-6729-4C55-862E-206089BFF2B5}"/>
              </a:ext>
            </a:extLst>
          </p:cNvPr>
          <p:cNvSpPr/>
          <p:nvPr/>
        </p:nvSpPr>
        <p:spPr>
          <a:xfrm>
            <a:off x="7524750" y="1843087"/>
            <a:ext cx="3464719" cy="1685925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E0B0D-F729-4F22-9655-F6CE6817672C}"/>
              </a:ext>
            </a:extLst>
          </p:cNvPr>
          <p:cNvSpPr txBox="1"/>
          <p:nvPr/>
        </p:nvSpPr>
        <p:spPr>
          <a:xfrm>
            <a:off x="6915150" y="1301175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LCD Screen</a:t>
            </a:r>
          </a:p>
        </p:txBody>
      </p:sp>
    </p:spTree>
    <p:extLst>
      <p:ext uri="{BB962C8B-B14F-4D97-AF65-F5344CB8AC3E}">
        <p14:creationId xmlns:p14="http://schemas.microsoft.com/office/powerpoint/2010/main" val="378680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Goals/Objectives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544" y="1503680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Combine talents of mechanical, electrical, and computer engineers with art students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Create a mechanically sound sculpture that can withstand Florida’s weather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Maintain aesthetic appeal to the public while utilizing PV technology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Have a flexible design for any sculpture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04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399D3B-374D-457C-8217-CAB346D5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77" y="0"/>
            <a:ext cx="10844846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11310BF3-EC2F-4D1C-8B98-F4EE9AF5147E}"/>
              </a:ext>
            </a:extLst>
          </p:cNvPr>
          <p:cNvSpPr/>
          <p:nvPr/>
        </p:nvSpPr>
        <p:spPr>
          <a:xfrm>
            <a:off x="7581900" y="3429000"/>
            <a:ext cx="3936524" cy="3343275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D177F-9BCA-444F-A84F-41F69D7E4E98}"/>
              </a:ext>
            </a:extLst>
          </p:cNvPr>
          <p:cNvSpPr txBox="1"/>
          <p:nvPr/>
        </p:nvSpPr>
        <p:spPr>
          <a:xfrm>
            <a:off x="6096000" y="6187500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1103582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67BC2F-89E4-4B2B-9DEB-C3AE2E27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77" y="0"/>
            <a:ext cx="1084484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9B062A-9EBA-4C65-89F4-671174B26600}"/>
              </a:ext>
            </a:extLst>
          </p:cNvPr>
          <p:cNvSpPr/>
          <p:nvPr/>
        </p:nvSpPr>
        <p:spPr>
          <a:xfrm>
            <a:off x="1644102" y="1676400"/>
            <a:ext cx="1489623" cy="1524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64869-1475-4D0E-9171-BA681FB003E6}"/>
              </a:ext>
            </a:extLst>
          </p:cNvPr>
          <p:cNvSpPr txBox="1"/>
          <p:nvPr/>
        </p:nvSpPr>
        <p:spPr>
          <a:xfrm>
            <a:off x="1752600" y="1091625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1484892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FE3DAF-09F4-4D12-B7AC-F541F2AD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77" y="0"/>
            <a:ext cx="1084484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41EF95-FF07-4BBF-9FC3-654A3BA0A664}"/>
              </a:ext>
            </a:extLst>
          </p:cNvPr>
          <p:cNvSpPr/>
          <p:nvPr/>
        </p:nvSpPr>
        <p:spPr>
          <a:xfrm>
            <a:off x="1263102" y="4467225"/>
            <a:ext cx="2489748" cy="21812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C9756-CFF1-4201-ACB8-ED605782E4AC}"/>
              </a:ext>
            </a:extLst>
          </p:cNvPr>
          <p:cNvSpPr txBox="1"/>
          <p:nvPr/>
        </p:nvSpPr>
        <p:spPr>
          <a:xfrm>
            <a:off x="3752850" y="6063675"/>
            <a:ext cx="513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Power Output Reading</a:t>
            </a:r>
          </a:p>
        </p:txBody>
      </p:sp>
    </p:spTree>
    <p:extLst>
      <p:ext uri="{BB962C8B-B14F-4D97-AF65-F5344CB8AC3E}">
        <p14:creationId xmlns:p14="http://schemas.microsoft.com/office/powerpoint/2010/main" val="3827021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267" y="2768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dirty="0"/>
              <a:t>Administration </a:t>
            </a:r>
          </a:p>
        </p:txBody>
      </p:sp>
    </p:spTree>
    <p:extLst>
      <p:ext uri="{BB962C8B-B14F-4D97-AF65-F5344CB8AC3E}">
        <p14:creationId xmlns:p14="http://schemas.microsoft.com/office/powerpoint/2010/main" val="3450410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Progress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C443639-A9C7-4CC2-A53A-D8162C260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5175173"/>
              </p:ext>
            </p:extLst>
          </p:nvPr>
        </p:nvGraphicFramePr>
        <p:xfrm>
          <a:off x="677334" y="127000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6864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Work Distribution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5B0D0D-7C44-4DA7-92B7-B8612E042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29863"/>
              </p:ext>
            </p:extLst>
          </p:nvPr>
        </p:nvGraphicFramePr>
        <p:xfrm>
          <a:off x="677331" y="2018323"/>
          <a:ext cx="7996152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400">
                  <a:extLst>
                    <a:ext uri="{9D8B030D-6E8A-4147-A177-3AD203B41FA5}">
                      <a16:colId xmlns:a16="http://schemas.microsoft.com/office/drawing/2014/main" val="1257218617"/>
                    </a:ext>
                  </a:extLst>
                </a:gridCol>
                <a:gridCol w="943400">
                  <a:extLst>
                    <a:ext uri="{9D8B030D-6E8A-4147-A177-3AD203B41FA5}">
                      <a16:colId xmlns:a16="http://schemas.microsoft.com/office/drawing/2014/main" val="3129079547"/>
                    </a:ext>
                  </a:extLst>
                </a:gridCol>
                <a:gridCol w="1010643">
                  <a:extLst>
                    <a:ext uri="{9D8B030D-6E8A-4147-A177-3AD203B41FA5}">
                      <a16:colId xmlns:a16="http://schemas.microsoft.com/office/drawing/2014/main" val="2619252655"/>
                    </a:ext>
                  </a:extLst>
                </a:gridCol>
                <a:gridCol w="876158">
                  <a:extLst>
                    <a:ext uri="{9D8B030D-6E8A-4147-A177-3AD203B41FA5}">
                      <a16:colId xmlns:a16="http://schemas.microsoft.com/office/drawing/2014/main" val="2719462263"/>
                    </a:ext>
                  </a:extLst>
                </a:gridCol>
                <a:gridCol w="930837">
                  <a:extLst>
                    <a:ext uri="{9D8B030D-6E8A-4147-A177-3AD203B41FA5}">
                      <a16:colId xmlns:a16="http://schemas.microsoft.com/office/drawing/2014/main" val="2076457225"/>
                    </a:ext>
                  </a:extLst>
                </a:gridCol>
                <a:gridCol w="930837">
                  <a:extLst>
                    <a:ext uri="{9D8B030D-6E8A-4147-A177-3AD203B41FA5}">
                      <a16:colId xmlns:a16="http://schemas.microsoft.com/office/drawing/2014/main" val="2832115882"/>
                    </a:ext>
                  </a:extLst>
                </a:gridCol>
                <a:gridCol w="862528">
                  <a:extLst>
                    <a:ext uri="{9D8B030D-6E8A-4147-A177-3AD203B41FA5}">
                      <a16:colId xmlns:a16="http://schemas.microsoft.com/office/drawing/2014/main" val="1678085197"/>
                    </a:ext>
                  </a:extLst>
                </a:gridCol>
                <a:gridCol w="1498349">
                  <a:extLst>
                    <a:ext uri="{9D8B030D-6E8A-4147-A177-3AD203B41FA5}">
                      <a16:colId xmlns:a16="http://schemas.microsoft.com/office/drawing/2014/main" val="3736615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PCB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LEDs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Power output recording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941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Daniel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6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357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787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20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819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Budget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104DAB5-B476-4AE7-9454-D2E101F39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30906"/>
              </p:ext>
            </p:extLst>
          </p:nvPr>
        </p:nvGraphicFramePr>
        <p:xfrm>
          <a:off x="677331" y="1421002"/>
          <a:ext cx="8147073" cy="467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313">
                  <a:extLst>
                    <a:ext uri="{9D8B030D-6E8A-4147-A177-3AD203B41FA5}">
                      <a16:colId xmlns:a16="http://schemas.microsoft.com/office/drawing/2014/main" val="3869018074"/>
                    </a:ext>
                  </a:extLst>
                </a:gridCol>
                <a:gridCol w="1667313">
                  <a:extLst>
                    <a:ext uri="{9D8B030D-6E8A-4147-A177-3AD203B41FA5}">
                      <a16:colId xmlns:a16="http://schemas.microsoft.com/office/drawing/2014/main" val="2531958651"/>
                    </a:ext>
                  </a:extLst>
                </a:gridCol>
                <a:gridCol w="1604149">
                  <a:extLst>
                    <a:ext uri="{9D8B030D-6E8A-4147-A177-3AD203B41FA5}">
                      <a16:colId xmlns:a16="http://schemas.microsoft.com/office/drawing/2014/main" val="992120741"/>
                    </a:ext>
                  </a:extLst>
                </a:gridCol>
                <a:gridCol w="1604149">
                  <a:extLst>
                    <a:ext uri="{9D8B030D-6E8A-4147-A177-3AD203B41FA5}">
                      <a16:colId xmlns:a16="http://schemas.microsoft.com/office/drawing/2014/main" val="899545758"/>
                    </a:ext>
                  </a:extLst>
                </a:gridCol>
                <a:gridCol w="1604149">
                  <a:extLst>
                    <a:ext uri="{9D8B030D-6E8A-4147-A177-3AD203B41FA5}">
                      <a16:colId xmlns:a16="http://schemas.microsoft.com/office/drawing/2014/main" val="4189573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Cost/unit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Production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1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Adafruit </a:t>
                      </a: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neopixel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$26.95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$53.09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95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 sensors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Vishay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597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Sound sensor PCB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OshPark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83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Minor components (MOSFETS, capacitors, etc.)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1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LCD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Cystalfontz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36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V 10 A Switching Power Supply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Adafruit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887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ATMEGA2560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Atmel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73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PCB manufacturing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PCBWay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220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sensor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Pololu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815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$132.03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6873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503F22B-0903-412F-83E9-F6255EFA62B3}"/>
              </a:ext>
            </a:extLst>
          </p:cNvPr>
          <p:cNvSpPr txBox="1"/>
          <p:nvPr/>
        </p:nvSpPr>
        <p:spPr>
          <a:xfrm>
            <a:off x="677331" y="6094602"/>
            <a:ext cx="662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*Funding provided by UCF MAE department and OUC</a:t>
            </a:r>
          </a:p>
        </p:txBody>
      </p:sp>
    </p:spTree>
    <p:extLst>
      <p:ext uri="{BB962C8B-B14F-4D97-AF65-F5344CB8AC3E}">
        <p14:creationId xmlns:p14="http://schemas.microsoft.com/office/powerpoint/2010/main" val="3782813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9C66-E2E4-4224-8195-E6D6310D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6D02C-573A-4FE0-9C4E-D79DF368F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Current sensor and voltage divider are not working together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Sub-contracting to three teams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JST ports have poor connection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30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041" y="2689934"/>
            <a:ext cx="9380533" cy="1877134"/>
          </a:xfrm>
        </p:spPr>
        <p:txBody>
          <a:bodyPr>
            <a:normAutofit/>
          </a:bodyPr>
          <a:lstStyle/>
          <a:p>
            <a:r>
              <a:rPr lang="en-US" sz="6600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18077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596668" cy="1320800"/>
          </a:xfrm>
        </p:spPr>
        <p:txBody>
          <a:bodyPr/>
          <a:lstStyle/>
          <a:p>
            <a:r>
              <a:rPr lang="en-US" dirty="0"/>
              <a:t>Specifications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076C57-E307-4851-BB06-CA81166AAB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254387"/>
              </p:ext>
            </p:extLst>
          </p:nvPr>
        </p:nvGraphicFramePr>
        <p:xfrm>
          <a:off x="709947" y="1503680"/>
          <a:ext cx="859631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8">
                  <a:extLst>
                    <a:ext uri="{9D8B030D-6E8A-4147-A177-3AD203B41FA5}">
                      <a16:colId xmlns:a16="http://schemas.microsoft.com/office/drawing/2014/main" val="1712532344"/>
                    </a:ext>
                  </a:extLst>
                </a:gridCol>
                <a:gridCol w="2865438">
                  <a:extLst>
                    <a:ext uri="{9D8B030D-6E8A-4147-A177-3AD203B41FA5}">
                      <a16:colId xmlns:a16="http://schemas.microsoft.com/office/drawing/2014/main" val="2050464677"/>
                    </a:ext>
                  </a:extLst>
                </a:gridCol>
                <a:gridCol w="2865438">
                  <a:extLst>
                    <a:ext uri="{9D8B030D-6E8A-4147-A177-3AD203B41FA5}">
                      <a16:colId xmlns:a16="http://schemas.microsoft.com/office/drawing/2014/main" val="2448716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Design Specification</a:t>
                      </a:r>
                    </a:p>
                  </a:txBody>
                  <a:tcPr marL="78148" marR="78148"/>
                </a:tc>
                <a:extLst>
                  <a:ext uri="{0D108BD9-81ED-4DB2-BD59-A6C34878D82A}">
                    <a16:rowId xmlns:a16="http://schemas.microsoft.com/office/drawing/2014/main" val="214102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Solar panel*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Energy production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850 kWh/year</a:t>
                      </a:r>
                    </a:p>
                  </a:txBody>
                  <a:tcPr marL="78148" marR="78148"/>
                </a:tc>
                <a:extLst>
                  <a:ext uri="{0D108BD9-81ED-4DB2-BD59-A6C34878D82A}">
                    <a16:rowId xmlns:a16="http://schemas.microsoft.com/office/drawing/2014/main" val="187794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Sculpture*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Physical dimensions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12x12x20 ft (l x w x h)</a:t>
                      </a:r>
                    </a:p>
                  </a:txBody>
                  <a:tcPr marL="78148" marR="78148"/>
                </a:tc>
                <a:extLst>
                  <a:ext uri="{0D108BD9-81ED-4DB2-BD59-A6C34878D82A}">
                    <a16:rowId xmlns:a16="http://schemas.microsoft.com/office/drawing/2014/main" val="237410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LEDs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Lighting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 marL="78148" marR="78148"/>
                </a:tc>
                <a:extLst>
                  <a:ext uri="{0D108BD9-81ED-4DB2-BD59-A6C34878D82A}">
                    <a16:rowId xmlns:a16="http://schemas.microsoft.com/office/drawing/2014/main" val="61389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 Sensor*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Proximity detection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 m – 3.5 m</a:t>
                      </a:r>
                    </a:p>
                  </a:txBody>
                  <a:tcPr marL="78148" marR="78148"/>
                </a:tc>
                <a:extLst>
                  <a:ext uri="{0D108BD9-81ED-4DB2-BD59-A6C34878D82A}">
                    <a16:rowId xmlns:a16="http://schemas.microsoft.com/office/drawing/2014/main" val="1300654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Sound sensor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Sound Pressure Level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18-138 dB-SPL</a:t>
                      </a:r>
                    </a:p>
                  </a:txBody>
                  <a:tcPr marL="78148" marR="78148"/>
                </a:tc>
                <a:extLst>
                  <a:ext uri="{0D108BD9-81ED-4DB2-BD59-A6C34878D82A}">
                    <a16:rowId xmlns:a16="http://schemas.microsoft.com/office/drawing/2014/main" val="123756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LCD Screen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Information display</a:t>
                      </a:r>
                    </a:p>
                  </a:txBody>
                  <a:tcPr marL="78148" marR="7814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40x4 characters</a:t>
                      </a:r>
                    </a:p>
                  </a:txBody>
                  <a:tcPr marL="78148" marR="78148"/>
                </a:tc>
                <a:extLst>
                  <a:ext uri="{0D108BD9-81ED-4DB2-BD59-A6C34878D82A}">
                    <a16:rowId xmlns:a16="http://schemas.microsoft.com/office/drawing/2014/main" val="17116429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9C59D4-F1FE-429E-ADE9-339A8B4D2E9D}"/>
              </a:ext>
            </a:extLst>
          </p:cNvPr>
          <p:cNvSpPr txBox="1"/>
          <p:nvPr/>
        </p:nvSpPr>
        <p:spPr>
          <a:xfrm>
            <a:off x="709947" y="4710364"/>
            <a:ext cx="652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*For full scale structure. Prototype will be a 1/8 scale model.</a:t>
            </a:r>
          </a:p>
        </p:txBody>
      </p:sp>
    </p:spTree>
    <p:extLst>
      <p:ext uri="{BB962C8B-B14F-4D97-AF65-F5344CB8AC3E}">
        <p14:creationId xmlns:p14="http://schemas.microsoft.com/office/powerpoint/2010/main" val="75517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6" descr="017ba6604f3d74758cc8b8c29e26df35--safe-search-statue-of-liberty-preschool.jpg (550×712)">
            <a:extLst>
              <a:ext uri="{FF2B5EF4-FFF2-40B4-BE49-F238E27FC236}">
                <a16:creationId xmlns:a16="http://schemas.microsoft.com/office/drawing/2014/main" id="{8EB6E94F-E80A-43EA-A356-BA4EE65C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39" y="3943504"/>
            <a:ext cx="1760269" cy="227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iq6_micro_220x220.jpg (712×713)">
            <a:extLst>
              <a:ext uri="{FF2B5EF4-FFF2-40B4-BE49-F238E27FC236}">
                <a16:creationId xmlns:a16="http://schemas.microsoft.com/office/drawing/2014/main" id="{42382F64-9D37-4C95-A00A-C70642410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6"/>
          <a:stretch/>
        </p:blipFill>
        <p:spPr bwMode="auto">
          <a:xfrm>
            <a:off x="3990710" y="2288846"/>
            <a:ext cx="213710" cy="3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lar-panel-hi.png (600×300)">
            <a:extLst>
              <a:ext uri="{FF2B5EF4-FFF2-40B4-BE49-F238E27FC236}">
                <a16:creationId xmlns:a16="http://schemas.microsoft.com/office/drawing/2014/main" id="{C7593583-3DCB-4273-8FEA-7D301C52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03" y="1512761"/>
            <a:ext cx="1552170" cy="7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q6_micro_220x220.jpg (712×713)">
            <a:extLst>
              <a:ext uri="{FF2B5EF4-FFF2-40B4-BE49-F238E27FC236}">
                <a16:creationId xmlns:a16="http://schemas.microsoft.com/office/drawing/2014/main" id="{77875C11-B496-4A7E-B91C-66681429F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6"/>
          <a:stretch/>
        </p:blipFill>
        <p:spPr bwMode="auto">
          <a:xfrm>
            <a:off x="2772874" y="3152292"/>
            <a:ext cx="238725" cy="43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4" descr="iq6_micro_220x220.jpg (712×713)">
            <a:extLst>
              <a:ext uri="{FF2B5EF4-FFF2-40B4-BE49-F238E27FC236}">
                <a16:creationId xmlns:a16="http://schemas.microsoft.com/office/drawing/2014/main" id="{28A4BC0C-81A8-4617-ACC1-D3404EB02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6"/>
          <a:stretch/>
        </p:blipFill>
        <p:spPr bwMode="auto">
          <a:xfrm>
            <a:off x="1310383" y="4328853"/>
            <a:ext cx="235205" cy="4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un">
            <a:extLst>
              <a:ext uri="{FF2B5EF4-FFF2-40B4-BE49-F238E27FC236}">
                <a16:creationId xmlns:a16="http://schemas.microsoft.com/office/drawing/2014/main" id="{69B08E0A-F170-47AC-8691-4C21EFE43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215" y="990638"/>
            <a:ext cx="1492466" cy="1492466"/>
          </a:xfrm>
          <a:prstGeom prst="rect">
            <a:avLst/>
          </a:prstGeom>
        </p:spPr>
      </p:pic>
      <p:pic>
        <p:nvPicPr>
          <p:cNvPr id="1026" name="Picture 2" descr="solar-panel-hi.png (600×300)">
            <a:extLst>
              <a:ext uri="{FF2B5EF4-FFF2-40B4-BE49-F238E27FC236}">
                <a16:creationId xmlns:a16="http://schemas.microsoft.com/office/drawing/2014/main" id="{F6C3C9E0-37F9-4EE9-A4E1-391A66486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66" y="2436667"/>
            <a:ext cx="1552170" cy="7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lar-panel-hi.png (600×300)">
            <a:extLst>
              <a:ext uri="{FF2B5EF4-FFF2-40B4-BE49-F238E27FC236}">
                <a16:creationId xmlns:a16="http://schemas.microsoft.com/office/drawing/2014/main" id="{4D5D0AC2-06F3-4DF8-A08B-0DF52F48A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2" y="3480684"/>
            <a:ext cx="1552170" cy="7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A48F5DC0-880E-4FFD-8483-8065738B6BCC}"/>
              </a:ext>
            </a:extLst>
          </p:cNvPr>
          <p:cNvSpPr/>
          <p:nvPr/>
        </p:nvSpPr>
        <p:spPr>
          <a:xfrm>
            <a:off x="1646718" y="4257377"/>
            <a:ext cx="1845670" cy="526046"/>
          </a:xfrm>
          <a:custGeom>
            <a:avLst/>
            <a:gdLst>
              <a:gd name="connsiteX0" fmla="*/ 0 w 2686050"/>
              <a:gd name="connsiteY0" fmla="*/ 800100 h 1022694"/>
              <a:gd name="connsiteX1" fmla="*/ 1250156 w 2686050"/>
              <a:gd name="connsiteY1" fmla="*/ 971550 h 1022694"/>
              <a:gd name="connsiteX2" fmla="*/ 2686050 w 2686050"/>
              <a:gd name="connsiteY2" fmla="*/ 0 h 102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6050" h="1022694">
                <a:moveTo>
                  <a:pt x="0" y="800100"/>
                </a:moveTo>
                <a:cubicBezTo>
                  <a:pt x="401240" y="952500"/>
                  <a:pt x="802481" y="1104900"/>
                  <a:pt x="1250156" y="971550"/>
                </a:cubicBezTo>
                <a:cubicBezTo>
                  <a:pt x="1697831" y="838200"/>
                  <a:pt x="2191940" y="419100"/>
                  <a:pt x="268605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75862D25-D72D-48D6-870C-67BFBF20E48A}"/>
              </a:ext>
            </a:extLst>
          </p:cNvPr>
          <p:cNvSpPr/>
          <p:nvPr/>
        </p:nvSpPr>
        <p:spPr>
          <a:xfrm>
            <a:off x="3011599" y="3630239"/>
            <a:ext cx="480789" cy="626530"/>
          </a:xfrm>
          <a:custGeom>
            <a:avLst/>
            <a:gdLst>
              <a:gd name="connsiteX0" fmla="*/ 0 w 414337"/>
              <a:gd name="connsiteY0" fmla="*/ 0 h 507206"/>
              <a:gd name="connsiteX1" fmla="*/ 414337 w 414337"/>
              <a:gd name="connsiteY1" fmla="*/ 507206 h 50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4337" h="507206">
                <a:moveTo>
                  <a:pt x="0" y="0"/>
                </a:moveTo>
                <a:cubicBezTo>
                  <a:pt x="164306" y="232171"/>
                  <a:pt x="328612" y="464343"/>
                  <a:pt x="414337" y="507206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Freeform: Shape 1048">
            <a:extLst>
              <a:ext uri="{FF2B5EF4-FFF2-40B4-BE49-F238E27FC236}">
                <a16:creationId xmlns:a16="http://schemas.microsoft.com/office/drawing/2014/main" id="{5B969B1D-C50E-438E-A471-AECF1C08F124}"/>
              </a:ext>
            </a:extLst>
          </p:cNvPr>
          <p:cNvSpPr/>
          <p:nvPr/>
        </p:nvSpPr>
        <p:spPr>
          <a:xfrm>
            <a:off x="3496949" y="2590583"/>
            <a:ext cx="1129066" cy="1671638"/>
          </a:xfrm>
          <a:custGeom>
            <a:avLst/>
            <a:gdLst>
              <a:gd name="connsiteX0" fmla="*/ 628650 w 1129066"/>
              <a:gd name="connsiteY0" fmla="*/ 0 h 1671638"/>
              <a:gd name="connsiteX1" fmla="*/ 1107281 w 1129066"/>
              <a:gd name="connsiteY1" fmla="*/ 600075 h 1671638"/>
              <a:gd name="connsiteX2" fmla="*/ 0 w 1129066"/>
              <a:gd name="connsiteY2" fmla="*/ 1671638 h 16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066" h="1671638">
                <a:moveTo>
                  <a:pt x="628650" y="0"/>
                </a:moveTo>
                <a:cubicBezTo>
                  <a:pt x="920353" y="160734"/>
                  <a:pt x="1212056" y="321469"/>
                  <a:pt x="1107281" y="600075"/>
                </a:cubicBezTo>
                <a:cubicBezTo>
                  <a:pt x="1002506" y="878681"/>
                  <a:pt x="184547" y="1491854"/>
                  <a:pt x="0" y="1671638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176B15-0D58-4A3B-93A3-02DE9F6D2A61}"/>
              </a:ext>
            </a:extLst>
          </p:cNvPr>
          <p:cNvGrpSpPr/>
          <p:nvPr/>
        </p:nvGrpSpPr>
        <p:grpSpPr>
          <a:xfrm>
            <a:off x="7118830" y="5172197"/>
            <a:ext cx="507207" cy="968829"/>
            <a:chOff x="6650831" y="2303008"/>
            <a:chExt cx="507207" cy="968829"/>
          </a:xfrm>
        </p:grpSpPr>
        <p:sp>
          <p:nvSpPr>
            <p:cNvPr id="37" name="Flowchart: Alternate Process 36">
              <a:extLst>
                <a:ext uri="{FF2B5EF4-FFF2-40B4-BE49-F238E27FC236}">
                  <a16:creationId xmlns:a16="http://schemas.microsoft.com/office/drawing/2014/main" id="{893F9D78-9BFC-4705-89E2-2533C582F2DA}"/>
                </a:ext>
              </a:extLst>
            </p:cNvPr>
            <p:cNvSpPr/>
            <p:nvPr/>
          </p:nvSpPr>
          <p:spPr>
            <a:xfrm>
              <a:off x="6650831" y="2303008"/>
              <a:ext cx="507207" cy="968829"/>
            </a:xfrm>
            <a:prstGeom prst="flowChartAlternateProcess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550B4C1-96F4-4FC8-AA62-7E0D6F21C0EF}"/>
                </a:ext>
              </a:extLst>
            </p:cNvPr>
            <p:cNvSpPr/>
            <p:nvPr/>
          </p:nvSpPr>
          <p:spPr>
            <a:xfrm>
              <a:off x="6693693" y="2521743"/>
              <a:ext cx="423173" cy="42317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5405E0-1903-4DD7-ACAC-547478880DA3}"/>
              </a:ext>
            </a:extLst>
          </p:cNvPr>
          <p:cNvGrpSpPr/>
          <p:nvPr/>
        </p:nvGrpSpPr>
        <p:grpSpPr>
          <a:xfrm>
            <a:off x="8601647" y="5082879"/>
            <a:ext cx="2236695" cy="1775122"/>
            <a:chOff x="8262592" y="109004"/>
            <a:chExt cx="4208921" cy="3520021"/>
          </a:xfrm>
        </p:grpSpPr>
        <p:pic>
          <p:nvPicPr>
            <p:cNvPr id="47" name="Picture 10" descr="Telephone">
              <a:extLst>
                <a:ext uri="{FF2B5EF4-FFF2-40B4-BE49-F238E27FC236}">
                  <a16:creationId xmlns:a16="http://schemas.microsoft.com/office/drawing/2014/main" id="{AFB81B60-C337-4CB3-A9EB-3F2668103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2592" y="178288"/>
              <a:ext cx="1649335" cy="345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0" descr="Telephone">
              <a:extLst>
                <a:ext uri="{FF2B5EF4-FFF2-40B4-BE49-F238E27FC236}">
                  <a16:creationId xmlns:a16="http://schemas.microsoft.com/office/drawing/2014/main" id="{233AC366-9DA6-423B-AEA7-595CACFFF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898" y="143646"/>
              <a:ext cx="1649335" cy="345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0" descr="Telephone">
              <a:extLst>
                <a:ext uri="{FF2B5EF4-FFF2-40B4-BE49-F238E27FC236}">
                  <a16:creationId xmlns:a16="http://schemas.microsoft.com/office/drawing/2014/main" id="{410ADDDE-2A11-41D1-B5EB-A70236891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2178" y="109004"/>
              <a:ext cx="1649335" cy="345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18237F1E-4EF7-4CB7-91FD-738B86FD3096}"/>
              </a:ext>
            </a:extLst>
          </p:cNvPr>
          <p:cNvCxnSpPr>
            <a:cxnSpLocks/>
            <a:stCxn id="1042" idx="2"/>
          </p:cNvCxnSpPr>
          <p:nvPr/>
        </p:nvCxnSpPr>
        <p:spPr>
          <a:xfrm>
            <a:off x="3492388" y="4257377"/>
            <a:ext cx="1205668" cy="103904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E3A527F3-6EFF-4A5E-B45E-F826A56D2988}"/>
              </a:ext>
            </a:extLst>
          </p:cNvPr>
          <p:cNvCxnSpPr>
            <a:cxnSpLocks/>
          </p:cNvCxnSpPr>
          <p:nvPr/>
        </p:nvCxnSpPr>
        <p:spPr>
          <a:xfrm>
            <a:off x="5606530" y="5168060"/>
            <a:ext cx="1403788" cy="52709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DAACF5BA-2741-49EA-92A0-002884B578F3}"/>
              </a:ext>
            </a:extLst>
          </p:cNvPr>
          <p:cNvCxnSpPr>
            <a:cxnSpLocks/>
          </p:cNvCxnSpPr>
          <p:nvPr/>
        </p:nvCxnSpPr>
        <p:spPr>
          <a:xfrm>
            <a:off x="7670397" y="5877478"/>
            <a:ext cx="886890" cy="34477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541FA709-5DBA-42A5-833D-FC955A374D4F}"/>
              </a:ext>
            </a:extLst>
          </p:cNvPr>
          <p:cNvCxnSpPr>
            <a:cxnSpLocks/>
            <a:stCxn id="5" idx="2"/>
            <a:endCxn id="7" idx="1"/>
          </p:cNvCxnSpPr>
          <p:nvPr/>
        </p:nvCxnSpPr>
        <p:spPr>
          <a:xfrm rot="5400000">
            <a:off x="-104571" y="2865707"/>
            <a:ext cx="1385623" cy="620416"/>
          </a:xfrm>
          <a:prstGeom prst="curvedConnector4">
            <a:avLst>
              <a:gd name="adj1" fmla="val 35998"/>
              <a:gd name="adj2" fmla="val 136846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8B691FE0-F8D2-4EEA-AB17-CC02FF40D350}"/>
              </a:ext>
            </a:extLst>
          </p:cNvPr>
          <p:cNvCxnSpPr>
            <a:cxnSpLocks/>
            <a:endCxn id="1026" idx="1"/>
          </p:cNvCxnSpPr>
          <p:nvPr/>
        </p:nvCxnSpPr>
        <p:spPr>
          <a:xfrm rot="16200000" flipH="1">
            <a:off x="1252493" y="2346737"/>
            <a:ext cx="535864" cy="420081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33401EF7-4234-477F-BCE2-D26AC6172100}"/>
              </a:ext>
            </a:extLst>
          </p:cNvPr>
          <p:cNvCxnSpPr>
            <a:cxnSpLocks/>
            <a:stCxn id="5" idx="3"/>
            <a:endCxn id="8" idx="0"/>
          </p:cNvCxnSpPr>
          <p:nvPr/>
        </p:nvCxnSpPr>
        <p:spPr>
          <a:xfrm flipV="1">
            <a:off x="1644681" y="1512761"/>
            <a:ext cx="1847707" cy="224110"/>
          </a:xfrm>
          <a:prstGeom prst="curvedConnector4">
            <a:avLst>
              <a:gd name="adj1" fmla="val 28999"/>
              <a:gd name="adj2" fmla="val 43498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B3E2141-E1D8-43E2-8ED1-A7FD32B57683}"/>
              </a:ext>
            </a:extLst>
          </p:cNvPr>
          <p:cNvSpPr txBox="1"/>
          <p:nvPr/>
        </p:nvSpPr>
        <p:spPr>
          <a:xfrm>
            <a:off x="264886" y="621306"/>
            <a:ext cx="102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518C682-A4C0-449D-8AD6-DED225E92490}"/>
              </a:ext>
            </a:extLst>
          </p:cNvPr>
          <p:cNvSpPr txBox="1"/>
          <p:nvPr/>
        </p:nvSpPr>
        <p:spPr>
          <a:xfrm>
            <a:off x="3825561" y="1066914"/>
            <a:ext cx="120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PV Panels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EF9D602-299E-407A-AEB8-504208654BD5}"/>
              </a:ext>
            </a:extLst>
          </p:cNvPr>
          <p:cNvSpPr txBox="1"/>
          <p:nvPr/>
        </p:nvSpPr>
        <p:spPr>
          <a:xfrm>
            <a:off x="4204420" y="2103876"/>
            <a:ext cx="164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Microinverters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FF342C2-81EB-4A0D-9FAB-EC84832DDB5D}"/>
              </a:ext>
            </a:extLst>
          </p:cNvPr>
          <p:cNvSpPr txBox="1"/>
          <p:nvPr/>
        </p:nvSpPr>
        <p:spPr>
          <a:xfrm>
            <a:off x="4505586" y="3612051"/>
            <a:ext cx="164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Sculpture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044EACA-67B9-43B0-9505-8BBAEBBB5F11}"/>
              </a:ext>
            </a:extLst>
          </p:cNvPr>
          <p:cNvSpPr txBox="1"/>
          <p:nvPr/>
        </p:nvSpPr>
        <p:spPr>
          <a:xfrm>
            <a:off x="6506953" y="4471487"/>
            <a:ext cx="164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Transformer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CC49EE3-F2E5-4842-9DAE-4A176D0BB50F}"/>
              </a:ext>
            </a:extLst>
          </p:cNvPr>
          <p:cNvSpPr txBox="1"/>
          <p:nvPr/>
        </p:nvSpPr>
        <p:spPr>
          <a:xfrm>
            <a:off x="9337950" y="4598757"/>
            <a:ext cx="164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Grid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DE7225D-E689-45CC-B4EF-908183E98FE4}"/>
              </a:ext>
            </a:extLst>
          </p:cNvPr>
          <p:cNvCxnSpPr/>
          <p:nvPr/>
        </p:nvCxnSpPr>
        <p:spPr>
          <a:xfrm flipV="1">
            <a:off x="8983349" y="2590583"/>
            <a:ext cx="0" cy="2165865"/>
          </a:xfrm>
          <a:prstGeom prst="straightConnector1">
            <a:avLst/>
          </a:prstGeom>
          <a:ln>
            <a:prstDash val="lgDash"/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2" name="Picture 12" descr="pcb.png (256×256)">
            <a:extLst>
              <a:ext uri="{FF2B5EF4-FFF2-40B4-BE49-F238E27FC236}">
                <a16:creationId xmlns:a16="http://schemas.microsoft.com/office/drawing/2014/main" id="{F135C3B3-B1FD-481C-8B5B-F44ED0C79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609" y="1303615"/>
            <a:ext cx="1466562" cy="146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517C1865-1FFF-4564-9786-FFEA7D5795A4}"/>
              </a:ext>
            </a:extLst>
          </p:cNvPr>
          <p:cNvSpPr txBox="1"/>
          <p:nvPr/>
        </p:nvSpPr>
        <p:spPr>
          <a:xfrm>
            <a:off x="8653357" y="1100539"/>
            <a:ext cx="164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PCB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7A6DBCF-E2F7-4265-B7B2-E64C50E71F64}"/>
              </a:ext>
            </a:extLst>
          </p:cNvPr>
          <p:cNvCxnSpPr>
            <a:cxnSpLocks/>
          </p:cNvCxnSpPr>
          <p:nvPr/>
        </p:nvCxnSpPr>
        <p:spPr>
          <a:xfrm>
            <a:off x="898449" y="4197930"/>
            <a:ext cx="333931" cy="207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83C6BAA-7937-4619-8632-C2E5CF852521}"/>
              </a:ext>
            </a:extLst>
          </p:cNvPr>
          <p:cNvCxnSpPr>
            <a:cxnSpLocks/>
          </p:cNvCxnSpPr>
          <p:nvPr/>
        </p:nvCxnSpPr>
        <p:spPr>
          <a:xfrm>
            <a:off x="2418274" y="3088765"/>
            <a:ext cx="333931" cy="207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6D9E6C82-5047-4818-A876-912FD175C4F5}"/>
              </a:ext>
            </a:extLst>
          </p:cNvPr>
          <p:cNvCxnSpPr>
            <a:cxnSpLocks/>
          </p:cNvCxnSpPr>
          <p:nvPr/>
        </p:nvCxnSpPr>
        <p:spPr>
          <a:xfrm>
            <a:off x="3511262" y="2173858"/>
            <a:ext cx="333931" cy="207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52E4CAF-6A94-4069-B6D8-D2811EEAA034}"/>
              </a:ext>
            </a:extLst>
          </p:cNvPr>
          <p:cNvSpPr txBox="1"/>
          <p:nvPr/>
        </p:nvSpPr>
        <p:spPr>
          <a:xfrm>
            <a:off x="731520" y="182880"/>
            <a:ext cx="6793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Design Overview</a:t>
            </a:r>
          </a:p>
        </p:txBody>
      </p:sp>
    </p:spTree>
    <p:extLst>
      <p:ext uri="{BB962C8B-B14F-4D97-AF65-F5344CB8AC3E}">
        <p14:creationId xmlns:p14="http://schemas.microsoft.com/office/powerpoint/2010/main" val="259375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4320" y="182563"/>
            <a:ext cx="10058400" cy="855662"/>
          </a:xfrm>
        </p:spPr>
        <p:txBody>
          <a:bodyPr>
            <a:normAutofit/>
          </a:bodyPr>
          <a:lstStyle/>
          <a:p>
            <a:r>
              <a:rPr lang="en-US" dirty="0"/>
              <a:t>Hardware  Block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C4C3D-F71A-48E9-95D6-2D5A6E69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1008062"/>
            <a:ext cx="73818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2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74320" y="182563"/>
            <a:ext cx="10058400" cy="812800"/>
          </a:xfrm>
        </p:spPr>
        <p:txBody>
          <a:bodyPr>
            <a:normAutofit/>
          </a:bodyPr>
          <a:lstStyle/>
          <a:p>
            <a:r>
              <a:rPr lang="en-US" dirty="0"/>
              <a:t>Software Block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14B0C-18F8-41A9-B396-1F29EDF2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15" y="1255712"/>
            <a:ext cx="75342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15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AEFF25-9A1E-488F-9B69-57D6A0456196}"/>
              </a:ext>
            </a:extLst>
          </p:cNvPr>
          <p:cNvSpPr txBox="1"/>
          <p:nvPr/>
        </p:nvSpPr>
        <p:spPr>
          <a:xfrm>
            <a:off x="274320" y="182880"/>
            <a:ext cx="695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Function Call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FD45E-328D-40FF-895C-FE1A8100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02" y="1017270"/>
            <a:ext cx="75152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AEFF25-9A1E-488F-9B69-57D6A0456196}"/>
              </a:ext>
            </a:extLst>
          </p:cNvPr>
          <p:cNvSpPr txBox="1"/>
          <p:nvPr/>
        </p:nvSpPr>
        <p:spPr>
          <a:xfrm>
            <a:off x="274320" y="182880"/>
            <a:ext cx="695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Structure Prototype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C86CD-C11F-4F6E-8190-23AD51A56B36}"/>
              </a:ext>
            </a:extLst>
          </p:cNvPr>
          <p:cNvSpPr txBox="1"/>
          <p:nvPr/>
        </p:nvSpPr>
        <p:spPr>
          <a:xfrm>
            <a:off x="274319" y="976543"/>
            <a:ext cx="6707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Should have recognizable soccer elements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Should be highly visible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Should be structurally sound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Meet NFC and Florida building code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8821C-F364-411B-A7D2-8B07A86E4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" y="3184272"/>
            <a:ext cx="2618136" cy="3490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B521CD-DDDC-40AA-BD53-DBB21ECEF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05" y="3184274"/>
            <a:ext cx="2618135" cy="3490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B57F5-43C8-42B7-ADC9-92EBDB02D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890" y="3184272"/>
            <a:ext cx="4363560" cy="34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4339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14188</TotalTime>
  <Words>1134</Words>
  <Application>Microsoft Office PowerPoint</Application>
  <PresentationFormat>Widescreen</PresentationFormat>
  <Paragraphs>434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OUC SOLAR SCULPTURE</vt:lpstr>
      <vt:lpstr>Motivation</vt:lpstr>
      <vt:lpstr>Goals/Objectives</vt:lpstr>
      <vt:lpstr>Specifications</vt:lpstr>
      <vt:lpstr>PowerPoint Presentation</vt:lpstr>
      <vt:lpstr>Hardware  Block Diagram</vt:lpstr>
      <vt:lpstr>Software Block Diagram</vt:lpstr>
      <vt:lpstr>PowerPoint Presentation</vt:lpstr>
      <vt:lpstr>PowerPoint Presentation</vt:lpstr>
      <vt:lpstr>Panels</vt:lpstr>
      <vt:lpstr>Panel Comparison</vt:lpstr>
      <vt:lpstr>Microinverter vs. String inverter </vt:lpstr>
      <vt:lpstr>Microinverter</vt:lpstr>
      <vt:lpstr>Power Consumption</vt:lpstr>
      <vt:lpstr>Power Produced</vt:lpstr>
      <vt:lpstr>Microcontroller Choice</vt:lpstr>
      <vt:lpstr>Microchip Atmega 2560</vt:lpstr>
      <vt:lpstr>40x4 Parallel Character LCD</vt:lpstr>
      <vt:lpstr>Adafruit NeoPixel RGBW LED Strips</vt:lpstr>
      <vt:lpstr>Ribbon Star 50/50 LEDs </vt:lpstr>
      <vt:lpstr>SparkFun Sound Detector</vt:lpstr>
      <vt:lpstr>GRAS Free-field Rugged Microphone</vt:lpstr>
      <vt:lpstr>Sharp IR Distance Sensor (Not PIR)</vt:lpstr>
      <vt:lpstr>ACS711EX Current Sensor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Administration </vt:lpstr>
      <vt:lpstr>Progress</vt:lpstr>
      <vt:lpstr>Work Distribution</vt:lpstr>
      <vt:lpstr>Budget</vt:lpstr>
      <vt:lpstr>Issues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Denis Aybar</dc:creator>
  <cp:lastModifiedBy>Simon McGlynn</cp:lastModifiedBy>
  <cp:revision>137</cp:revision>
  <dcterms:created xsi:type="dcterms:W3CDTF">2018-01-25T21:04:27Z</dcterms:created>
  <dcterms:modified xsi:type="dcterms:W3CDTF">2018-05-01T02:58:38Z</dcterms:modified>
</cp:coreProperties>
</file>