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8"/>
  </p:notesMasterIdLst>
  <p:sldIdLst>
    <p:sldId id="256" r:id="rId2"/>
    <p:sldId id="257" r:id="rId3"/>
    <p:sldId id="274" r:id="rId4"/>
    <p:sldId id="275" r:id="rId5"/>
    <p:sldId id="276" r:id="rId6"/>
    <p:sldId id="277" r:id="rId7"/>
    <p:sldId id="261" r:id="rId8"/>
    <p:sldId id="272" r:id="rId9"/>
    <p:sldId id="309" r:id="rId10"/>
    <p:sldId id="262" r:id="rId11"/>
    <p:sldId id="300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11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98" r:id="rId32"/>
    <p:sldId id="287" r:id="rId33"/>
    <p:sldId id="312" r:id="rId34"/>
    <p:sldId id="299" r:id="rId35"/>
    <p:sldId id="288" r:id="rId36"/>
    <p:sldId id="316" r:id="rId37"/>
    <p:sldId id="290" r:id="rId38"/>
    <p:sldId id="301" r:id="rId39"/>
    <p:sldId id="313" r:id="rId40"/>
    <p:sldId id="291" r:id="rId41"/>
    <p:sldId id="302" r:id="rId42"/>
    <p:sldId id="292" r:id="rId43"/>
    <p:sldId id="293" r:id="rId44"/>
    <p:sldId id="294" r:id="rId45"/>
    <p:sldId id="295" r:id="rId46"/>
    <p:sldId id="30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F9678-6669-4ED2-8657-3CFE48F70C2A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A95AC-137D-4BC6-86AA-1873BD841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7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KR – Suggest that this is included in each separate area and not together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38ACB-266F-4396-87A1-F6CA5577C306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3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6DEF-C997-40EF-A793-18ECB8BF10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8012-3AE9-4061-AAFA-BC30F797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6DEF-C997-40EF-A793-18ECB8BF10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8012-3AE9-4061-AAFA-BC30F797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5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6DEF-C997-40EF-A793-18ECB8BF10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8012-3AE9-4061-AAFA-BC30F7974EC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6276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6DEF-C997-40EF-A793-18ECB8BF10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8012-3AE9-4061-AAFA-BC30F797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7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6DEF-C997-40EF-A793-18ECB8BF10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8012-3AE9-4061-AAFA-BC30F7974EC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9810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6DEF-C997-40EF-A793-18ECB8BF10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8012-3AE9-4061-AAFA-BC30F797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20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6DEF-C997-40EF-A793-18ECB8BF10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8012-3AE9-4061-AAFA-BC30F797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39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6DEF-C997-40EF-A793-18ECB8BF10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8012-3AE9-4061-AAFA-BC30F797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6DEF-C997-40EF-A793-18ECB8BF10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8012-3AE9-4061-AAFA-BC30F797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8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6DEF-C997-40EF-A793-18ECB8BF10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8012-3AE9-4061-AAFA-BC30F797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6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6DEF-C997-40EF-A793-18ECB8BF10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8012-3AE9-4061-AAFA-BC30F797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3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6DEF-C997-40EF-A793-18ECB8BF10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8012-3AE9-4061-AAFA-BC30F797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1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6DEF-C997-40EF-A793-18ECB8BF10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8012-3AE9-4061-AAFA-BC30F797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8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6DEF-C997-40EF-A793-18ECB8BF10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8012-3AE9-4061-AAFA-BC30F797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0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6DEF-C997-40EF-A793-18ECB8BF10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8012-3AE9-4061-AAFA-BC30F797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1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8012-3AE9-4061-AAFA-BC30F7974E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6DEF-C997-40EF-A793-18ECB8BF10EB}" type="datetimeFigureOut">
              <a:rPr lang="en-US" smtClean="0"/>
              <a:t>2/2/2018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F6DEF-C997-40EF-A793-18ECB8BF10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00A08012-3AE9-4061-AAFA-BC30F7974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2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BBF6-B3D3-4679-89E0-30903A86C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314700"/>
          </a:xfrm>
        </p:spPr>
        <p:txBody>
          <a:bodyPr/>
          <a:lstStyle/>
          <a:p>
            <a:pPr algn="ctr"/>
            <a:r>
              <a:rPr lang="en-US" sz="9600" dirty="0"/>
              <a:t>Laser Skeet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6AC94-EAA2-487C-BC69-E61FD859D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010" y="3314700"/>
            <a:ext cx="7767637" cy="21108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Group 8</a:t>
            </a:r>
          </a:p>
          <a:p>
            <a:r>
              <a:rPr lang="en-US" sz="2400" dirty="0"/>
              <a:t>Kevin </a:t>
            </a:r>
            <a:r>
              <a:rPr lang="en-US" sz="2400" dirty="0" smtClean="0"/>
              <a:t>Ratliff</a:t>
            </a:r>
            <a:endParaRPr lang="en-US" sz="2400" dirty="0"/>
          </a:p>
          <a:p>
            <a:r>
              <a:rPr lang="en-US" sz="2400" dirty="0"/>
              <a:t>Sean Brown</a:t>
            </a:r>
          </a:p>
          <a:p>
            <a:r>
              <a:rPr lang="en-US" sz="2400" dirty="0"/>
              <a:t>Clayton O’Rourke</a:t>
            </a:r>
          </a:p>
          <a:p>
            <a:r>
              <a:rPr lang="en-US" sz="2400" dirty="0"/>
              <a:t>Alexander Spencer</a:t>
            </a:r>
          </a:p>
        </p:txBody>
      </p:sp>
    </p:spTree>
    <p:extLst>
      <p:ext uri="{BB962C8B-B14F-4D97-AF65-F5344CB8AC3E}">
        <p14:creationId xmlns:p14="http://schemas.microsoft.com/office/powerpoint/2010/main" val="30849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1176-A54E-43C0-8D30-5024E21C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54FD5-1F48-42F6-BD50-391F9F217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Rechargeable 9.6VDC - NiMH </a:t>
            </a:r>
          </a:p>
          <a:p>
            <a:r>
              <a:rPr lang="en-US" dirty="0"/>
              <a:t>1600 </a:t>
            </a:r>
            <a:r>
              <a:rPr lang="en-US" dirty="0" err="1"/>
              <a:t>mAh</a:t>
            </a:r>
            <a:endParaRPr lang="en-US" dirty="0"/>
          </a:p>
          <a:p>
            <a:r>
              <a:rPr lang="en-US" dirty="0"/>
              <a:t>Primary power source to be regulated to 5V and 3V respectively for the main devices and MCU.</a:t>
            </a:r>
          </a:p>
          <a:p>
            <a:r>
              <a:rPr lang="en-US" dirty="0"/>
              <a:t>Common Mini-Tamiya connector type</a:t>
            </a:r>
          </a:p>
          <a:p>
            <a:endParaRPr lang="en-US" dirty="0"/>
          </a:p>
          <a:p>
            <a:r>
              <a:rPr lang="en-US" dirty="0"/>
              <a:t>Two 3V CR2032 Coin cell batteries</a:t>
            </a:r>
          </a:p>
          <a:p>
            <a:pPr lvl="1"/>
            <a:r>
              <a:rPr lang="en-US" dirty="0"/>
              <a:t>Necessary for small and lightweight power on the skeet target</a:t>
            </a:r>
          </a:p>
        </p:txBody>
      </p:sp>
      <p:pic>
        <p:nvPicPr>
          <p:cNvPr id="1026" name="Picture 2" descr="http://az321826.vo.msecnd.net/6296bc8112c245309be1258f3a08eb6a/Images/Products2627-1200x800-220218.jpg">
            <a:extLst>
              <a:ext uri="{FF2B5EF4-FFF2-40B4-BE49-F238E27FC236}">
                <a16:creationId xmlns:a16="http://schemas.microsoft.com/office/drawing/2014/main" id="{CF2774F9-C2A8-4B64-ACAA-86C7B3AE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5" b="92000" l="10000" r="94750">
                        <a14:foregroundMark x1="29083" y1="11375" x2="7167" y2="18500"/>
                        <a14:foregroundMark x1="7167" y1="18500" x2="9250" y2="35125"/>
                        <a14:foregroundMark x1="9250" y1="35125" x2="22250" y2="38250"/>
                        <a14:foregroundMark x1="22250" y1="38250" x2="35667" y2="32250"/>
                        <a14:foregroundMark x1="35667" y1="32250" x2="48000" y2="34500"/>
                        <a14:foregroundMark x1="48000" y1="34500" x2="54667" y2="18500"/>
                        <a14:foregroundMark x1="54667" y1="18500" x2="43500" y2="8250"/>
                        <a14:foregroundMark x1="43500" y1="8250" x2="15583" y2="10625"/>
                        <a14:foregroundMark x1="15583" y1="10625" x2="15250" y2="10875"/>
                        <a14:foregroundMark x1="36833" y1="58500" x2="25250" y2="57625"/>
                        <a14:foregroundMark x1="25250" y1="57625" x2="15333" y2="71250"/>
                        <a14:foregroundMark x1="15333" y1="71250" x2="17750" y2="88000"/>
                        <a14:foregroundMark x1="17750" y1="88000" x2="32750" y2="91375"/>
                        <a14:foregroundMark x1="32750" y1="91375" x2="42083" y2="76500"/>
                        <a14:foregroundMark x1="42083" y1="76500" x2="39583" y2="59000"/>
                        <a14:foregroundMark x1="39583" y1="59000" x2="33833" y2="56750"/>
                        <a14:foregroundMark x1="42500" y1="6000" x2="54167" y2="10250"/>
                        <a14:foregroundMark x1="54167" y1="10250" x2="46083" y2="7750"/>
                        <a14:foregroundMark x1="49667" y1="7375" x2="53167" y2="31000"/>
                        <a14:foregroundMark x1="53167" y1="31000" x2="52417" y2="13500"/>
                        <a14:foregroundMark x1="52417" y1="13500" x2="47917" y2="7750"/>
                        <a14:foregroundMark x1="52667" y1="6000" x2="60917" y2="18375"/>
                        <a14:foregroundMark x1="60917" y1="18375" x2="51833" y2="8000"/>
                        <a14:foregroundMark x1="51833" y1="8000" x2="50583" y2="7375"/>
                        <a14:foregroundMark x1="92500" y1="68875" x2="87750" y2="84625"/>
                        <a14:foregroundMark x1="87750" y1="84625" x2="94833" y2="71125"/>
                        <a14:foregroundMark x1="94833" y1="71125" x2="88583" y2="68875"/>
                        <a14:foregroundMark x1="79083" y1="75625" x2="66250" y2="71500"/>
                        <a14:foregroundMark x1="66250" y1="71500" x2="61583" y2="87375"/>
                        <a14:foregroundMark x1="61583" y1="87375" x2="73167" y2="93500"/>
                        <a14:foregroundMark x1="73167" y1="93500" x2="96417" y2="83875"/>
                        <a14:foregroundMark x1="96417" y1="83875" x2="96917" y2="66125"/>
                        <a14:foregroundMark x1="96917" y1="66125" x2="89667" y2="49125"/>
                        <a14:foregroundMark x1="89667" y1="49125" x2="79917" y2="36375"/>
                        <a14:foregroundMark x1="79917" y1="36375" x2="66667" y2="30625"/>
                        <a14:foregroundMark x1="66667" y1="30625" x2="54250" y2="33375"/>
                        <a14:foregroundMark x1="54250" y1="33375" x2="35917" y2="55875"/>
                        <a14:foregroundMark x1="35917" y1="55875" x2="23750" y2="61250"/>
                        <a14:foregroundMark x1="23750" y1="61250" x2="22250" y2="80375"/>
                        <a14:foregroundMark x1="22250" y1="80375" x2="26250" y2="97125"/>
                        <a14:foregroundMark x1="26250" y1="97125" x2="38083" y2="97125"/>
                        <a14:foregroundMark x1="38083" y1="97125" x2="61000" y2="92000"/>
                        <a14:foregroundMark x1="61000" y1="92000" x2="62250" y2="88125"/>
                        <a14:foregroundMark x1="53583" y1="6875" x2="5667" y2="11500"/>
                        <a14:foregroundMark x1="5667" y1="11500" x2="4167" y2="29250"/>
                        <a14:foregroundMark x1="4167" y1="29250" x2="11083" y2="43500"/>
                        <a14:foregroundMark x1="11083" y1="43500" x2="21250" y2="36000"/>
                        <a14:foregroundMark x1="21250" y1="36000" x2="27500" y2="20750"/>
                        <a14:foregroundMark x1="27500" y1="20750" x2="40333" y2="21250"/>
                        <a14:foregroundMark x1="40333" y1="21250" x2="53583" y2="20750"/>
                        <a14:foregroundMark x1="53583" y1="20750" x2="55417" y2="3875"/>
                        <a14:foregroundMark x1="55417" y1="3875" x2="50917" y2="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75" y="288515"/>
            <a:ext cx="3629028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C8699EE-6965-4F40-B988-028E6C03D275}"/>
              </a:ext>
            </a:extLst>
          </p:cNvPr>
          <p:cNvGrpSpPr/>
          <p:nvPr/>
        </p:nvGrpSpPr>
        <p:grpSpPr>
          <a:xfrm>
            <a:off x="7763933" y="3606800"/>
            <a:ext cx="1791761" cy="1543647"/>
            <a:chOff x="6184902" y="4001294"/>
            <a:chExt cx="1485900" cy="1485900"/>
          </a:xfrm>
        </p:grpSpPr>
        <p:pic>
          <p:nvPicPr>
            <p:cNvPr id="1028" name="Picture 4" descr="https://multimedia.bbycastatic.ca/multimedia/products/500x500/106/10670/10670303.jpg">
              <a:extLst>
                <a:ext uri="{FF2B5EF4-FFF2-40B4-BE49-F238E27FC236}">
                  <a16:creationId xmlns:a16="http://schemas.microsoft.com/office/drawing/2014/main" id="{57B9D26C-0D15-4587-9C9C-E2184248E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4902" y="4001294"/>
              <a:ext cx="1333500" cy="133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s://multimedia.bbycastatic.ca/multimedia/products/500x500/106/10670/10670303.jpg">
              <a:extLst>
                <a:ext uri="{FF2B5EF4-FFF2-40B4-BE49-F238E27FC236}">
                  <a16:creationId xmlns:a16="http://schemas.microsoft.com/office/drawing/2014/main" id="{C0637BE6-D5EA-4463-AD70-4B3A7BF63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302" y="4153694"/>
              <a:ext cx="1333500" cy="133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33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8BBA5-76A7-48E2-8DD6-FF6D1EF4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Amplification &amp;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68DFF-6798-4B2D-8BF2-687E048FA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/>
              <a:t>Utilizing the TLV2472CDR Precision Amplifiers Dual Lo-Pwr R-to-R Input / Output Op Amp</a:t>
            </a:r>
          </a:p>
          <a:p>
            <a:pPr lvl="1"/>
            <a:r>
              <a:rPr lang="en-US"/>
              <a:t>Great slew rate for high frequency operation</a:t>
            </a:r>
          </a:p>
          <a:p>
            <a:pPr lvl="1"/>
            <a:r>
              <a:rPr lang="en-US"/>
              <a:t>Necessary for operation of non-negative signal and control processing</a:t>
            </a:r>
          </a:p>
          <a:p>
            <a:pPr lvl="2"/>
            <a:r>
              <a:rPr lang="en-US"/>
              <a:t>1.5V/µs slew rate , 0V-6V </a:t>
            </a:r>
            <a:r>
              <a:rPr lang="en-US" err="1"/>
              <a:t>V_Supply</a:t>
            </a:r>
            <a:r>
              <a:rPr lang="en-US"/>
              <a:t> , 600µA output current</a:t>
            </a:r>
          </a:p>
          <a:p>
            <a:pPr lvl="1"/>
            <a:endParaRPr lang="en-US"/>
          </a:p>
          <a:p>
            <a:r>
              <a:rPr lang="en-US"/>
              <a:t>Regulators used LM7805 and TI's uA78M33</a:t>
            </a:r>
          </a:p>
          <a:p>
            <a:pPr lvl="1"/>
            <a:r>
              <a:rPr lang="en-US"/>
              <a:t>Laser rifle will contain both regulators for the peripheral devices, and MCU.</a:t>
            </a:r>
          </a:p>
          <a:p>
            <a:pPr lvl="1"/>
            <a:r>
              <a:rPr lang="en-US"/>
              <a:t>Skeet Target will only use the uA78MM33 for MCU control and low powered peripheral devices.</a:t>
            </a:r>
          </a:p>
        </p:txBody>
      </p:sp>
      <p:pic>
        <p:nvPicPr>
          <p:cNvPr id="4" name="Picture 4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9C48930B-0622-4E4A-B2CE-3A74A76F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758" y="561975"/>
            <a:ext cx="151488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4A7336C8-61E4-478E-9D99-F8E624794057}"/>
              </a:ext>
            </a:extLst>
          </p:cNvPr>
          <p:cNvSpPr/>
          <p:nvPr/>
        </p:nvSpPr>
        <p:spPr>
          <a:xfrm>
            <a:off x="4068763" y="2276475"/>
            <a:ext cx="3332623" cy="1621569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Laser Detection</a:t>
            </a:r>
          </a:p>
        </p:txBody>
      </p:sp>
    </p:spTree>
    <p:extLst>
      <p:ext uri="{BB962C8B-B14F-4D97-AF65-F5344CB8AC3E}">
        <p14:creationId xmlns:p14="http://schemas.microsoft.com/office/powerpoint/2010/main" val="3348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963E-92DE-4D84-89E0-7A631BA8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97140-813D-4207-8186-684B0E3C2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268" y="1612486"/>
            <a:ext cx="9087082" cy="3877089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/>
              <a:t>Laser system contains five main components.</a:t>
            </a:r>
          </a:p>
          <a:p>
            <a:pPr marL="385763" indent="-385763">
              <a:buAutoNum type="arabicPeriod"/>
            </a:pPr>
            <a:r>
              <a:rPr lang="en-US"/>
              <a:t>Modulation via PWM</a:t>
            </a:r>
          </a:p>
          <a:p>
            <a:pPr marL="385763" indent="-385763">
              <a:buAutoNum type="arabicPeriod"/>
            </a:pPr>
            <a:r>
              <a:rPr lang="en-US"/>
              <a:t>Laser Diode</a:t>
            </a:r>
          </a:p>
          <a:p>
            <a:pPr marL="385763" indent="-385763">
              <a:buAutoNum type="arabicPeriod"/>
            </a:pPr>
            <a:r>
              <a:rPr lang="en-US"/>
              <a:t>Collimator </a:t>
            </a:r>
          </a:p>
          <a:p>
            <a:pPr marL="385763" indent="-385763">
              <a:buAutoNum type="arabicPeriod"/>
            </a:pPr>
            <a:r>
              <a:rPr lang="en-US"/>
              <a:t>Beam Corrector</a:t>
            </a:r>
          </a:p>
          <a:p>
            <a:pPr marL="385763" indent="-385763">
              <a:buAutoNum type="arabicPeriod"/>
            </a:pPr>
            <a:r>
              <a:rPr lang="en-US"/>
              <a:t>Beam Expander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9BB3A526-D215-4570-80B0-FA214C0CDC5A}"/>
              </a:ext>
            </a:extLst>
          </p:cNvPr>
          <p:cNvSpPr/>
          <p:nvPr/>
        </p:nvSpPr>
        <p:spPr>
          <a:xfrm>
            <a:off x="2829886" y="5111682"/>
            <a:ext cx="857250" cy="514350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/>
              <a:t>PWM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31E0289C-3399-4B70-AB3F-E0C0CBEFBBEE}"/>
              </a:ext>
            </a:extLst>
          </p:cNvPr>
          <p:cNvSpPr/>
          <p:nvPr/>
        </p:nvSpPr>
        <p:spPr>
          <a:xfrm>
            <a:off x="4030444" y="5111682"/>
            <a:ext cx="857250" cy="514350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/>
              <a:t>Laser Diode</a:t>
            </a:r>
            <a:endParaRPr lang="en-US" sz="900" err="1"/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BE77531C-CFD2-4998-BFAF-E0994A53489E}"/>
              </a:ext>
            </a:extLst>
          </p:cNvPr>
          <p:cNvSpPr/>
          <p:nvPr/>
        </p:nvSpPr>
        <p:spPr>
          <a:xfrm>
            <a:off x="5278641" y="5111682"/>
            <a:ext cx="857250" cy="514350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/>
              <a:t>Collimator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A008B4D6-A84F-431B-B180-49538B86998A}"/>
              </a:ext>
            </a:extLst>
          </p:cNvPr>
          <p:cNvSpPr/>
          <p:nvPr/>
        </p:nvSpPr>
        <p:spPr>
          <a:xfrm>
            <a:off x="6517314" y="5111682"/>
            <a:ext cx="857250" cy="514350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/>
              <a:t>Beam Corrector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775E0797-D44E-4188-91E6-5B6C648B315A}"/>
              </a:ext>
            </a:extLst>
          </p:cNvPr>
          <p:cNvSpPr/>
          <p:nvPr/>
        </p:nvSpPr>
        <p:spPr>
          <a:xfrm>
            <a:off x="7755983" y="5111682"/>
            <a:ext cx="857250" cy="514350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/>
              <a:t>Beam Expander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F468C574-540E-4EFC-BB46-346B5EED92A0}"/>
              </a:ext>
            </a:extLst>
          </p:cNvPr>
          <p:cNvSpPr/>
          <p:nvPr/>
        </p:nvSpPr>
        <p:spPr>
          <a:xfrm>
            <a:off x="1629328" y="5111682"/>
            <a:ext cx="857250" cy="514350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/>
              <a:t>MCU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EB376FC-2C94-4841-936F-7278AF59BA8D}"/>
              </a:ext>
            </a:extLst>
          </p:cNvPr>
          <p:cNvCxnSpPr/>
          <p:nvPr/>
        </p:nvCxnSpPr>
        <p:spPr>
          <a:xfrm>
            <a:off x="2487483" y="5368854"/>
            <a:ext cx="361943" cy="4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AB6103-F7A2-433A-B490-F2695B697633}"/>
              </a:ext>
            </a:extLst>
          </p:cNvPr>
          <p:cNvCxnSpPr>
            <a:cxnSpLocks/>
          </p:cNvCxnSpPr>
          <p:nvPr/>
        </p:nvCxnSpPr>
        <p:spPr>
          <a:xfrm>
            <a:off x="3677899" y="5359332"/>
            <a:ext cx="361943" cy="4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434839-B5AA-481C-A973-306F67EE203D}"/>
              </a:ext>
            </a:extLst>
          </p:cNvPr>
          <p:cNvCxnSpPr>
            <a:cxnSpLocks/>
          </p:cNvCxnSpPr>
          <p:nvPr/>
        </p:nvCxnSpPr>
        <p:spPr>
          <a:xfrm>
            <a:off x="4916571" y="5368856"/>
            <a:ext cx="361943" cy="4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F92F96-0EF3-4FAD-9AAD-57961E31ED3D}"/>
              </a:ext>
            </a:extLst>
          </p:cNvPr>
          <p:cNvCxnSpPr>
            <a:cxnSpLocks/>
          </p:cNvCxnSpPr>
          <p:nvPr/>
        </p:nvCxnSpPr>
        <p:spPr>
          <a:xfrm>
            <a:off x="6145711" y="5349809"/>
            <a:ext cx="361943" cy="4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9788A2-E7FD-46B7-AC22-B8644E991856}"/>
              </a:ext>
            </a:extLst>
          </p:cNvPr>
          <p:cNvCxnSpPr>
            <a:cxnSpLocks/>
          </p:cNvCxnSpPr>
          <p:nvPr/>
        </p:nvCxnSpPr>
        <p:spPr>
          <a:xfrm>
            <a:off x="7403442" y="5359332"/>
            <a:ext cx="361943" cy="4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287F4AB0-33BC-48F6-9287-697F80B88907}"/>
              </a:ext>
            </a:extLst>
          </p:cNvPr>
          <p:cNvSpPr/>
          <p:nvPr/>
        </p:nvSpPr>
        <p:spPr>
          <a:xfrm>
            <a:off x="2812671" y="4086225"/>
            <a:ext cx="857250" cy="514350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/>
              <a:t>Power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1ACF9F4-9289-443D-BA24-FE2AF7D27180}"/>
              </a:ext>
            </a:extLst>
          </p:cNvPr>
          <p:cNvCxnSpPr>
            <a:cxnSpLocks/>
          </p:cNvCxnSpPr>
          <p:nvPr/>
        </p:nvCxnSpPr>
        <p:spPr>
          <a:xfrm>
            <a:off x="3258243" y="4589497"/>
            <a:ext cx="11747" cy="543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2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889A1-1B44-4977-AE15-AADAEE72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Laser PWM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D2DEE-C117-4D3D-B099-F0DDAFC66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2181225"/>
            <a:ext cx="7886700" cy="3277457"/>
          </a:xfrm>
        </p:spPr>
        <p:txBody>
          <a:bodyPr vert="horz" lIns="68580" tIns="34290" rIns="68580" bIns="34290" rtlCol="0" anchor="t">
            <a:normAutofit fontScale="92500" lnSpcReduction="20000"/>
          </a:bodyPr>
          <a:lstStyle/>
          <a:p>
            <a:r>
              <a:rPr lang="en-US"/>
              <a:t>System consists of a 30kHz input signal</a:t>
            </a:r>
          </a:p>
          <a:p>
            <a:r>
              <a:rPr lang="en-US"/>
              <a:t>Non-Inverting summation amplification</a:t>
            </a:r>
            <a:r>
              <a:rPr lang="en-US">
                <a:latin typeface="+mn-ea"/>
                <a:cs typeface="+mn-ea"/>
              </a:rPr>
              <a:t/>
            </a:r>
            <a:br>
              <a:rPr lang="en-US">
                <a:latin typeface="+mn-ea"/>
                <a:cs typeface="+mn-ea"/>
              </a:rPr>
            </a:br>
            <a:r>
              <a:rPr lang="en-US"/>
              <a:t>provides a mixed signal output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System retains an off state until the skeet rifle is powered</a:t>
            </a:r>
          </a:p>
          <a:p>
            <a:r>
              <a:rPr lang="en-US"/>
              <a:t>System safety is removed, LED is powered to below the threshold emission power level</a:t>
            </a:r>
          </a:p>
          <a:p>
            <a:r>
              <a:rPr lang="en-US"/>
              <a:t>MCU signal to fire the laser is provided and controlled.</a:t>
            </a:r>
          </a:p>
          <a:p>
            <a:endParaRPr lang="en-US"/>
          </a:p>
        </p:txBody>
      </p:sp>
      <p:pic>
        <p:nvPicPr>
          <p:cNvPr id="6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050548B7-FFF2-4CDA-B5C4-BE7779E48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25" y="1051985"/>
            <a:ext cx="4270255" cy="3213628"/>
          </a:xfrm>
          <a:prstGeom prst="rect">
            <a:avLst/>
          </a:prstGeom>
        </p:spPr>
      </p:pic>
      <p:pic>
        <p:nvPicPr>
          <p:cNvPr id="4" name="Picture 4" descr="A close up of a person&#10;&#10;Description generated with high confidence">
            <a:extLst>
              <a:ext uri="{FF2B5EF4-FFF2-40B4-BE49-F238E27FC236}">
                <a16:creationId xmlns:a16="http://schemas.microsoft.com/office/drawing/2014/main" id="{1F5501CD-82E2-46AB-AC5C-93E719222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095625"/>
            <a:ext cx="4004532" cy="961471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00A7718-CE71-438E-A5D4-F24CB108A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931" y="1400175"/>
            <a:ext cx="231496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0484-3C9D-4B9B-A8F0-8EF94AD3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Laser Diode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79A42-88FD-451F-8D0C-CE52E4D75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/>
              <a:t>Small portable laser requiring relatively low power.</a:t>
            </a:r>
          </a:p>
          <a:p>
            <a:r>
              <a:rPr lang="en-US"/>
              <a:t>Wavelength chosen for low interference from sunlight and reduced cost.</a:t>
            </a:r>
          </a:p>
          <a:p>
            <a:pPr lvl="1"/>
            <a:r>
              <a:rPr lang="en-US"/>
              <a:t>Wavelength 980 nm.</a:t>
            </a:r>
          </a:p>
          <a:p>
            <a:pPr lvl="1"/>
            <a:r>
              <a:rPr lang="en-US"/>
              <a:t>Within Silicon region for detectors and emitters.</a:t>
            </a:r>
          </a:p>
          <a:p>
            <a:pPr lvl="1"/>
            <a:r>
              <a:rPr lang="en-US" err="1"/>
              <a:t>ThorLabs</a:t>
            </a:r>
            <a:r>
              <a:rPr lang="en-US"/>
              <a:t> has a family of 980 nm diodes.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037FD7BA-2A13-44BF-86D5-24A8FE31F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942" b="2"/>
          <a:stretch/>
        </p:blipFill>
        <p:spPr>
          <a:xfrm>
            <a:off x="4762500" y="1932317"/>
            <a:ext cx="4674870" cy="320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79B85-119C-4705-BCCA-43EA0D65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Collimator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81075" y="2028825"/>
            <a:ext cx="2848355" cy="3263504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1500"/>
              <a:t>Single lens system designed to bend the laser beam so that the beam is parallel.</a:t>
            </a:r>
          </a:p>
          <a:p>
            <a:r>
              <a:rPr lang="en-US" sz="1500"/>
              <a:t>Laser diodes have large divergence angles ( 30 degrees), so they need to be collimated before more beam shaping.</a:t>
            </a:r>
          </a:p>
          <a:p>
            <a:r>
              <a:rPr lang="en-US" sz="1500"/>
              <a:t>Allows for a small spot size at distance.</a:t>
            </a:r>
          </a:p>
          <a:p>
            <a:endParaRPr lang="en-US" sz="15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F5A973E-F76B-4157-9A46-70E504DBA04C}"/>
              </a:ext>
            </a:extLst>
          </p:cNvPr>
          <p:cNvCxnSpPr/>
          <p:nvPr/>
        </p:nvCxnSpPr>
        <p:spPr>
          <a:xfrm flipH="1">
            <a:off x="6431485" y="5017650"/>
            <a:ext cx="4863" cy="139567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783BC8-76F2-4256-A943-BFD7E3324A60}"/>
              </a:ext>
            </a:extLst>
          </p:cNvPr>
          <p:cNvCxnSpPr>
            <a:cxnSpLocks/>
          </p:cNvCxnSpPr>
          <p:nvPr/>
        </p:nvCxnSpPr>
        <p:spPr>
          <a:xfrm flipV="1">
            <a:off x="5931869" y="5663320"/>
            <a:ext cx="987357" cy="438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7BA2F744-758C-4F46-9DC5-4201AC114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82" r="5359" b="2"/>
          <a:stretch/>
        </p:blipFill>
        <p:spPr>
          <a:xfrm>
            <a:off x="4457700" y="1895475"/>
            <a:ext cx="4674870" cy="320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0832F1-13A0-415B-96D9-C32EB54A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Beam Correction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09625" y="1990725"/>
            <a:ext cx="2848355" cy="3263504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1500"/>
              <a:t>Laser diode does not create a circular beam, but an elliptical beam.</a:t>
            </a:r>
          </a:p>
          <a:p>
            <a:r>
              <a:rPr lang="en-US" sz="1500"/>
              <a:t>Anamorphic prism pairs expand one axis of the laser beam to correct for this.</a:t>
            </a:r>
          </a:p>
          <a:p>
            <a:endParaRPr lang="en-US" sz="15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842F914-4655-45CC-BF16-6BBFEA236630}"/>
              </a:ext>
            </a:extLst>
          </p:cNvPr>
          <p:cNvCxnSpPr>
            <a:cxnSpLocks/>
          </p:cNvCxnSpPr>
          <p:nvPr/>
        </p:nvCxnSpPr>
        <p:spPr>
          <a:xfrm>
            <a:off x="5523096" y="5682298"/>
            <a:ext cx="1775297" cy="3936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7F07A6-2827-487D-A864-A2160DFE1401}"/>
              </a:ext>
            </a:extLst>
          </p:cNvPr>
          <p:cNvCxnSpPr/>
          <p:nvPr/>
        </p:nvCxnSpPr>
        <p:spPr>
          <a:xfrm flipH="1">
            <a:off x="6431485" y="5207127"/>
            <a:ext cx="4863" cy="98732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6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A369372E-43CB-422F-AB16-C22CF75E2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81" r="1661" b="2"/>
          <a:stretch/>
        </p:blipFill>
        <p:spPr>
          <a:xfrm>
            <a:off x="4400550" y="1932317"/>
            <a:ext cx="4674870" cy="320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0CA73-CE2F-48E5-89B2-3A5E9C61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Beam expander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00100" y="1762125"/>
            <a:ext cx="2848355" cy="3263504"/>
          </a:xfrm>
        </p:spPr>
        <p:txBody>
          <a:bodyPr vert="horz" lIns="68580" tIns="34290" rIns="68580" bIns="34290" rtlCol="0" anchor="t">
            <a:normAutofit fontScale="92500" lnSpcReduction="20000"/>
          </a:bodyPr>
          <a:lstStyle/>
          <a:p>
            <a:r>
              <a:rPr lang="en-US" sz="1500"/>
              <a:t>A beam expander will be used to both expand the laser beam to create a more realistic gun shot.</a:t>
            </a:r>
          </a:p>
          <a:p>
            <a:r>
              <a:rPr lang="en-US" sz="1500"/>
              <a:t>The beam expander will also cause the beam to diverge by adjusting the Plano Convex lens backwards. </a:t>
            </a:r>
          </a:p>
          <a:p>
            <a:r>
              <a:rPr lang="en-US" sz="1500"/>
              <a:t>Pinhole to clean the laser beam.</a:t>
            </a:r>
          </a:p>
          <a:p>
            <a:r>
              <a:rPr lang="en-US" sz="1500"/>
              <a:t>A physical stop will be placed in front of the Plano Convex lens to prevent the beam from focusing outside the system.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FB51D6-BB2F-4D80-A913-C57AE092F3F1}"/>
              </a:ext>
            </a:extLst>
          </p:cNvPr>
          <p:cNvCxnSpPr/>
          <p:nvPr/>
        </p:nvCxnSpPr>
        <p:spPr>
          <a:xfrm>
            <a:off x="5523080" y="5213762"/>
            <a:ext cx="9728" cy="110399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70AF79-E980-42BC-A5FF-EBE8697F0DD5}"/>
              </a:ext>
            </a:extLst>
          </p:cNvPr>
          <p:cNvCxnSpPr>
            <a:cxnSpLocks/>
          </p:cNvCxnSpPr>
          <p:nvPr/>
        </p:nvCxnSpPr>
        <p:spPr>
          <a:xfrm flipV="1">
            <a:off x="4634252" y="5695920"/>
            <a:ext cx="1775297" cy="1555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DA75A2-5061-4775-8D2F-2AB2B013A858}"/>
              </a:ext>
            </a:extLst>
          </p:cNvPr>
          <p:cNvCxnSpPr>
            <a:cxnSpLocks/>
          </p:cNvCxnSpPr>
          <p:nvPr/>
        </p:nvCxnSpPr>
        <p:spPr>
          <a:xfrm>
            <a:off x="7681117" y="5213762"/>
            <a:ext cx="9728" cy="110399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5C04A4-D373-48A4-915B-C2A0C4C11190}"/>
              </a:ext>
            </a:extLst>
          </p:cNvPr>
          <p:cNvCxnSpPr>
            <a:cxnSpLocks/>
          </p:cNvCxnSpPr>
          <p:nvPr/>
        </p:nvCxnSpPr>
        <p:spPr>
          <a:xfrm>
            <a:off x="7224291" y="5725249"/>
            <a:ext cx="899808" cy="3160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6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A52BC-B605-49AC-8F07-CC6203CA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Laser Detection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3025E-B918-43CC-8205-80428AB6C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/>
              <a:t>Wavelength detection filtration &amp; output states to MCU</a:t>
            </a:r>
          </a:p>
          <a:p>
            <a:r>
              <a:rPr lang="en-US"/>
              <a:t>Modulator laser light will allow current to flow through the phototransistor.</a:t>
            </a:r>
          </a:p>
          <a:p>
            <a:r>
              <a:rPr lang="en-US"/>
              <a:t>Solar filters are used to remove unwanted sun light from adding noise to the input signal. </a:t>
            </a:r>
          </a:p>
          <a:p>
            <a:r>
              <a:rPr lang="en-US"/>
              <a:t>Output of the phototransistor will be passed through a bandpass filter to reduce noise and amplify signal.</a:t>
            </a:r>
          </a:p>
          <a:p>
            <a:r>
              <a:rPr lang="en-US"/>
              <a:t>Output of the bandpass filter will be passed to a comparator circuit. 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9C0BEB74-7F7E-4657-A37B-05A6F5265D51}"/>
              </a:ext>
            </a:extLst>
          </p:cNvPr>
          <p:cNvSpPr/>
          <p:nvPr/>
        </p:nvSpPr>
        <p:spPr>
          <a:xfrm>
            <a:off x="4168734" y="5837549"/>
            <a:ext cx="857250" cy="514350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/>
              <a:t>Bandpass filter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B1DB85AA-2EAB-40DA-8FA6-B227CFC09185}"/>
              </a:ext>
            </a:extLst>
          </p:cNvPr>
          <p:cNvSpPr/>
          <p:nvPr/>
        </p:nvSpPr>
        <p:spPr>
          <a:xfrm>
            <a:off x="5369293" y="5837549"/>
            <a:ext cx="857250" cy="514350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/>
              <a:t>Comparator</a:t>
            </a:r>
            <a:endParaRPr lang="en-US" sz="900" err="1"/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8123B38F-05EA-4A06-B496-5F60CE336EFA}"/>
              </a:ext>
            </a:extLst>
          </p:cNvPr>
          <p:cNvSpPr/>
          <p:nvPr/>
        </p:nvSpPr>
        <p:spPr>
          <a:xfrm>
            <a:off x="6617491" y="5837549"/>
            <a:ext cx="857250" cy="514350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/>
              <a:t>MCU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D1EFD634-6376-4D65-AAD2-107F6594ACB4}"/>
              </a:ext>
            </a:extLst>
          </p:cNvPr>
          <p:cNvSpPr/>
          <p:nvPr/>
        </p:nvSpPr>
        <p:spPr>
          <a:xfrm>
            <a:off x="2643218" y="5837110"/>
            <a:ext cx="1182473" cy="514350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/>
              <a:t>Phototransistor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D4A42D1-AC2E-4132-9709-67AAC53F2E88}"/>
              </a:ext>
            </a:extLst>
          </p:cNvPr>
          <p:cNvCxnSpPr/>
          <p:nvPr/>
        </p:nvCxnSpPr>
        <p:spPr>
          <a:xfrm>
            <a:off x="3829711" y="6094719"/>
            <a:ext cx="361943" cy="4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3CB146A-2569-4E34-84A0-0B79F9766271}"/>
              </a:ext>
            </a:extLst>
          </p:cNvPr>
          <p:cNvCxnSpPr>
            <a:cxnSpLocks/>
          </p:cNvCxnSpPr>
          <p:nvPr/>
        </p:nvCxnSpPr>
        <p:spPr>
          <a:xfrm>
            <a:off x="5016746" y="6085196"/>
            <a:ext cx="361943" cy="4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435689E-A112-45A1-94D3-14A24678A7E6}"/>
              </a:ext>
            </a:extLst>
          </p:cNvPr>
          <p:cNvCxnSpPr>
            <a:cxnSpLocks/>
          </p:cNvCxnSpPr>
          <p:nvPr/>
        </p:nvCxnSpPr>
        <p:spPr>
          <a:xfrm>
            <a:off x="6255416" y="6094719"/>
            <a:ext cx="361943" cy="4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3A38A309-2662-452A-88AD-E931BC0D69CA}"/>
              </a:ext>
            </a:extLst>
          </p:cNvPr>
          <p:cNvSpPr/>
          <p:nvPr/>
        </p:nvSpPr>
        <p:spPr>
          <a:xfrm>
            <a:off x="4165702" y="4987797"/>
            <a:ext cx="857250" cy="514350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/>
              <a:t> Power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EADCA0-DC83-4DDE-BF6D-A8F74B00C4FB}"/>
              </a:ext>
            </a:extLst>
          </p:cNvPr>
          <p:cNvCxnSpPr>
            <a:cxnSpLocks/>
          </p:cNvCxnSpPr>
          <p:nvPr/>
        </p:nvCxnSpPr>
        <p:spPr>
          <a:xfrm flipH="1">
            <a:off x="4616979" y="5505247"/>
            <a:ext cx="2844" cy="3105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882C8E-9ADD-47A3-BC7D-DAB05F413DCF}"/>
              </a:ext>
            </a:extLst>
          </p:cNvPr>
          <p:cNvCxnSpPr>
            <a:cxnSpLocks/>
          </p:cNvCxnSpPr>
          <p:nvPr/>
        </p:nvCxnSpPr>
        <p:spPr>
          <a:xfrm>
            <a:off x="5011294" y="5444997"/>
            <a:ext cx="828870" cy="3980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3CB027-8942-412A-ABC7-B75467FB1A8B}"/>
              </a:ext>
            </a:extLst>
          </p:cNvPr>
          <p:cNvCxnSpPr>
            <a:cxnSpLocks/>
          </p:cNvCxnSpPr>
          <p:nvPr/>
        </p:nvCxnSpPr>
        <p:spPr>
          <a:xfrm flipH="1">
            <a:off x="3438727" y="5464684"/>
            <a:ext cx="717828" cy="3689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2397B77E-B231-4673-B586-82A3218A1A67}"/>
              </a:ext>
            </a:extLst>
          </p:cNvPr>
          <p:cNvSpPr/>
          <p:nvPr/>
        </p:nvSpPr>
        <p:spPr>
          <a:xfrm>
            <a:off x="1411103" y="5843113"/>
            <a:ext cx="857250" cy="514350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/>
              <a:t>Laser Light</a:t>
            </a:r>
            <a:endParaRPr lang="en-US" sz="900" err="1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5B126CA-8AE1-405E-955D-99B5CF66DF90}"/>
              </a:ext>
            </a:extLst>
          </p:cNvPr>
          <p:cNvCxnSpPr>
            <a:cxnSpLocks/>
          </p:cNvCxnSpPr>
          <p:nvPr/>
        </p:nvCxnSpPr>
        <p:spPr>
          <a:xfrm>
            <a:off x="2279270" y="6096379"/>
            <a:ext cx="361943" cy="4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5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54FD5-1F48-42F6-BD50-391F9F217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083" y="1524000"/>
            <a:ext cx="7109459" cy="3697287"/>
          </a:xfrm>
        </p:spPr>
        <p:txBody>
          <a:bodyPr anchor="ctr">
            <a:normAutofit/>
          </a:bodyPr>
          <a:lstStyle/>
          <a:p>
            <a:r>
              <a:rPr lang="en-US" sz="1800"/>
              <a:t>Create a system design that incorporates the different disciplines and practices of Electrical, Photonic, and Computer engineering.</a:t>
            </a:r>
          </a:p>
          <a:p>
            <a:pPr lvl="1"/>
            <a:r>
              <a:rPr lang="en-US"/>
              <a:t>Utilization of RF, IR, Power Systems, Programming and Innovation.</a:t>
            </a:r>
          </a:p>
          <a:p>
            <a:r>
              <a:rPr lang="en-US" sz="1800"/>
              <a:t>Remove hazards from this firearm sport.</a:t>
            </a:r>
          </a:p>
          <a:p>
            <a:pPr lvl="1"/>
            <a:r>
              <a:rPr lang="en-US"/>
              <a:t>Provide a safe countermeasure and alternative to combustive ammunitions, target practice, and ammunition pollution.</a:t>
            </a:r>
          </a:p>
          <a:p>
            <a:r>
              <a:rPr lang="en-US" sz="1800"/>
              <a:t>Create a Electronic Version of the sport which enables users to practice in safe public environments, reduce the amount of litter caused by target rounds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32629F4-E7C2-46EA-9CE9-4E1EEF6F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E82914-9BAF-4735-B22F-19A8313B5A44}"/>
              </a:ext>
            </a:extLst>
          </p:cNvPr>
          <p:cNvSpPr txBox="1">
            <a:spLocks/>
          </p:cNvSpPr>
          <p:nvPr/>
        </p:nvSpPr>
        <p:spPr>
          <a:xfrm>
            <a:off x="677863" y="609600"/>
            <a:ext cx="2743200" cy="688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22AD4-E586-4FD2-83DA-8F6B59011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Laser Detection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0CAFE-5FFD-490E-B3EA-04FD3FA1B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Three main parameters to determine detection:</a:t>
            </a:r>
          </a:p>
          <a:p>
            <a:pPr>
              <a:buAutoNum type="arabicPeriod"/>
            </a:pPr>
            <a:r>
              <a:rPr lang="en-US"/>
              <a:t>Output Power</a:t>
            </a:r>
          </a:p>
          <a:p>
            <a:pPr lvl="1"/>
            <a:r>
              <a:rPr lang="en-US"/>
              <a:t>Increase for better detection, but decreases safety.</a:t>
            </a:r>
          </a:p>
          <a:p>
            <a:pPr>
              <a:buAutoNum type="arabicPeriod"/>
            </a:pPr>
            <a:r>
              <a:rPr lang="en-US"/>
              <a:t>Beam spot Size</a:t>
            </a:r>
          </a:p>
          <a:p>
            <a:pPr lvl="1"/>
            <a:r>
              <a:rPr lang="en-US">
                <a:solidFill>
                  <a:srgbClr val="404040"/>
                </a:solidFill>
              </a:rPr>
              <a:t>Decrease spot size for better power density.</a:t>
            </a:r>
          </a:p>
          <a:p>
            <a:pPr>
              <a:buAutoNum type="arabicPeriod"/>
            </a:pPr>
            <a:r>
              <a:rPr lang="en-US">
                <a:solidFill>
                  <a:srgbClr val="404040"/>
                </a:solidFill>
              </a:rPr>
              <a:t>Sensor sensitivity</a:t>
            </a:r>
          </a:p>
          <a:p>
            <a:pPr lvl="1"/>
            <a:r>
              <a:rPr lang="en-US">
                <a:solidFill>
                  <a:srgbClr val="404040"/>
                </a:solidFill>
              </a:rPr>
              <a:t>Different photodetectors with different sensitivities have different needs. </a:t>
            </a:r>
          </a:p>
          <a:p>
            <a:pPr>
              <a:buAutoNum type="arabicPeriod"/>
            </a:pPr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C551B-601A-47C5-A006-25651D3A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5B07A-8F41-45C1-B5B0-9299F7AB8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764632"/>
            <a:ext cx="8596668" cy="42767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Phototransistors</a:t>
            </a:r>
          </a:p>
          <a:p>
            <a:pPr lvl="1"/>
            <a:r>
              <a:rPr lang="en-US"/>
              <a:t>Only need positive voltage to work.</a:t>
            </a:r>
            <a:endParaRPr lang="en-US">
              <a:solidFill>
                <a:schemeClr val="tx1"/>
              </a:solidFill>
            </a:endParaRPr>
          </a:p>
          <a:p>
            <a:pPr lvl="1"/>
            <a:r>
              <a:rPr lang="en-US"/>
              <a:t>Wide field of view (60 degrees).</a:t>
            </a:r>
            <a:endParaRPr lang="en-US">
              <a:solidFill>
                <a:srgbClr val="000000"/>
              </a:solidFill>
            </a:endParaRPr>
          </a:p>
          <a:p>
            <a:r>
              <a:rPr lang="en-US"/>
              <a:t>Darlington phototransistor array.</a:t>
            </a:r>
          </a:p>
          <a:p>
            <a:pPr lvl="1"/>
            <a:r>
              <a:rPr lang="en-US"/>
              <a:t>Enhanced Sensitivity.</a:t>
            </a:r>
          </a:p>
          <a:p>
            <a:pPr lvl="1"/>
            <a:r>
              <a:rPr lang="en-US"/>
              <a:t>Sum currents of all phototransistors to get signal.</a:t>
            </a:r>
            <a:endParaRPr lang="en-US" sz="1800"/>
          </a:p>
          <a:p>
            <a:endParaRPr lang="en-US"/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6" name="Picture 6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10431FEB-9344-4BF1-B591-91966C797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525" y="1495425"/>
            <a:ext cx="5260023" cy="43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68D8-6809-4DB3-BAE0-2D009FE4B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 and Comparator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07FC1-FFE3-4D94-A67D-1143E1178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Multiple first order filters connected by op amps.</a:t>
            </a:r>
          </a:p>
          <a:p>
            <a:pPr lvl="1"/>
            <a:r>
              <a:rPr lang="en-US"/>
              <a:t>Only requires positive voltage for op amps.</a:t>
            </a:r>
          </a:p>
          <a:p>
            <a:r>
              <a:rPr lang="en-US"/>
              <a:t>Comparator will interrupt MCU for signal detection.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BDF10FE-4179-43EF-8105-0C5D25590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50" y="3656330"/>
            <a:ext cx="3809125" cy="2155297"/>
          </a:xfrm>
          <a:prstGeom prst="rect">
            <a:avLst/>
          </a:prstGeom>
        </p:spPr>
      </p:pic>
      <p:pic>
        <p:nvPicPr>
          <p:cNvPr id="9" name="Picture 9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8D5C4D4C-1DFA-48D3-893C-0D9D58F8F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3476625"/>
            <a:ext cx="5615214" cy="3059244"/>
          </a:xfrm>
          <a:prstGeom prst="rect">
            <a:avLst/>
          </a:prstGeom>
        </p:spPr>
      </p:pic>
      <p:pic>
        <p:nvPicPr>
          <p:cNvPr id="11" name="Picture 11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AF36A4BD-E732-4233-B0D5-0C9801058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780" y="3419475"/>
            <a:ext cx="2164644" cy="27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4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C4FD494C-41F7-43BA-9030-4CDD5A267AF8}"/>
              </a:ext>
            </a:extLst>
          </p:cNvPr>
          <p:cNvSpPr/>
          <p:nvPr/>
        </p:nvSpPr>
        <p:spPr>
          <a:xfrm>
            <a:off x="4068763" y="2276475"/>
            <a:ext cx="3332623" cy="1621569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MCU</a:t>
            </a:r>
          </a:p>
        </p:txBody>
      </p:sp>
    </p:spTree>
    <p:extLst>
      <p:ext uri="{BB962C8B-B14F-4D97-AF65-F5344CB8AC3E}">
        <p14:creationId xmlns:p14="http://schemas.microsoft.com/office/powerpoint/2010/main" val="9200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1176-A54E-43C0-8D30-5024E21C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MCU Control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54FD5-1F48-42F6-BD50-391F9F217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320800"/>
            <a:ext cx="8596668" cy="4720563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Project needs</a:t>
            </a:r>
          </a:p>
          <a:p>
            <a:pPr lvl="1"/>
            <a:r>
              <a:rPr lang="en-US" dirty="0"/>
              <a:t>General purpose I/O for user button controls and detector inputs</a:t>
            </a:r>
          </a:p>
          <a:p>
            <a:pPr lvl="1"/>
            <a:r>
              <a:rPr lang="en-US" dirty="0"/>
              <a:t>General purpose I/O for LED and feedback output</a:t>
            </a:r>
          </a:p>
          <a:p>
            <a:pPr lvl="1"/>
            <a:r>
              <a:rPr lang="en-US" dirty="0"/>
              <a:t>PWM for laser modulation and on/off control</a:t>
            </a:r>
          </a:p>
          <a:p>
            <a:pPr lvl="1"/>
            <a:r>
              <a:rPr lang="en-US" dirty="0"/>
              <a:t>PWM for buzzer tone</a:t>
            </a:r>
          </a:p>
          <a:p>
            <a:pPr lvl="1"/>
            <a:r>
              <a:rPr lang="en-US" dirty="0"/>
              <a:t>SPI for display driver</a:t>
            </a:r>
          </a:p>
          <a:p>
            <a:pPr lvl="1"/>
            <a:r>
              <a:rPr lang="en-US" dirty="0"/>
              <a:t>RF communication capability</a:t>
            </a:r>
          </a:p>
          <a:p>
            <a:pPr lvl="1"/>
            <a:r>
              <a:rPr lang="en-US" dirty="0"/>
              <a:t>Low power </a:t>
            </a:r>
          </a:p>
          <a:p>
            <a:pPr lvl="1"/>
            <a:endParaRPr lang="en-US" dirty="0"/>
          </a:p>
          <a:p>
            <a:r>
              <a:rPr lang="en-US" dirty="0"/>
              <a:t>Most MCU available are able to handle most of our needs.</a:t>
            </a:r>
          </a:p>
          <a:p>
            <a:r>
              <a:rPr lang="en-US" dirty="0"/>
              <a:t>RF interface and power requirements are main deciding factors.</a:t>
            </a:r>
          </a:p>
        </p:txBody>
      </p:sp>
    </p:spTree>
    <p:extLst>
      <p:ext uri="{BB962C8B-B14F-4D97-AF65-F5344CB8AC3E}">
        <p14:creationId xmlns:p14="http://schemas.microsoft.com/office/powerpoint/2010/main" val="16590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6B4DE-2C46-495A-ADF1-B4661B96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MCU Selection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51A4D8-4D73-48F0-81AD-F648570F3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700" y="5013325"/>
            <a:ext cx="9264650" cy="113418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/>
              <a:t>TI CC1310 selected for use.</a:t>
            </a:r>
          </a:p>
          <a:p>
            <a:r>
              <a:rPr lang="en-US"/>
              <a:t>Other choices examined were eliminated due to poor availability, cost of development boards, and lack of combined RF transmitter.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A51536C-4B0E-49F6-B917-A85D1FB53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349375"/>
            <a:ext cx="8776247" cy="338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7E43-8A09-407B-A1DD-0AFD87C2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F3A8EA6-6AA4-4D4E-A658-3BE2D5B40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6305" y="1123950"/>
            <a:ext cx="7367272" cy="496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3A5C1-DC9E-437A-AA25-0B7DA97B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Vendor Provided OS and SDK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E714A-84AD-40A5-B030-3F01A14F3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472231"/>
            <a:ext cx="8596312" cy="4569794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/>
              <a:t>Both TI-RTOS or Free-RTOS Supported</a:t>
            </a:r>
          </a:p>
          <a:p>
            <a:r>
              <a:rPr lang="en-US"/>
              <a:t>TI-RTOS selected as it is from same vendor and better compatibility and completeness of driver support is expected.</a:t>
            </a:r>
          </a:p>
          <a:p>
            <a:r>
              <a:rPr lang="en-US"/>
              <a:t>OS Device Drivers (PWM, Display, GPIO, ...)</a:t>
            </a:r>
            <a:endParaRPr lang="en-US">
              <a:solidFill>
                <a:srgbClr val="000000"/>
              </a:solidFill>
            </a:endParaRPr>
          </a:p>
          <a:p>
            <a:r>
              <a:rPr lang="en-US"/>
              <a:t>802.15.4 communication stack</a:t>
            </a:r>
            <a:endParaRPr lang="en-US">
              <a:solidFill>
                <a:schemeClr val="tx1"/>
              </a:solidFill>
            </a:endParaRPr>
          </a:p>
          <a:p>
            <a:r>
              <a:rPr lang="en-US"/>
              <a:t>OS needed to provide necessary real-time functionality for proper responsiveness in the communication stack.</a:t>
            </a:r>
          </a:p>
          <a:p>
            <a:r>
              <a:rPr lang="en-US"/>
              <a:t>Communication between threads and OS by Semaphores, Queues, and Call-back functions. 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F8A88-C418-4014-94A5-182DBE42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Starter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C3DCD-B009-4EFF-A577-56F7DC157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651883"/>
            <a:ext cx="8596312" cy="4390142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/>
              <a:t>Central data collector with multiple Sensor nodes</a:t>
            </a:r>
          </a:p>
          <a:p>
            <a:r>
              <a:rPr lang="en-US"/>
              <a:t>Star topology</a:t>
            </a:r>
          </a:p>
          <a:p>
            <a:r>
              <a:rPr lang="en-US"/>
              <a:t>Provides PAN network initialization, node joining, message sending and receiving thread intercommunication</a:t>
            </a:r>
          </a:p>
          <a:p>
            <a:r>
              <a:rPr lang="en-US"/>
              <a:t>Provides configuration options for channel, encryption, frequency hopping, beaconing, and TX power level.</a:t>
            </a:r>
          </a:p>
          <a:p>
            <a:endParaRPr lang="en-US"/>
          </a:p>
          <a:p>
            <a:r>
              <a:rPr lang="en-US"/>
              <a:t>About 125 files not including the OS for each board type (Collector &amp; Sensor)</a:t>
            </a:r>
          </a:p>
        </p:txBody>
      </p:sp>
    </p:spTree>
    <p:extLst>
      <p:ext uri="{BB962C8B-B14F-4D97-AF65-F5344CB8AC3E}">
        <p14:creationId xmlns:p14="http://schemas.microsoft.com/office/powerpoint/2010/main" val="11009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51594-9B65-4C2F-A777-E515B877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32" y="276225"/>
            <a:ext cx="8596668" cy="1320800"/>
          </a:xfrm>
        </p:spPr>
        <p:txBody>
          <a:bodyPr/>
          <a:lstStyle/>
          <a:p>
            <a:r>
              <a:rPr lang="en-US"/>
              <a:t>SW Multiple Threads Needed</a:t>
            </a:r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4B84B68C-620D-4C5D-B54B-4E4401BF38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257" b="143"/>
          <a:stretch/>
        </p:blipFill>
        <p:spPr>
          <a:xfrm>
            <a:off x="352425" y="1003138"/>
            <a:ext cx="3957638" cy="5110790"/>
          </a:xfrm>
          <a:prstGeom prst="rect">
            <a:avLst/>
          </a:prstGeom>
        </p:spPr>
      </p:pic>
      <p:pic>
        <p:nvPicPr>
          <p:cNvPr id="8" name="Picture 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DC734A23-0E81-4470-9A4C-B763E0AC25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78364" y="910060"/>
            <a:ext cx="4105275" cy="520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1176-A54E-43C0-8D30-5024E21C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&amp;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54FD5-1F48-42F6-BD50-391F9F217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397" y="1828757"/>
            <a:ext cx="6447234" cy="3560012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1400" b="1"/>
              <a:t>Hardware </a:t>
            </a:r>
            <a:r>
              <a:rPr lang="en-US" sz="1400"/>
              <a:t>– Design and implement two separate PCBS that can communicate on a 2-channel communication system via IR transmission detection and then RF transmission and detection</a:t>
            </a:r>
          </a:p>
          <a:p>
            <a:r>
              <a:rPr lang="en-US" sz="1400" b="1"/>
              <a:t>Software </a:t>
            </a:r>
            <a:r>
              <a:rPr lang="en-US" sz="1400"/>
              <a:t>– Relay and control data acquired between the PCBs communication systems via PWM matching and frequency detection.</a:t>
            </a:r>
          </a:p>
          <a:p>
            <a:r>
              <a:rPr lang="en-US" sz="1400" b="1"/>
              <a:t>User Interface</a:t>
            </a:r>
            <a:r>
              <a:rPr lang="en-US" sz="1400"/>
              <a:t> – Design a simple structure to operate the two separate devices.</a:t>
            </a:r>
          </a:p>
          <a:p>
            <a:r>
              <a:rPr lang="en-US" sz="1400" b="1"/>
              <a:t>Power Supply</a:t>
            </a:r>
            <a:r>
              <a:rPr lang="en-US" sz="1400"/>
              <a:t> – Utilize a common rechargeable battery pack for the primary laser rifle while using regulators for component functionality. Secondary device will utilize small and light weight power sources.</a:t>
            </a:r>
          </a:p>
          <a:p>
            <a:r>
              <a:rPr lang="en-US" sz="1400" b="1"/>
              <a:t>Laser Driver</a:t>
            </a:r>
            <a:r>
              <a:rPr lang="en-US" sz="1400"/>
              <a:t> – IR technology used will abide by FDA requirements and limitations, appropriate safety measures and markings will be provided.</a:t>
            </a:r>
          </a:p>
          <a:p>
            <a:r>
              <a:rPr lang="en-US" sz="1400" b="1"/>
              <a:t>Communication</a:t>
            </a:r>
            <a:r>
              <a:rPr lang="en-US" sz="1400"/>
              <a:t> – RF processing over the 915MHz FCC </a:t>
            </a:r>
            <a:r>
              <a:rPr lang="en-US" sz="1400" err="1"/>
              <a:t>Freeband</a:t>
            </a:r>
            <a:r>
              <a:rPr lang="en-US" sz="1400"/>
              <a:t> spectrum in compliance to FCC regulations on power and range restrictions.</a:t>
            </a:r>
          </a:p>
        </p:txBody>
      </p:sp>
    </p:spTree>
    <p:extLst>
      <p:ext uri="{BB962C8B-B14F-4D97-AF65-F5344CB8AC3E}">
        <p14:creationId xmlns:p14="http://schemas.microsoft.com/office/powerpoint/2010/main" val="18561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65F2D361-DEDC-4034-9A41-081490455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92"/>
          <a:stretch/>
        </p:blipFill>
        <p:spPr>
          <a:xfrm>
            <a:off x="3197453" y="876301"/>
            <a:ext cx="5955008" cy="5407332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BBAF65-FF19-4183-85A2-EA69C90A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342900"/>
            <a:ext cx="6684137" cy="1257300"/>
          </a:xfrm>
        </p:spPr>
        <p:txBody>
          <a:bodyPr>
            <a:noAutofit/>
          </a:bodyPr>
          <a:lstStyle/>
          <a:p>
            <a:r>
              <a:rPr lang="en-US" sz="2775" dirty="0"/>
              <a:t>SW User Controller States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95561" y="876300"/>
            <a:ext cx="2738600" cy="2839064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Display and control button actions are determined by four different operation states.</a:t>
            </a:r>
          </a:p>
        </p:txBody>
      </p:sp>
    </p:spTree>
    <p:extLst>
      <p:ext uri="{BB962C8B-B14F-4D97-AF65-F5344CB8AC3E}">
        <p14:creationId xmlns:p14="http://schemas.microsoft.com/office/powerpoint/2010/main" val="33111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D9FC-2124-48B9-B9D5-B78545AC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 Functionality To Be Added To Starter Project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598C4-626E-4B27-A452-CE07D5738C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/>
              <a:t>New message type</a:t>
            </a:r>
          </a:p>
          <a:p>
            <a:r>
              <a:rPr lang="en-US"/>
              <a:t>New message structure</a:t>
            </a:r>
          </a:p>
          <a:p>
            <a:r>
              <a:rPr lang="en-US"/>
              <a:t>Function to handle new message</a:t>
            </a:r>
          </a:p>
          <a:p>
            <a:r>
              <a:rPr lang="en-US"/>
              <a:t>Control menu state flow.</a:t>
            </a:r>
          </a:p>
          <a:p>
            <a:r>
              <a:rPr lang="en-US"/>
              <a:t>New display output functions for our needs.</a:t>
            </a:r>
          </a:p>
          <a:p>
            <a:r>
              <a:rPr lang="en-US"/>
              <a:t>Remove demo temperature sensor updates.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E7A58-2825-4B3B-9907-AED8276C3C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/>
              <a:t>New functions for PWM initialize, and control.</a:t>
            </a:r>
          </a:p>
          <a:p>
            <a:r>
              <a:rPr lang="en-US"/>
              <a:t>New functions to initialize, set, and handle callbacks for RTOS clock timers for the new shot, feedback, and tone operations.</a:t>
            </a:r>
          </a:p>
          <a:p>
            <a:r>
              <a:rPr lang="en-US"/>
              <a:t>Add additional button I/O</a:t>
            </a:r>
          </a:p>
        </p:txBody>
      </p:sp>
    </p:spTree>
    <p:extLst>
      <p:ext uri="{BB962C8B-B14F-4D97-AF65-F5344CB8AC3E}">
        <p14:creationId xmlns:p14="http://schemas.microsoft.com/office/powerpoint/2010/main" val="24303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FDB5-1576-4DE8-A3C5-DE4DE3BD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MCU and SW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951B6-240A-4FED-8DDF-95F68F8E5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685925"/>
            <a:ext cx="8596668" cy="3880773"/>
          </a:xfrm>
        </p:spPr>
        <p:txBody>
          <a:bodyPr vert="horz" lIns="68580" tIns="34290" rIns="68580" bIns="3429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MCU mounting due to being small surface mount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Integrating with SDK SW and communication stack without breaking operation.  </a:t>
            </a:r>
          </a:p>
          <a:p>
            <a:r>
              <a:rPr lang="en-US" dirty="0"/>
              <a:t>Learning curve required to understand complex starter project.</a:t>
            </a:r>
          </a:p>
          <a:p>
            <a:r>
              <a:rPr lang="en-US" dirty="0"/>
              <a:t>Multiple layers of abstraction in TI SW to accommodate their multiple product lines without SW rewrite.</a:t>
            </a:r>
          </a:p>
          <a:p>
            <a:r>
              <a:rPr lang="en-US" dirty="0"/>
              <a:t>Restriction to C to integrate with Drivers and Stack.</a:t>
            </a:r>
          </a:p>
        </p:txBody>
      </p:sp>
    </p:spTree>
    <p:extLst>
      <p:ext uri="{BB962C8B-B14F-4D97-AF65-F5344CB8AC3E}">
        <p14:creationId xmlns:p14="http://schemas.microsoft.com/office/powerpoint/2010/main" val="23755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C4FD494C-41F7-43BA-9030-4CDD5A267AF8}"/>
              </a:ext>
            </a:extLst>
          </p:cNvPr>
          <p:cNvSpPr/>
          <p:nvPr/>
        </p:nvSpPr>
        <p:spPr>
          <a:xfrm>
            <a:off x="4068763" y="2276475"/>
            <a:ext cx="3332623" cy="1621569"/>
          </a:xfrm>
          <a:prstGeom prst="flowChartAlternateProcess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Peripherals</a:t>
            </a:r>
          </a:p>
        </p:txBody>
      </p:sp>
    </p:spTree>
    <p:extLst>
      <p:ext uri="{BB962C8B-B14F-4D97-AF65-F5344CB8AC3E}">
        <p14:creationId xmlns:p14="http://schemas.microsoft.com/office/powerpoint/2010/main" val="30142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EFD7A-20DE-4A07-B4A5-53369649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Display: Sharp LS013B7DH03</a:t>
            </a:r>
          </a:p>
        </p:txBody>
      </p:sp>
      <p:pic>
        <p:nvPicPr>
          <p:cNvPr id="4" name="Picture 4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23560137-71DA-4F65-8E36-CBC8B497C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250"/>
          <a:stretch/>
        </p:blipFill>
        <p:spPr>
          <a:xfrm>
            <a:off x="1099019" y="1552575"/>
            <a:ext cx="2556682" cy="33750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382BE1-A022-48BD-9F8D-2E4BCDB2D59F}"/>
              </a:ext>
            </a:extLst>
          </p:cNvPr>
          <p:cNvSpPr txBox="1"/>
          <p:nvPr/>
        </p:nvSpPr>
        <p:spPr>
          <a:xfrm>
            <a:off x="4402045" y="3429000"/>
            <a:ext cx="2232025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sz="1800">
                <a:cs typeface="Calibri"/>
              </a:rPr>
              <a:t>128 x 128 Pixel resolution</a:t>
            </a:r>
          </a:p>
          <a:p>
            <a:pPr marL="214313" indent="-214313">
              <a:buFont typeface="Arial"/>
              <a:buChar char="•"/>
            </a:pPr>
            <a:r>
              <a:rPr lang="en-US" sz="1800">
                <a:cs typeface="Calibri"/>
              </a:rPr>
              <a:t>Uses SPI</a:t>
            </a:r>
          </a:p>
          <a:p>
            <a:pPr marL="214313" indent="-214313">
              <a:buFont typeface="Arial"/>
              <a:buChar char="•"/>
            </a:pPr>
            <a:r>
              <a:rPr lang="en-US" sz="1800">
                <a:cs typeface="Calibri"/>
              </a:rPr>
              <a:t>Resources available with use on T.I. boards</a:t>
            </a:r>
          </a:p>
          <a:p>
            <a:pPr algn="ctr"/>
            <a:endParaRPr lang="en-US" sz="1350">
              <a:cs typeface="Calibri"/>
            </a:endParaRPr>
          </a:p>
        </p:txBody>
      </p:sp>
      <p:pic>
        <p:nvPicPr>
          <p:cNvPr id="5" name="Picture 5" descr="A circuit board&#10;&#10;Description generated with very high confidence">
            <a:extLst>
              <a:ext uri="{FF2B5EF4-FFF2-40B4-BE49-F238E27FC236}">
                <a16:creationId xmlns:a16="http://schemas.microsoft.com/office/drawing/2014/main" id="{217B98B4-590A-4B8A-BE1A-8D1A0D493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3" b="89362" l="10000" r="90000">
                        <a14:foregroundMark x1="58095" y1="9929" x2="57143" y2="6383"/>
                        <a14:foregroundMark x1="65238" y1="56738" x2="64286" y2="70213"/>
                        <a14:foregroundMark x1="50301" y1="78014" x2="50952" y2="87234"/>
                        <a14:foregroundMark x1="50251" y1="77305" x2="50301" y2="78014"/>
                        <a14:foregroundMark x1="50000" y1="73759" x2="50251" y2="77305"/>
                        <a14:backgroundMark x1="45714" y1="77305" x2="45714" y2="77305"/>
                        <a14:backgroundMark x1="47143" y1="78014" x2="47143" y2="780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6027" y="1183878"/>
            <a:ext cx="2223683" cy="1493044"/>
          </a:xfrm>
          <a:prstGeom prst="rect">
            <a:avLst/>
          </a:prstGeom>
        </p:spPr>
      </p:pic>
      <p:pic>
        <p:nvPicPr>
          <p:cNvPr id="7" name="Picture 7" descr="A circuit board&#10;&#10;Description generated with very high confidence">
            <a:extLst>
              <a:ext uri="{FF2B5EF4-FFF2-40B4-BE49-F238E27FC236}">
                <a16:creationId xmlns:a16="http://schemas.microsoft.com/office/drawing/2014/main" id="{FBE2BE75-44A1-4EA0-8E07-F6E6AEE2B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310" y="3648046"/>
            <a:ext cx="2057400" cy="1493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3BA547-0302-4F88-9660-2C791071C26D}"/>
              </a:ext>
            </a:extLst>
          </p:cNvPr>
          <p:cNvSpPr txBox="1"/>
          <p:nvPr/>
        </p:nvSpPr>
        <p:spPr>
          <a:xfrm>
            <a:off x="4430630" y="1657350"/>
            <a:ext cx="2057400" cy="1546577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cs typeface="Calibri"/>
              </a:rPr>
              <a:t>Display hits, misses, and shooting statistics</a:t>
            </a:r>
          </a:p>
        </p:txBody>
      </p:sp>
    </p:spTree>
    <p:extLst>
      <p:ext uri="{BB962C8B-B14F-4D97-AF65-F5344CB8AC3E}">
        <p14:creationId xmlns:p14="http://schemas.microsoft.com/office/powerpoint/2010/main" val="13321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1176-A54E-43C0-8D30-5024E21C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Peripheral Devices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1E286-81C1-4B71-8529-A2DDDBFF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3842" y="1693069"/>
            <a:ext cx="3868340" cy="617934"/>
          </a:xfrm>
        </p:spPr>
        <p:txBody>
          <a:bodyPr/>
          <a:lstStyle/>
          <a:p>
            <a:r>
              <a:rPr lang="en-US">
                <a:cs typeface="Calibri"/>
              </a:rPr>
              <a:t>Speaker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54FD5-1F48-42F6-BD50-391F9F217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53842" y="2421732"/>
            <a:ext cx="3868340" cy="276344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>
                <a:cs typeface="Calibri"/>
              </a:rPr>
              <a:t>PUI Audio AS06608PS-WR-R</a:t>
            </a:r>
          </a:p>
          <a:p>
            <a:r>
              <a:rPr lang="en-US">
                <a:cs typeface="Calibri"/>
              </a:rPr>
              <a:t>MCU controlled</a:t>
            </a:r>
            <a:endParaRPr lang="en-US"/>
          </a:p>
          <a:p>
            <a:r>
              <a:rPr lang="en-US">
                <a:cs typeface="Calibri"/>
              </a:rPr>
              <a:t>Signals start up, hit, and misses to user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DF5ECE-26AA-46DD-ACAD-60F618C0F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3151" y="1682286"/>
            <a:ext cx="3887391" cy="617934"/>
          </a:xfrm>
        </p:spPr>
        <p:txBody>
          <a:bodyPr/>
          <a:lstStyle/>
          <a:p>
            <a:r>
              <a:rPr lang="en-US">
                <a:cs typeface="Calibri"/>
              </a:rPr>
              <a:t>Vibration Motors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23DA15-D81C-4AF6-8C62-C3AB323B4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3151" y="2421732"/>
            <a:ext cx="3887391" cy="276344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>
                <a:cs typeface="Calibri"/>
              </a:rPr>
              <a:t>Parallax Vibration Motor 28821 </a:t>
            </a:r>
          </a:p>
          <a:p>
            <a:r>
              <a:rPr lang="en-US">
                <a:cs typeface="Calibri"/>
              </a:rPr>
              <a:t>MCU controlled</a:t>
            </a:r>
            <a:endParaRPr lang="en-US"/>
          </a:p>
          <a:p>
            <a:r>
              <a:rPr lang="en-US">
                <a:cs typeface="Calibri"/>
              </a:rPr>
              <a:t>Activated when rifle is fired</a:t>
            </a:r>
          </a:p>
          <a:p>
            <a:r>
              <a:rPr lang="en-US">
                <a:cs typeface="Calibri"/>
              </a:rPr>
              <a:t>Flight Destabilization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A27781FC-B258-43BD-A583-AA412C999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1" y="4136231"/>
            <a:ext cx="1457325" cy="1600200"/>
          </a:xfrm>
          <a:prstGeom prst="rect">
            <a:avLst/>
          </a:prstGeom>
        </p:spPr>
      </p:pic>
      <p:pic>
        <p:nvPicPr>
          <p:cNvPr id="12" name="Picture 12" descr="A close up of a device&#10;&#10;Description generated with high confidence">
            <a:extLst>
              <a:ext uri="{FF2B5EF4-FFF2-40B4-BE49-F238E27FC236}">
                <a16:creationId xmlns:a16="http://schemas.microsoft.com/office/drawing/2014/main" id="{E0981418-9CDB-42AE-9239-B45C460A3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367" y="4098925"/>
            <a:ext cx="2274471" cy="184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C4FD494C-41F7-43BA-9030-4CDD5A267AF8}"/>
              </a:ext>
            </a:extLst>
          </p:cNvPr>
          <p:cNvSpPr/>
          <p:nvPr/>
        </p:nvSpPr>
        <p:spPr>
          <a:xfrm>
            <a:off x="4068763" y="2276475"/>
            <a:ext cx="3332623" cy="1621569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6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1176-A54E-43C0-8D30-5024E21C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874298"/>
          </a:xfrm>
        </p:spPr>
        <p:txBody>
          <a:bodyPr/>
          <a:lstStyle/>
          <a:p>
            <a:r>
              <a:rPr lang="en-US"/>
              <a:t>RF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54FD5-1F48-42F6-BD50-391F9F217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444324"/>
            <a:ext cx="8596312" cy="459770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>
                <a:cs typeface="Calibri"/>
              </a:rPr>
              <a:t>IEEE 802.15.4 at 915 MHz</a:t>
            </a:r>
          </a:p>
          <a:p>
            <a:pPr lvl="1"/>
            <a:r>
              <a:rPr lang="en-US">
                <a:cs typeface="Calibri"/>
              </a:rPr>
              <a:t>Star/ Point to Point topology</a:t>
            </a:r>
          </a:p>
          <a:p>
            <a:pPr lvl="1"/>
            <a:r>
              <a:rPr lang="en-US">
                <a:cs typeface="Calibri"/>
              </a:rPr>
              <a:t>Lesser used frequency </a:t>
            </a:r>
          </a:p>
          <a:p>
            <a:pPr lvl="1"/>
            <a:r>
              <a:rPr lang="en-US">
                <a:cs typeface="Calibri"/>
              </a:rPr>
              <a:t>Compatible with MCU</a:t>
            </a:r>
          </a:p>
          <a:p>
            <a:r>
              <a:rPr lang="en-US" err="1">
                <a:cs typeface="Calibri"/>
              </a:rPr>
              <a:t>Johanson</a:t>
            </a:r>
            <a:r>
              <a:rPr lang="en-US">
                <a:cs typeface="Calibri"/>
              </a:rPr>
              <a:t> Technology </a:t>
            </a:r>
            <a:r>
              <a:rPr lang="en-US"/>
              <a:t>0915AT43A0026E</a:t>
            </a:r>
            <a:r>
              <a:rPr lang="en-US">
                <a:cs typeface="Calibri"/>
              </a:rPr>
              <a:t> Antenna </a:t>
            </a:r>
          </a:p>
          <a:p>
            <a:pPr lvl="1"/>
            <a:r>
              <a:rPr lang="en-US">
                <a:cs typeface="Calibri"/>
              </a:rPr>
              <a:t>Gain of –4 dB </a:t>
            </a:r>
          </a:p>
          <a:p>
            <a:pPr lvl="1"/>
            <a:r>
              <a:rPr lang="en-US">
                <a:cs typeface="Calibri"/>
              </a:rPr>
              <a:t>Offers good strength in most directions except rear</a:t>
            </a:r>
          </a:p>
          <a:p>
            <a:r>
              <a:rPr lang="en-US">
                <a:cs typeface="Calibri"/>
              </a:rPr>
              <a:t>FCC Requirements</a:t>
            </a:r>
          </a:p>
          <a:p>
            <a:pPr lvl="1"/>
            <a:r>
              <a:rPr lang="en-US">
                <a:cs typeface="Calibri"/>
              </a:rPr>
              <a:t>FCR Title 47 Section 15.5:  General Conditions of Operations met</a:t>
            </a:r>
          </a:p>
          <a:p>
            <a:pPr lvl="1"/>
            <a:r>
              <a:rPr lang="en-US">
                <a:cs typeface="Calibri"/>
              </a:rPr>
              <a:t>No more than five will be developed and prototyped</a:t>
            </a:r>
          </a:p>
          <a:p>
            <a:pPr lvl="1"/>
            <a:r>
              <a:rPr lang="en-US">
                <a:cs typeface="Calibri"/>
              </a:rPr>
              <a:t>Good engineering practices will be used to the best ability possible.</a:t>
            </a: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5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59D45-E178-4985-9C8B-CE39329E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Impedance Matching</a:t>
            </a:r>
            <a:endParaRPr lang="en-US"/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6785E482-1B3D-4C12-A0F2-4B6AB1C63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56" t="16764"/>
          <a:stretch/>
        </p:blipFill>
        <p:spPr>
          <a:xfrm>
            <a:off x="800372" y="1271398"/>
            <a:ext cx="7684394" cy="4111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3567" y="5382796"/>
            <a:ext cx="347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Schematic By Texas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C4FD494C-41F7-43BA-9030-4CDD5A267AF8}"/>
              </a:ext>
            </a:extLst>
          </p:cNvPr>
          <p:cNvSpPr/>
          <p:nvPr/>
        </p:nvSpPr>
        <p:spPr>
          <a:xfrm>
            <a:off x="4068763" y="2276475"/>
            <a:ext cx="3332623" cy="1621569"/>
          </a:xfrm>
          <a:prstGeom prst="flowChartAlternateProcess">
            <a:avLst/>
          </a:prstGeom>
          <a:noFill/>
          <a:ln w="5715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Administrative</a:t>
            </a:r>
          </a:p>
        </p:txBody>
      </p:sp>
    </p:spTree>
    <p:extLst>
      <p:ext uri="{BB962C8B-B14F-4D97-AF65-F5344CB8AC3E}">
        <p14:creationId xmlns:p14="http://schemas.microsoft.com/office/powerpoint/2010/main" val="29188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1176-A54E-43C0-8D30-5024E21C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Specifications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83A15A8-1C4C-4953-88F5-9DB80ED88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871724"/>
              </p:ext>
            </p:extLst>
          </p:nvPr>
        </p:nvGraphicFramePr>
        <p:xfrm>
          <a:off x="1429235" y="1647825"/>
          <a:ext cx="7234154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7077">
                  <a:extLst>
                    <a:ext uri="{9D8B030D-6E8A-4147-A177-3AD203B41FA5}">
                      <a16:colId xmlns:a16="http://schemas.microsoft.com/office/drawing/2014/main" val="2639348538"/>
                    </a:ext>
                  </a:extLst>
                </a:gridCol>
                <a:gridCol w="3617077">
                  <a:extLst>
                    <a:ext uri="{9D8B030D-6E8A-4147-A177-3AD203B41FA5}">
                      <a16:colId xmlns:a16="http://schemas.microsoft.com/office/drawing/2014/main" val="15250034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Laser Rifle System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Skeet Target System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43043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Approximate weight of 10lbs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Approximate Weight of 110g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04296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Achieve an effective range of 15 yards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Activate upon hit detection of 15 yards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8866229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Dimensions – 50" Length, Standardized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Size of 110mm diameter x 25mm height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1337855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Modularized Shot Design, simulating various rifle types(Semi/auto/spread)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Capable of detecting modularized shots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4504029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 0.5 in of effective spread per yard of distance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Capable of detecting sensitively designed IR constraints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441645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RF Communications within FCC Standards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 Communications within FCC Standards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12759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System operates under 750mW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 operates under 750mW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5643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3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1176-A54E-43C0-8D30-5024E21C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Significant Design Components &amp;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54FD5-1F48-42F6-BD50-391F9F217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Various engineering disciplines used within this project are integrated using the TI-CC1310 MCU</a:t>
            </a:r>
          </a:p>
          <a:p>
            <a:pPr lvl="1"/>
            <a:r>
              <a:rPr lang="en-US"/>
              <a:t>RF Communications match specifications</a:t>
            </a:r>
          </a:p>
          <a:p>
            <a:pPr lvl="1"/>
            <a:r>
              <a:rPr lang="en-US"/>
              <a:t>IR Communications possible due to the MCU capabilities</a:t>
            </a:r>
          </a:p>
          <a:p>
            <a:pPr lvl="1"/>
            <a:r>
              <a:rPr lang="en-US"/>
              <a:t>I/O Controls are capable from multiple pins to provide or take values</a:t>
            </a:r>
          </a:p>
          <a:p>
            <a:pPr lvl="1"/>
            <a:r>
              <a:rPr lang="en-US"/>
              <a:t>Operates on common language types for programming</a:t>
            </a:r>
          </a:p>
          <a:p>
            <a:pPr lvl="1"/>
            <a:r>
              <a:rPr lang="en-US"/>
              <a:t>Enables this project to combine the MCU and RF into a single component decreases space limitations</a:t>
            </a:r>
          </a:p>
          <a:p>
            <a:pPr lvl="1"/>
            <a:endParaRPr lang="en-US"/>
          </a:p>
          <a:p>
            <a:pPr lvl="1"/>
            <a:r>
              <a:rPr lang="en-US"/>
              <a:t>Provides a framework for our disciplines to be visualized and executed</a:t>
            </a:r>
          </a:p>
        </p:txBody>
      </p:sp>
    </p:spTree>
    <p:extLst>
      <p:ext uri="{BB962C8B-B14F-4D97-AF65-F5344CB8AC3E}">
        <p14:creationId xmlns:p14="http://schemas.microsoft.com/office/powerpoint/2010/main" val="42093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78F75-0B0B-4789-9381-C65097EA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Work Distribution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1B46AE1-592E-4C79-90C1-B21B193C69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298895"/>
              </p:ext>
            </p:extLst>
          </p:nvPr>
        </p:nvGraphicFramePr>
        <p:xfrm>
          <a:off x="838485" y="2343150"/>
          <a:ext cx="8597363" cy="1863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066">
                  <a:extLst>
                    <a:ext uri="{9D8B030D-6E8A-4147-A177-3AD203B41FA5}">
                      <a16:colId xmlns:a16="http://schemas.microsoft.com/office/drawing/2014/main" val="1660982597"/>
                    </a:ext>
                  </a:extLst>
                </a:gridCol>
                <a:gridCol w="739558">
                  <a:extLst>
                    <a:ext uri="{9D8B030D-6E8A-4147-A177-3AD203B41FA5}">
                      <a16:colId xmlns:a16="http://schemas.microsoft.com/office/drawing/2014/main" val="984284804"/>
                    </a:ext>
                  </a:extLst>
                </a:gridCol>
                <a:gridCol w="493039">
                  <a:extLst>
                    <a:ext uri="{9D8B030D-6E8A-4147-A177-3AD203B41FA5}">
                      <a16:colId xmlns:a16="http://schemas.microsoft.com/office/drawing/2014/main" val="140801744"/>
                    </a:ext>
                  </a:extLst>
                </a:gridCol>
                <a:gridCol w="349235">
                  <a:extLst>
                    <a:ext uri="{9D8B030D-6E8A-4147-A177-3AD203B41FA5}">
                      <a16:colId xmlns:a16="http://schemas.microsoft.com/office/drawing/2014/main" val="44382035"/>
                    </a:ext>
                  </a:extLst>
                </a:gridCol>
                <a:gridCol w="1099066">
                  <a:extLst>
                    <a:ext uri="{9D8B030D-6E8A-4147-A177-3AD203B41FA5}">
                      <a16:colId xmlns:a16="http://schemas.microsoft.com/office/drawing/2014/main" val="2052580107"/>
                    </a:ext>
                  </a:extLst>
                </a:gridCol>
                <a:gridCol w="616299">
                  <a:extLst>
                    <a:ext uri="{9D8B030D-6E8A-4147-A177-3AD203B41FA5}">
                      <a16:colId xmlns:a16="http://schemas.microsoft.com/office/drawing/2014/main" val="606091002"/>
                    </a:ext>
                  </a:extLst>
                </a:gridCol>
                <a:gridCol w="1345586">
                  <a:extLst>
                    <a:ext uri="{9D8B030D-6E8A-4147-A177-3AD203B41FA5}">
                      <a16:colId xmlns:a16="http://schemas.microsoft.com/office/drawing/2014/main" val="2628896278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459654221"/>
                    </a:ext>
                  </a:extLst>
                </a:gridCol>
                <a:gridCol w="749828">
                  <a:extLst>
                    <a:ext uri="{9D8B030D-6E8A-4147-A177-3AD203B41FA5}">
                      <a16:colId xmlns:a16="http://schemas.microsoft.com/office/drawing/2014/main" val="212672635"/>
                    </a:ext>
                  </a:extLst>
                </a:gridCol>
                <a:gridCol w="903903">
                  <a:extLst>
                    <a:ext uri="{9D8B030D-6E8A-4147-A177-3AD203B41FA5}">
                      <a16:colId xmlns:a16="http://schemas.microsoft.com/office/drawing/2014/main" val="2077583307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/>
                        <a:t>Power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/>
                        <a:t>RF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/>
                        <a:t>IR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/>
                        <a:t>Optics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/>
                        <a:t>MCU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/>
                        <a:t>Programming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/>
                        <a:t>Peripherals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PCB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Admin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52692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/>
                        <a:t>Alexander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/>
                        <a:t>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400" b="1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400" b="1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400" b="1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/>
                        <a:t>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/>
                        <a:t>O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900481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/>
                        <a:t>Clayton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400" b="1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/>
                        <a:t>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/>
                        <a:t>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400" b="1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400" b="1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400" b="1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1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0563049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/>
                        <a:t>Kevin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400" b="1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400" b="1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400" b="1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400" b="1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/>
                        <a:t>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/>
                        <a:t>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1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205145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/>
                        <a:t>Sean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400" b="1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/>
                        <a:t>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400" b="1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400" b="1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400" b="1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400" b="1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/>
                        <a:t>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8602275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924261-B8E3-4207-84CA-3BEDA3571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18097"/>
              </p:ext>
            </p:extLst>
          </p:nvPr>
        </p:nvGraphicFramePr>
        <p:xfrm>
          <a:off x="4344876" y="1380037"/>
          <a:ext cx="134485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913">
                  <a:extLst>
                    <a:ext uri="{9D8B030D-6E8A-4147-A177-3AD203B41FA5}">
                      <a16:colId xmlns:a16="http://schemas.microsoft.com/office/drawing/2014/main" val="661797147"/>
                    </a:ext>
                  </a:extLst>
                </a:gridCol>
                <a:gridCol w="540945">
                  <a:extLst>
                    <a:ext uri="{9D8B030D-6E8A-4147-A177-3AD203B41FA5}">
                      <a16:colId xmlns:a16="http://schemas.microsoft.com/office/drawing/2014/main" val="3827017986"/>
                    </a:ext>
                  </a:extLst>
                </a:gridCol>
              </a:tblGrid>
              <a:tr h="24852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>
                          <a:effectLst/>
                        </a:rPr>
                        <a:t>Lead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>
                          <a:effectLst/>
                        </a:rPr>
                        <a:t>O​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651064"/>
                  </a:ext>
                </a:extLst>
              </a:tr>
              <a:tr h="24024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>
                          <a:effectLst/>
                        </a:rPr>
                        <a:t>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>
                          <a:effectLst/>
                        </a:rPr>
                        <a:t>X​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2388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5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1176-A54E-43C0-8D30-5024E21C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Project Status Update</a:t>
            </a:r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3BCA170-62F9-4288-808F-CB49BEB8A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93" y="1270958"/>
            <a:ext cx="8705516" cy="4166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80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1176-A54E-43C0-8D30-5024E21C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Budget &amp; Financing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0EA8274-F54F-442B-A149-67E1B3FCE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100131"/>
              </p:ext>
            </p:extLst>
          </p:nvPr>
        </p:nvGraphicFramePr>
        <p:xfrm>
          <a:off x="848013" y="1581150"/>
          <a:ext cx="9264573" cy="2958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677">
                  <a:extLst>
                    <a:ext uri="{9D8B030D-6E8A-4147-A177-3AD203B41FA5}">
                      <a16:colId xmlns:a16="http://schemas.microsoft.com/office/drawing/2014/main" val="3431562930"/>
                    </a:ext>
                  </a:extLst>
                </a:gridCol>
                <a:gridCol w="1622404">
                  <a:extLst>
                    <a:ext uri="{9D8B030D-6E8A-4147-A177-3AD203B41FA5}">
                      <a16:colId xmlns:a16="http://schemas.microsoft.com/office/drawing/2014/main" val="3387089571"/>
                    </a:ext>
                  </a:extLst>
                </a:gridCol>
                <a:gridCol w="1855164">
                  <a:extLst>
                    <a:ext uri="{9D8B030D-6E8A-4147-A177-3AD203B41FA5}">
                      <a16:colId xmlns:a16="http://schemas.microsoft.com/office/drawing/2014/main" val="4009210147"/>
                    </a:ext>
                  </a:extLst>
                </a:gridCol>
                <a:gridCol w="1855164">
                  <a:extLst>
                    <a:ext uri="{9D8B030D-6E8A-4147-A177-3AD203B41FA5}">
                      <a16:colId xmlns:a16="http://schemas.microsoft.com/office/drawing/2014/main" val="1610879030"/>
                    </a:ext>
                  </a:extLst>
                </a:gridCol>
                <a:gridCol w="1855164">
                  <a:extLst>
                    <a:ext uri="{9D8B030D-6E8A-4147-A177-3AD203B41FA5}">
                      <a16:colId xmlns:a16="http://schemas.microsoft.com/office/drawing/2014/main" val="1929906050"/>
                    </a:ext>
                  </a:extLst>
                </a:gridCol>
              </a:tblGrid>
              <a:tr h="7334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Prototype</a:t>
                      </a:r>
                    </a:p>
                    <a:p>
                      <a:pPr lvl="0" algn="ctr">
                        <a:buNone/>
                      </a:pPr>
                      <a:r>
                        <a:rPr lang="en-US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Actual Current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Leading Cost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Budgeted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739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$50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$20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Antenna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80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Optics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$150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$120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Laser Diode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72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Dev-board MCU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$60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$12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TI-CC1310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Peripherals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$40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/>
                        <a:t>$35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Parallax 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734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$40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$20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Vector Boards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03642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$340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$750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6925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0980BB5-CB97-4337-B032-028491AB8F50}"/>
              </a:ext>
            </a:extLst>
          </p:cNvPr>
          <p:cNvSpPr txBox="1"/>
          <p:nvPr/>
        </p:nvSpPr>
        <p:spPr>
          <a:xfrm>
            <a:off x="1247775" y="4991100"/>
            <a:ext cx="739541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*Total Budget is locked at $750, various optical components can be swapped for more sensitive components. Therefore, the final performance is also a factor of project cost.</a:t>
            </a:r>
          </a:p>
        </p:txBody>
      </p:sp>
    </p:spTree>
    <p:extLst>
      <p:ext uri="{BB962C8B-B14F-4D97-AF65-F5344CB8AC3E}">
        <p14:creationId xmlns:p14="http://schemas.microsoft.com/office/powerpoint/2010/main" val="38593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1176-A54E-43C0-8D30-5024E21C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 Status and Difficulties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54FD5-1F48-42F6-BD50-391F9F217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352550"/>
            <a:ext cx="7886700" cy="5041284"/>
          </a:xfrm>
        </p:spPr>
        <p:txBody>
          <a:bodyPr vert="horz" lIns="68580" tIns="34290" rIns="68580" bIns="34290" rtlCol="0" anchor="t">
            <a:normAutofit fontScale="92500" lnSpcReduction="20000"/>
          </a:bodyPr>
          <a:lstStyle/>
          <a:p>
            <a:r>
              <a:rPr lang="en-US" dirty="0"/>
              <a:t>Obtaining a mock replica rifle to which the team can store components and electronics in safely. </a:t>
            </a:r>
          </a:p>
          <a:p>
            <a:pPr lvl="1"/>
            <a:r>
              <a:rPr lang="en-US" dirty="0"/>
              <a:t>This comes with a task of finding one that is ready to use, can house our IR system and have enough material to which electronics can be seamlessly wired through.</a:t>
            </a:r>
            <a:endParaRPr lang="en-US" dirty="0">
              <a:cs typeface="Calibri"/>
            </a:endParaRPr>
          </a:p>
          <a:p>
            <a:pPr lvl="2"/>
            <a:r>
              <a:rPr lang="en-US" dirty="0"/>
              <a:t>Worst case scenario, we make our own of raw materials to house the devices without taking a final aesthetic appeal into consideration.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Impedance Matching holds complex variables between connections and fine tuning components</a:t>
            </a:r>
          </a:p>
          <a:p>
            <a:pPr lvl="1"/>
            <a:r>
              <a:rPr lang="en-US" dirty="0"/>
              <a:t>Various sources have contradicted the PCB installation and a mild amount of resources provide valuable insight.</a:t>
            </a:r>
          </a:p>
          <a:p>
            <a:pPr lvl="2"/>
            <a:r>
              <a:rPr lang="en-US" dirty="0"/>
              <a:t>Further lab testing required, development boards work in conjunction with one another however.</a:t>
            </a:r>
          </a:p>
          <a:p>
            <a:r>
              <a:rPr lang="en-US" dirty="0">
                <a:cs typeface="Calibri"/>
              </a:rPr>
              <a:t>IR communication</a:t>
            </a:r>
          </a:p>
          <a:p>
            <a:pPr lvl="1"/>
            <a:r>
              <a:rPr lang="en-US" dirty="0"/>
              <a:t>Ratio of Spot size, output power, and sensor sensitivity optimization.</a:t>
            </a:r>
          </a:p>
          <a:p>
            <a:pPr lvl="1"/>
            <a:r>
              <a:rPr lang="en-US" dirty="0"/>
              <a:t>Different designs available: photodiode instead of phototransistor; Phototransistor array</a:t>
            </a:r>
          </a:p>
          <a:p>
            <a:r>
              <a:rPr lang="en-US" dirty="0">
                <a:cs typeface="Calibri"/>
              </a:rPr>
              <a:t>Dealing with integrating functionality into TI SW</a:t>
            </a:r>
          </a:p>
          <a:p>
            <a:r>
              <a:rPr lang="en-US" dirty="0">
                <a:cs typeface="Calibri"/>
              </a:rPr>
              <a:t>Challenge of surface mount work is yet to come </a:t>
            </a:r>
          </a:p>
        </p:txBody>
      </p:sp>
    </p:spTree>
    <p:extLst>
      <p:ext uri="{BB962C8B-B14F-4D97-AF65-F5344CB8AC3E}">
        <p14:creationId xmlns:p14="http://schemas.microsoft.com/office/powerpoint/2010/main" val="24438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1176-A54E-43C0-8D30-5024E21C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54FD5-1F48-42F6-BD50-391F9F217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628775"/>
            <a:ext cx="8596668" cy="3880773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/>
              <a:t>Continue to keep up with independent research and productivity</a:t>
            </a:r>
          </a:p>
          <a:p>
            <a:r>
              <a:rPr lang="en-US"/>
              <a:t>Continue vector board and lab testing across peripheral devices.</a:t>
            </a:r>
            <a:endParaRPr lang="en-US">
              <a:solidFill>
                <a:schemeClr val="tx1"/>
              </a:solidFill>
            </a:endParaRPr>
          </a:p>
          <a:p>
            <a:pPr lvl="1"/>
            <a:r>
              <a:rPr lang="en-US"/>
              <a:t>Collect various values, data required for constructing a PCB</a:t>
            </a:r>
          </a:p>
          <a:p>
            <a:pPr lvl="2"/>
            <a:r>
              <a:rPr lang="en-US"/>
              <a:t>Experiment and develop a PCB layout for final schematic.</a:t>
            </a:r>
          </a:p>
          <a:p>
            <a:r>
              <a:rPr lang="en-US"/>
              <a:t>Develop involved MCU programs for combining sub-systems</a:t>
            </a:r>
          </a:p>
          <a:p>
            <a:r>
              <a:rPr lang="en-US"/>
              <a:t>Establish new RF Communicaitons</a:t>
            </a:r>
          </a:p>
          <a:p>
            <a:r>
              <a:rPr lang="en-US"/>
              <a:t>Extended IR Range &amp; Susceptibility</a:t>
            </a:r>
          </a:p>
          <a:p>
            <a:r>
              <a:rPr lang="en-US"/>
              <a:t>Establish a final product </a:t>
            </a:r>
          </a:p>
          <a:p>
            <a:pPr lvl="1"/>
            <a:r>
              <a:rPr lang="en-US"/>
              <a:t>Housing and containment of sub-systems for demo trials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FE860F-CFC5-457E-AB38-84AEC8DF3785}"/>
              </a:ext>
            </a:extLst>
          </p:cNvPr>
          <p:cNvSpPr txBox="1"/>
          <p:nvPr/>
        </p:nvSpPr>
        <p:spPr>
          <a:xfrm>
            <a:off x="2293558" y="2828927"/>
            <a:ext cx="7417181" cy="761747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593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1176-A54E-43C0-8D30-5024E21C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54FD5-1F48-42F6-BD50-391F9F217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897" y="1476375"/>
            <a:ext cx="7886700" cy="3664556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1500"/>
              <a:t>Laser Rifle</a:t>
            </a:r>
          </a:p>
          <a:p>
            <a:pPr lvl="1"/>
            <a:r>
              <a:rPr lang="en-US" sz="1350"/>
              <a:t>Structural design and safety countermeasures to ensure the device follows Florida statutes regarding replications of firearms. Retaining all safety requirements for the possession of a mock rifle.</a:t>
            </a:r>
          </a:p>
          <a:p>
            <a:pPr lvl="1"/>
            <a:r>
              <a:rPr lang="en-US" sz="1350"/>
              <a:t>Hold all laser safety requirements, consisting of but not limited to visual laser warnings, active laser indicators, orange barrel tip, iris...etc.</a:t>
            </a:r>
          </a:p>
          <a:p>
            <a:pPr lvl="1"/>
            <a:r>
              <a:rPr lang="en-US" sz="1350"/>
              <a:t>RF communications abides by FCC standards.</a:t>
            </a:r>
          </a:p>
          <a:p>
            <a:pPr lvl="1"/>
            <a:r>
              <a:rPr lang="en-US" sz="1350"/>
              <a:t>IR transmissions follow FDA standards.</a:t>
            </a:r>
          </a:p>
          <a:p>
            <a:r>
              <a:rPr lang="en-US" sz="1500"/>
              <a:t>Skeet Target</a:t>
            </a:r>
          </a:p>
          <a:p>
            <a:pPr lvl="1"/>
            <a:r>
              <a:rPr lang="en-US" sz="1350"/>
              <a:t>RF communications abide by FCC standards.</a:t>
            </a:r>
          </a:p>
          <a:p>
            <a:pPr lvl="1"/>
            <a:r>
              <a:rPr lang="en-US" sz="1350"/>
              <a:t>Dimensions are that of a regulation skeet pigeon.</a:t>
            </a:r>
          </a:p>
          <a:p>
            <a:r>
              <a:rPr lang="en-US" sz="1500"/>
              <a:t>Cost</a:t>
            </a:r>
          </a:p>
          <a:p>
            <a:pPr lvl="1"/>
            <a:r>
              <a:rPr lang="en-US" sz="1350"/>
              <a:t>Retain a cost ceiling of $750 for initial prototyping and housing of electronic materials.</a:t>
            </a:r>
          </a:p>
          <a:p>
            <a:pPr lvl="1"/>
            <a:r>
              <a:rPr lang="en-US" sz="1350"/>
              <a:t>Obtain high performance IR and RF components.</a:t>
            </a:r>
          </a:p>
        </p:txBody>
      </p:sp>
    </p:spTree>
    <p:extLst>
      <p:ext uri="{BB962C8B-B14F-4D97-AF65-F5344CB8AC3E}">
        <p14:creationId xmlns:p14="http://schemas.microsoft.com/office/powerpoint/2010/main" val="39686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0F7C-F111-4039-B2C0-C0ACB55E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Diagrams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BA0CECA-3337-4568-84FB-9C3E43D4C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425" y="1271588"/>
            <a:ext cx="8454133" cy="2687969"/>
          </a:xfrm>
          <a:prstGeom prst="rect">
            <a:avLst/>
          </a:prstGeom>
        </p:spPr>
      </p:pic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FC8B6C0-586D-42B3-88A1-A1FA497B8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86" y="3754630"/>
            <a:ext cx="5386410" cy="24034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28606" y="4106009"/>
            <a:ext cx="772094" cy="1494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Photodetector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7922" y="4754121"/>
            <a:ext cx="772094" cy="1494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Photodetector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1176-A54E-43C0-8D30-5024E21C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Diagram (Laser Rifle)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1A7A4A6-1763-4875-B1B0-24466040CA4D}"/>
              </a:ext>
            </a:extLst>
          </p:cNvPr>
          <p:cNvCxnSpPr>
            <a:stCxn id="16" idx="2"/>
            <a:endCxn id="15" idx="0"/>
          </p:cNvCxnSpPr>
          <p:nvPr/>
        </p:nvCxnSpPr>
        <p:spPr>
          <a:xfrm>
            <a:off x="1854842" y="3025810"/>
            <a:ext cx="804" cy="3107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142C94-0C0B-4D03-8CF5-0F9FDD40D6D0}"/>
              </a:ext>
            </a:extLst>
          </p:cNvPr>
          <p:cNvCxnSpPr>
            <a:cxnSpLocks/>
            <a:stCxn id="15" idx="2"/>
            <a:endCxn id="8" idx="0"/>
          </p:cNvCxnSpPr>
          <p:nvPr/>
        </p:nvCxnSpPr>
        <p:spPr>
          <a:xfrm>
            <a:off x="1855646" y="3850893"/>
            <a:ext cx="0" cy="3107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F7B80E85-13E7-420A-91DA-B7FD5A90F386}"/>
              </a:ext>
            </a:extLst>
          </p:cNvPr>
          <p:cNvCxnSpPr>
            <a:cxnSpLocks/>
            <a:stCxn id="8" idx="2"/>
            <a:endCxn id="111" idx="0"/>
          </p:cNvCxnSpPr>
          <p:nvPr/>
        </p:nvCxnSpPr>
        <p:spPr>
          <a:xfrm rot="5400000">
            <a:off x="1727764" y="4803053"/>
            <a:ext cx="254960" cy="80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F6F3E1C-65F2-41E0-BDBE-D62875328B54}"/>
              </a:ext>
            </a:extLst>
          </p:cNvPr>
          <p:cNvCxnSpPr>
            <a:cxnSpLocks/>
          </p:cNvCxnSpPr>
          <p:nvPr/>
        </p:nvCxnSpPr>
        <p:spPr>
          <a:xfrm>
            <a:off x="8371717" y="1742943"/>
            <a:ext cx="8819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B36188B-59AD-460D-9196-0E9B1A1AB413}"/>
              </a:ext>
            </a:extLst>
          </p:cNvPr>
          <p:cNvCxnSpPr>
            <a:cxnSpLocks/>
          </p:cNvCxnSpPr>
          <p:nvPr/>
        </p:nvCxnSpPr>
        <p:spPr>
          <a:xfrm>
            <a:off x="8371717" y="2377911"/>
            <a:ext cx="88190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5D53DB2-D1B3-49FF-B56A-8618D7E97958}"/>
              </a:ext>
            </a:extLst>
          </p:cNvPr>
          <p:cNvSpPr txBox="1"/>
          <p:nvPr/>
        </p:nvSpPr>
        <p:spPr>
          <a:xfrm>
            <a:off x="8371717" y="1372173"/>
            <a:ext cx="6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Power Line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9C046B4-BBDA-4097-A87F-23EDC0577738}"/>
              </a:ext>
            </a:extLst>
          </p:cNvPr>
          <p:cNvSpPr txBox="1"/>
          <p:nvPr/>
        </p:nvSpPr>
        <p:spPr>
          <a:xfrm>
            <a:off x="8421569" y="2052556"/>
            <a:ext cx="70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Control Line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7016587D-20FE-487E-A736-9CA6E5828377}"/>
              </a:ext>
            </a:extLst>
          </p:cNvPr>
          <p:cNvCxnSpPr>
            <a:cxnSpLocks/>
            <a:stCxn id="10" idx="0"/>
            <a:endCxn id="99" idx="1"/>
          </p:cNvCxnSpPr>
          <p:nvPr/>
        </p:nvCxnSpPr>
        <p:spPr>
          <a:xfrm rot="5400000" flipH="1" flipV="1">
            <a:off x="2480104" y="3144885"/>
            <a:ext cx="2294533" cy="127493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31F247E2-94E6-4595-9F22-A72E8A69183E}"/>
              </a:ext>
            </a:extLst>
          </p:cNvPr>
          <p:cNvCxnSpPr>
            <a:cxnSpLocks/>
            <a:stCxn id="10" idx="0"/>
            <a:endCxn id="33" idx="1"/>
          </p:cNvCxnSpPr>
          <p:nvPr/>
        </p:nvCxnSpPr>
        <p:spPr>
          <a:xfrm rot="5400000" flipH="1" flipV="1">
            <a:off x="2830832" y="3495613"/>
            <a:ext cx="1593076" cy="127493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F242D89F-E375-4C34-866E-2350BA8277C8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3418527" y="5186794"/>
            <a:ext cx="2420225" cy="413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2FD4476A-A7BF-4630-8867-3DB0BA7E00B8}"/>
              </a:ext>
            </a:extLst>
          </p:cNvPr>
          <p:cNvCxnSpPr>
            <a:cxnSpLocks/>
            <a:stCxn id="10" idx="0"/>
            <a:endCxn id="92" idx="1"/>
          </p:cNvCxnSpPr>
          <p:nvPr/>
        </p:nvCxnSpPr>
        <p:spPr>
          <a:xfrm rot="5400000" flipH="1" flipV="1">
            <a:off x="2658362" y="4389235"/>
            <a:ext cx="871925" cy="208844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6D97D5C2-0043-4345-89F1-745C8CE4C06B}"/>
              </a:ext>
            </a:extLst>
          </p:cNvPr>
          <p:cNvCxnSpPr>
            <a:cxnSpLocks/>
            <a:stCxn id="92" idx="3"/>
            <a:endCxn id="12" idx="1"/>
          </p:cNvCxnSpPr>
          <p:nvPr/>
        </p:nvCxnSpPr>
        <p:spPr>
          <a:xfrm>
            <a:off x="4055996" y="4057694"/>
            <a:ext cx="208844" cy="130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F727FE21-303D-444D-91BF-4DF145DDFBD8}"/>
              </a:ext>
            </a:extLst>
          </p:cNvPr>
          <p:cNvCxnSpPr>
            <a:cxnSpLocks/>
            <a:stCxn id="83" idx="1"/>
            <a:endCxn id="12" idx="3"/>
          </p:cNvCxnSpPr>
          <p:nvPr/>
        </p:nvCxnSpPr>
        <p:spPr>
          <a:xfrm rot="10800000" flipV="1">
            <a:off x="5122090" y="3734282"/>
            <a:ext cx="713654" cy="32471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2DE69B84-D0A6-4ECA-83B4-827330CCBF72}"/>
              </a:ext>
            </a:extLst>
          </p:cNvPr>
          <p:cNvCxnSpPr>
            <a:cxnSpLocks/>
            <a:stCxn id="111" idx="3"/>
            <a:endCxn id="10" idx="1"/>
          </p:cNvCxnSpPr>
          <p:nvPr/>
        </p:nvCxnSpPr>
        <p:spPr>
          <a:xfrm flipV="1">
            <a:off x="2283467" y="5186794"/>
            <a:ext cx="277810" cy="131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53E96641-2A15-4E78-9297-C83CA31CFAEB}"/>
              </a:ext>
            </a:extLst>
          </p:cNvPr>
          <p:cNvCxnSpPr>
            <a:cxnSpLocks/>
            <a:stCxn id="9" idx="0"/>
            <a:endCxn id="83" idx="2"/>
          </p:cNvCxnSpPr>
          <p:nvPr/>
        </p:nvCxnSpPr>
        <p:spPr>
          <a:xfrm rot="16200000" flipV="1">
            <a:off x="6094762" y="4761140"/>
            <a:ext cx="342222" cy="300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2B18FAD8-D9BB-4F41-893B-98763427FFDA}"/>
              </a:ext>
            </a:extLst>
          </p:cNvPr>
          <p:cNvCxnSpPr>
            <a:cxnSpLocks/>
            <a:stCxn id="83" idx="1"/>
            <a:endCxn id="33" idx="3"/>
          </p:cNvCxnSpPr>
          <p:nvPr/>
        </p:nvCxnSpPr>
        <p:spPr>
          <a:xfrm rot="10800000">
            <a:off x="5122090" y="3336543"/>
            <a:ext cx="713655" cy="39774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4E949BED-1D8E-4CDC-8749-49B1FE2ADCF7}"/>
              </a:ext>
            </a:extLst>
          </p:cNvPr>
          <p:cNvCxnSpPr>
            <a:cxnSpLocks/>
            <a:stCxn id="83" idx="1"/>
            <a:endCxn id="99" idx="3"/>
          </p:cNvCxnSpPr>
          <p:nvPr/>
        </p:nvCxnSpPr>
        <p:spPr>
          <a:xfrm rot="10800000">
            <a:off x="5122090" y="2635087"/>
            <a:ext cx="713655" cy="109919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CC4C6771-7881-437D-BA7A-ACB22219FB23}"/>
              </a:ext>
            </a:extLst>
          </p:cNvPr>
          <p:cNvCxnSpPr>
            <a:cxnSpLocks/>
            <a:stCxn id="55" idx="1"/>
          </p:cNvCxnSpPr>
          <p:nvPr/>
        </p:nvCxnSpPr>
        <p:spPr>
          <a:xfrm rot="10800000" flipV="1">
            <a:off x="6692997" y="3339362"/>
            <a:ext cx="394122" cy="1"/>
          </a:xfrm>
          <a:prstGeom prst="bentConnector3">
            <a:avLst/>
          </a:prstGeom>
          <a:ln w="381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D10C0CB-F879-4E5E-8AE0-34DFD85F3009}"/>
              </a:ext>
            </a:extLst>
          </p:cNvPr>
          <p:cNvCxnSpPr>
            <a:cxnSpLocks/>
            <a:stCxn id="58" idx="1"/>
          </p:cNvCxnSpPr>
          <p:nvPr/>
        </p:nvCxnSpPr>
        <p:spPr>
          <a:xfrm flipH="1">
            <a:off x="6692995" y="4060514"/>
            <a:ext cx="394124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4E14664B-4A57-482E-A2BB-576DCC40013B}"/>
              </a:ext>
            </a:extLst>
          </p:cNvPr>
          <p:cNvSpPr/>
          <p:nvPr/>
        </p:nvSpPr>
        <p:spPr>
          <a:xfrm>
            <a:off x="1427021" y="4161625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9.6V</a:t>
            </a:r>
          </a:p>
          <a:p>
            <a:pPr algn="ctr"/>
            <a:r>
              <a:rPr lang="en-US" sz="900"/>
              <a:t>Rechargeable Battery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5B643888-8FFA-4BE0-9BD2-B46E4409BC35}"/>
              </a:ext>
            </a:extLst>
          </p:cNvPr>
          <p:cNvSpPr/>
          <p:nvPr/>
        </p:nvSpPr>
        <p:spPr>
          <a:xfrm>
            <a:off x="5838752" y="4933755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3.3V</a:t>
            </a:r>
          </a:p>
          <a:p>
            <a:pPr algn="ctr"/>
            <a:r>
              <a:rPr lang="en-US" sz="900"/>
              <a:t>Regulator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6D194205-9734-4A2B-A840-12DC9B95C94C}"/>
              </a:ext>
            </a:extLst>
          </p:cNvPr>
          <p:cNvSpPr/>
          <p:nvPr/>
        </p:nvSpPr>
        <p:spPr>
          <a:xfrm>
            <a:off x="2561277" y="4929619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5V </a:t>
            </a:r>
          </a:p>
          <a:p>
            <a:pPr algn="ctr"/>
            <a:r>
              <a:rPr lang="en-US" sz="900"/>
              <a:t>Regulator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43B5B556-C220-4EA9-A25B-76DF82B7AD06}"/>
              </a:ext>
            </a:extLst>
          </p:cNvPr>
          <p:cNvSpPr/>
          <p:nvPr/>
        </p:nvSpPr>
        <p:spPr>
          <a:xfrm>
            <a:off x="4264840" y="3801825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Laser Driver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5471DB77-D3EC-43BC-AC7A-4DD5C68A2DA4}"/>
              </a:ext>
            </a:extLst>
          </p:cNvPr>
          <p:cNvSpPr/>
          <p:nvPr/>
        </p:nvSpPr>
        <p:spPr>
          <a:xfrm>
            <a:off x="1427021" y="3336543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Battery Charger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2D4225E7-1780-419D-8FC4-D092EECEBE3C}"/>
              </a:ext>
            </a:extLst>
          </p:cNvPr>
          <p:cNvSpPr/>
          <p:nvPr/>
        </p:nvSpPr>
        <p:spPr>
          <a:xfrm>
            <a:off x="1426217" y="2511460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Mains Supply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3A2822B5-A8B7-45FC-B7D1-173FE004D01C}"/>
              </a:ext>
            </a:extLst>
          </p:cNvPr>
          <p:cNvSpPr/>
          <p:nvPr/>
        </p:nvSpPr>
        <p:spPr>
          <a:xfrm>
            <a:off x="6273393" y="2155088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Power</a:t>
            </a: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24084CDF-4E47-4DB5-9D0E-8F4A7AEC73AE}"/>
              </a:ext>
            </a:extLst>
          </p:cNvPr>
          <p:cNvSpPr/>
          <p:nvPr/>
        </p:nvSpPr>
        <p:spPr>
          <a:xfrm>
            <a:off x="7258478" y="1490469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Key </a:t>
            </a:r>
            <a:r>
              <a:rPr lang="en-US" sz="800"/>
              <a:t>Components</a:t>
            </a:r>
          </a:p>
        </p:txBody>
      </p:sp>
      <p:sp>
        <p:nvSpPr>
          <p:cNvPr id="47" name="Flowchart: Alternate Process 46">
            <a:extLst>
              <a:ext uri="{FF2B5EF4-FFF2-40B4-BE49-F238E27FC236}">
                <a16:creationId xmlns:a16="http://schemas.microsoft.com/office/drawing/2014/main" id="{DDF85A9D-DB73-43D1-A031-9AC618216F63}"/>
              </a:ext>
            </a:extLst>
          </p:cNvPr>
          <p:cNvSpPr/>
          <p:nvPr/>
        </p:nvSpPr>
        <p:spPr>
          <a:xfrm>
            <a:off x="6273393" y="1485768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MCU</a:t>
            </a:r>
          </a:p>
        </p:txBody>
      </p:sp>
      <p:sp>
        <p:nvSpPr>
          <p:cNvPr id="48" name="Flowchart: Alternate Process 47">
            <a:extLst>
              <a:ext uri="{FF2B5EF4-FFF2-40B4-BE49-F238E27FC236}">
                <a16:creationId xmlns:a16="http://schemas.microsoft.com/office/drawing/2014/main" id="{C7563C76-8578-47E4-A53C-34B0F1FDABD1}"/>
              </a:ext>
            </a:extLst>
          </p:cNvPr>
          <p:cNvSpPr/>
          <p:nvPr/>
        </p:nvSpPr>
        <p:spPr>
          <a:xfrm>
            <a:off x="7256207" y="2155088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Laser Safety Device</a:t>
            </a:r>
          </a:p>
        </p:txBody>
      </p:sp>
      <p:sp>
        <p:nvSpPr>
          <p:cNvPr id="92" name="Flowchart: Alternate Process 91">
            <a:extLst>
              <a:ext uri="{FF2B5EF4-FFF2-40B4-BE49-F238E27FC236}">
                <a16:creationId xmlns:a16="http://schemas.microsoft.com/office/drawing/2014/main" id="{05CDEC6A-30C8-408D-A976-37142537F1A6}"/>
              </a:ext>
            </a:extLst>
          </p:cNvPr>
          <p:cNvSpPr/>
          <p:nvPr/>
        </p:nvSpPr>
        <p:spPr>
          <a:xfrm>
            <a:off x="3198746" y="3800519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Safety Switch</a:t>
            </a:r>
          </a:p>
        </p:txBody>
      </p:sp>
      <p:sp>
        <p:nvSpPr>
          <p:cNvPr id="99" name="Flowchart: Alternate Process 98">
            <a:extLst>
              <a:ext uri="{FF2B5EF4-FFF2-40B4-BE49-F238E27FC236}">
                <a16:creationId xmlns:a16="http://schemas.microsoft.com/office/drawing/2014/main" id="{49481BF5-C604-49D7-B7E6-BA47D6DDBB38}"/>
              </a:ext>
            </a:extLst>
          </p:cNvPr>
          <p:cNvSpPr/>
          <p:nvPr/>
        </p:nvSpPr>
        <p:spPr>
          <a:xfrm>
            <a:off x="4264839" y="2377911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LCD Screen</a:t>
            </a:r>
          </a:p>
        </p:txBody>
      </p:sp>
      <p:sp>
        <p:nvSpPr>
          <p:cNvPr id="83" name="Flowchart: Alternate Process 82">
            <a:extLst>
              <a:ext uri="{FF2B5EF4-FFF2-40B4-BE49-F238E27FC236}">
                <a16:creationId xmlns:a16="http://schemas.microsoft.com/office/drawing/2014/main" id="{D6F778C6-7AAB-4709-B593-0589124695E8}"/>
              </a:ext>
            </a:extLst>
          </p:cNvPr>
          <p:cNvSpPr/>
          <p:nvPr/>
        </p:nvSpPr>
        <p:spPr>
          <a:xfrm>
            <a:off x="5835744" y="2877033"/>
            <a:ext cx="857250" cy="171450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MCU</a:t>
            </a:r>
          </a:p>
        </p:txBody>
      </p:sp>
      <p:sp>
        <p:nvSpPr>
          <p:cNvPr id="111" name="Flowchart: Alternate Process 110">
            <a:extLst>
              <a:ext uri="{FF2B5EF4-FFF2-40B4-BE49-F238E27FC236}">
                <a16:creationId xmlns:a16="http://schemas.microsoft.com/office/drawing/2014/main" id="{D8397CFE-4151-4005-81D7-A7191653AF1E}"/>
              </a:ext>
            </a:extLst>
          </p:cNvPr>
          <p:cNvSpPr/>
          <p:nvPr/>
        </p:nvSpPr>
        <p:spPr>
          <a:xfrm>
            <a:off x="1426217" y="4930935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Key Locked Power Connector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88B7B2F7-1E82-46C9-AB69-3A938EF567FF}"/>
              </a:ext>
            </a:extLst>
          </p:cNvPr>
          <p:cNvSpPr/>
          <p:nvPr/>
        </p:nvSpPr>
        <p:spPr>
          <a:xfrm>
            <a:off x="4264839" y="3079368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Speakers &amp; Motors</a:t>
            </a:r>
          </a:p>
        </p:txBody>
      </p:sp>
      <p:sp>
        <p:nvSpPr>
          <p:cNvPr id="55" name="Flowchart: Alternate Process 54">
            <a:extLst>
              <a:ext uri="{FF2B5EF4-FFF2-40B4-BE49-F238E27FC236}">
                <a16:creationId xmlns:a16="http://schemas.microsoft.com/office/drawing/2014/main" id="{E1BAB215-43F5-4593-ABB6-E1B615FE1EEB}"/>
              </a:ext>
            </a:extLst>
          </p:cNvPr>
          <p:cNvSpPr/>
          <p:nvPr/>
        </p:nvSpPr>
        <p:spPr>
          <a:xfrm>
            <a:off x="7087119" y="3082188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RF </a:t>
            </a:r>
            <a:r>
              <a:rPr lang="en-US" sz="1000" dirty="0" err="1"/>
              <a:t>Comms</a:t>
            </a:r>
            <a:endParaRPr lang="en-US" sz="1000" dirty="0"/>
          </a:p>
        </p:txBody>
      </p:sp>
      <p:sp>
        <p:nvSpPr>
          <p:cNvPr id="58" name="Flowchart: Alternate Process 57">
            <a:extLst>
              <a:ext uri="{FF2B5EF4-FFF2-40B4-BE49-F238E27FC236}">
                <a16:creationId xmlns:a16="http://schemas.microsoft.com/office/drawing/2014/main" id="{8E81A24C-2FAF-460A-A013-5FD83A0EB085}"/>
              </a:ext>
            </a:extLst>
          </p:cNvPr>
          <p:cNvSpPr/>
          <p:nvPr/>
        </p:nvSpPr>
        <p:spPr>
          <a:xfrm>
            <a:off x="7087119" y="3803339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User Panel</a:t>
            </a:r>
          </a:p>
        </p:txBody>
      </p:sp>
    </p:spTree>
    <p:extLst>
      <p:ext uri="{BB962C8B-B14F-4D97-AF65-F5344CB8AC3E}">
        <p14:creationId xmlns:p14="http://schemas.microsoft.com/office/powerpoint/2010/main" val="22408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1176-A54E-43C0-8D30-5024E21C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Diagram (Skeet Target)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8997DA3E-34CC-4B5B-AA95-60E905A1804F}"/>
              </a:ext>
            </a:extLst>
          </p:cNvPr>
          <p:cNvCxnSpPr>
            <a:cxnSpLocks/>
          </p:cNvCxnSpPr>
          <p:nvPr/>
        </p:nvCxnSpPr>
        <p:spPr>
          <a:xfrm rot="5400000">
            <a:off x="1724611" y="4800600"/>
            <a:ext cx="254960" cy="80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9BE82C0-4CAD-4DD4-AC16-737DDDB3753E}"/>
              </a:ext>
            </a:extLst>
          </p:cNvPr>
          <p:cNvCxnSpPr>
            <a:cxnSpLocks/>
          </p:cNvCxnSpPr>
          <p:nvPr/>
        </p:nvCxnSpPr>
        <p:spPr>
          <a:xfrm flipV="1">
            <a:off x="3411109" y="4591050"/>
            <a:ext cx="2845037" cy="595261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5CBFD17-241D-4D1E-B146-E674243D302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182431" y="3857625"/>
            <a:ext cx="870620" cy="127493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57814D15-62B0-4E83-A65D-835F770BAD91}"/>
              </a:ext>
            </a:extLst>
          </p:cNvPr>
          <p:cNvCxnSpPr>
            <a:cxnSpLocks/>
          </p:cNvCxnSpPr>
          <p:nvPr/>
        </p:nvCxnSpPr>
        <p:spPr>
          <a:xfrm flipV="1">
            <a:off x="2277248" y="5191125"/>
            <a:ext cx="277811" cy="131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CE9B8C81-9431-4317-BBB6-2F7CB99ACD91}"/>
              </a:ext>
            </a:extLst>
          </p:cNvPr>
          <p:cNvCxnSpPr>
            <a:cxnSpLocks/>
          </p:cNvCxnSpPr>
          <p:nvPr/>
        </p:nvCxnSpPr>
        <p:spPr>
          <a:xfrm rot="10800000">
            <a:off x="6683140" y="3342430"/>
            <a:ext cx="394127" cy="1"/>
          </a:xfrm>
          <a:prstGeom prst="bentConnector3">
            <a:avLst/>
          </a:prstGeom>
          <a:ln w="381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F9CB7F6B-C0CB-460D-A0A5-833E8F813203}"/>
              </a:ext>
            </a:extLst>
          </p:cNvPr>
          <p:cNvSpPr/>
          <p:nvPr/>
        </p:nvSpPr>
        <p:spPr>
          <a:xfrm>
            <a:off x="1419707" y="4162425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6V Coin Cell Stack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8E06E60F-05CC-4461-ADFD-0299B6367787}"/>
              </a:ext>
            </a:extLst>
          </p:cNvPr>
          <p:cNvSpPr/>
          <p:nvPr/>
        </p:nvSpPr>
        <p:spPr>
          <a:xfrm>
            <a:off x="2553567" y="4933950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3.3V </a:t>
            </a:r>
          </a:p>
          <a:p>
            <a:pPr algn="ctr"/>
            <a:r>
              <a:rPr lang="en-US" sz="900"/>
              <a:t>Regulator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7997392F-8034-4591-85DA-70B22F2787AE}"/>
              </a:ext>
            </a:extLst>
          </p:cNvPr>
          <p:cNvSpPr/>
          <p:nvPr/>
        </p:nvSpPr>
        <p:spPr>
          <a:xfrm>
            <a:off x="4259122" y="3800475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Laser Detection System</a:t>
            </a: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F205D661-029B-48C9-8DD5-6CB3845BCABA}"/>
              </a:ext>
            </a:extLst>
          </p:cNvPr>
          <p:cNvSpPr/>
          <p:nvPr/>
        </p:nvSpPr>
        <p:spPr>
          <a:xfrm>
            <a:off x="1419707" y="4933950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Power Switch</a:t>
            </a: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CB281EF9-4AF6-442F-8C28-849747270BFB}"/>
              </a:ext>
            </a:extLst>
          </p:cNvPr>
          <p:cNvSpPr/>
          <p:nvPr/>
        </p:nvSpPr>
        <p:spPr>
          <a:xfrm>
            <a:off x="7079480" y="3086100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RF </a:t>
            </a:r>
            <a:r>
              <a:rPr lang="en-US" sz="1000" dirty="0" err="1"/>
              <a:t>Comms</a:t>
            </a:r>
            <a:endParaRPr lang="en-US" sz="1000" dirty="0"/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21911331-9493-4B67-A547-E11ADF7A8EF7}"/>
              </a:ext>
            </a:extLst>
          </p:cNvPr>
          <p:cNvSpPr/>
          <p:nvPr/>
        </p:nvSpPr>
        <p:spPr>
          <a:xfrm>
            <a:off x="4259122" y="2381250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Visual LED system</a:t>
            </a:r>
          </a:p>
        </p:txBody>
      </p:sp>
      <p:sp>
        <p:nvSpPr>
          <p:cNvPr id="47" name="Flowchart: Alternate Process 46">
            <a:extLst>
              <a:ext uri="{FF2B5EF4-FFF2-40B4-BE49-F238E27FC236}">
                <a16:creationId xmlns:a16="http://schemas.microsoft.com/office/drawing/2014/main" id="{43C83E0D-A8B6-4DDF-AA9F-F58A65D8809D}"/>
              </a:ext>
            </a:extLst>
          </p:cNvPr>
          <p:cNvSpPr/>
          <p:nvPr/>
        </p:nvSpPr>
        <p:spPr>
          <a:xfrm>
            <a:off x="4259122" y="3076575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Flight Destabilizer</a:t>
            </a: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2CA4BF4D-4152-45F3-83AA-21F1E6EED9D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820358" y="3495675"/>
            <a:ext cx="1600200" cy="127693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D60F59F7-D3F3-432C-BA69-3B441BB7BDF7}"/>
              </a:ext>
            </a:extLst>
          </p:cNvPr>
          <p:cNvCxnSpPr>
            <a:cxnSpLocks/>
            <a:stCxn id="30" idx="0"/>
          </p:cNvCxnSpPr>
          <p:nvPr/>
        </p:nvCxnSpPr>
        <p:spPr>
          <a:xfrm rot="5400000" flipH="1" flipV="1">
            <a:off x="2472883" y="3143265"/>
            <a:ext cx="2299995" cy="1281377"/>
          </a:xfrm>
          <a:prstGeom prst="bentConnector3">
            <a:avLst>
              <a:gd name="adj1" fmla="val 1008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E56D874D-4500-41E8-8A4B-1DFB24A9A4A2}"/>
              </a:ext>
            </a:extLst>
          </p:cNvPr>
          <p:cNvCxnSpPr>
            <a:cxnSpLocks/>
          </p:cNvCxnSpPr>
          <p:nvPr/>
        </p:nvCxnSpPr>
        <p:spPr>
          <a:xfrm flipH="1" flipV="1">
            <a:off x="5116663" y="3333750"/>
            <a:ext cx="662746" cy="39617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99F83C0A-7535-4394-B617-ADCCD1AA368A}"/>
              </a:ext>
            </a:extLst>
          </p:cNvPr>
          <p:cNvCxnSpPr>
            <a:cxnSpLocks/>
          </p:cNvCxnSpPr>
          <p:nvPr/>
        </p:nvCxnSpPr>
        <p:spPr>
          <a:xfrm flipH="1" flipV="1">
            <a:off x="5116663" y="2638425"/>
            <a:ext cx="644136" cy="108219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EDF2DC5F-1E84-4639-9C08-1060BA74A4F6}"/>
              </a:ext>
            </a:extLst>
          </p:cNvPr>
          <p:cNvCxnSpPr>
            <a:cxnSpLocks/>
          </p:cNvCxnSpPr>
          <p:nvPr/>
        </p:nvCxnSpPr>
        <p:spPr>
          <a:xfrm rot="10800000">
            <a:off x="5116663" y="4057650"/>
            <a:ext cx="712850" cy="9525"/>
          </a:xfrm>
          <a:prstGeom prst="bentConnector3">
            <a:avLst/>
          </a:prstGeom>
          <a:ln w="381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A5673845-D983-47D4-8137-F7AB708F74B6}"/>
              </a:ext>
            </a:extLst>
          </p:cNvPr>
          <p:cNvSpPr/>
          <p:nvPr/>
        </p:nvSpPr>
        <p:spPr>
          <a:xfrm>
            <a:off x="5831281" y="2876550"/>
            <a:ext cx="857250" cy="171450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MCU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99748E-5C47-4D3F-9E26-BD460CEEA38B}"/>
              </a:ext>
            </a:extLst>
          </p:cNvPr>
          <p:cNvCxnSpPr>
            <a:cxnSpLocks/>
          </p:cNvCxnSpPr>
          <p:nvPr/>
        </p:nvCxnSpPr>
        <p:spPr>
          <a:xfrm>
            <a:off x="8371717" y="1742943"/>
            <a:ext cx="8819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A5251BE-F20C-474D-916D-71495A5C2A59}"/>
              </a:ext>
            </a:extLst>
          </p:cNvPr>
          <p:cNvCxnSpPr>
            <a:cxnSpLocks/>
          </p:cNvCxnSpPr>
          <p:nvPr/>
        </p:nvCxnSpPr>
        <p:spPr>
          <a:xfrm>
            <a:off x="8371717" y="2377911"/>
            <a:ext cx="88190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33D399B-F6B5-426E-AC43-B7E32F4D1133}"/>
              </a:ext>
            </a:extLst>
          </p:cNvPr>
          <p:cNvSpPr txBox="1"/>
          <p:nvPr/>
        </p:nvSpPr>
        <p:spPr>
          <a:xfrm>
            <a:off x="8371717" y="1372173"/>
            <a:ext cx="6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Power Line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01BCF28-9DA3-423C-B162-BBC23AA9C2CC}"/>
              </a:ext>
            </a:extLst>
          </p:cNvPr>
          <p:cNvSpPr txBox="1"/>
          <p:nvPr/>
        </p:nvSpPr>
        <p:spPr>
          <a:xfrm>
            <a:off x="8421569" y="2052556"/>
            <a:ext cx="70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Control Line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6AE176B1-1396-47AB-A00A-2080CD043C60}"/>
              </a:ext>
            </a:extLst>
          </p:cNvPr>
          <p:cNvSpPr/>
          <p:nvPr/>
        </p:nvSpPr>
        <p:spPr>
          <a:xfrm>
            <a:off x="6273393" y="2155088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Power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30BBEDD7-B08E-4D9D-A468-E9AEA673430B}"/>
              </a:ext>
            </a:extLst>
          </p:cNvPr>
          <p:cNvSpPr/>
          <p:nvPr/>
        </p:nvSpPr>
        <p:spPr>
          <a:xfrm>
            <a:off x="7258478" y="1490469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Key </a:t>
            </a:r>
            <a:r>
              <a:rPr lang="en-US" sz="800"/>
              <a:t>Components</a:t>
            </a:r>
          </a:p>
        </p:txBody>
      </p:sp>
      <p:sp>
        <p:nvSpPr>
          <p:cNvPr id="49" name="Flowchart: Alternate Process 48">
            <a:extLst>
              <a:ext uri="{FF2B5EF4-FFF2-40B4-BE49-F238E27FC236}">
                <a16:creationId xmlns:a16="http://schemas.microsoft.com/office/drawing/2014/main" id="{BD93CB49-4CF6-41B5-9EFB-EB06352401A2}"/>
              </a:ext>
            </a:extLst>
          </p:cNvPr>
          <p:cNvSpPr/>
          <p:nvPr/>
        </p:nvSpPr>
        <p:spPr>
          <a:xfrm>
            <a:off x="6273393" y="1485768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MCU</a:t>
            </a:r>
          </a:p>
        </p:txBody>
      </p:sp>
      <p:sp>
        <p:nvSpPr>
          <p:cNvPr id="50" name="Flowchart: Alternate Process 49">
            <a:extLst>
              <a:ext uri="{FF2B5EF4-FFF2-40B4-BE49-F238E27FC236}">
                <a16:creationId xmlns:a16="http://schemas.microsoft.com/office/drawing/2014/main" id="{044FC619-151D-46D7-A024-AA2142CB47C8}"/>
              </a:ext>
            </a:extLst>
          </p:cNvPr>
          <p:cNvSpPr/>
          <p:nvPr/>
        </p:nvSpPr>
        <p:spPr>
          <a:xfrm>
            <a:off x="7256207" y="2155088"/>
            <a:ext cx="857250" cy="514350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Laser Safety Device</a:t>
            </a:r>
          </a:p>
        </p:txBody>
      </p:sp>
    </p:spTree>
    <p:extLst>
      <p:ext uri="{BB962C8B-B14F-4D97-AF65-F5344CB8AC3E}">
        <p14:creationId xmlns:p14="http://schemas.microsoft.com/office/powerpoint/2010/main" val="3145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461088BE-4D92-419B-A5AA-8A153AEBE879}"/>
              </a:ext>
            </a:extLst>
          </p:cNvPr>
          <p:cNvSpPr/>
          <p:nvPr/>
        </p:nvSpPr>
        <p:spPr>
          <a:xfrm>
            <a:off x="4068557" y="2276475"/>
            <a:ext cx="3388289" cy="1705022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6438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1443</Words>
  <Application>Microsoft Office PowerPoint</Application>
  <PresentationFormat>Widescreen</PresentationFormat>
  <Paragraphs>377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Trebuchet MS</vt:lpstr>
      <vt:lpstr>Wingdings 3</vt:lpstr>
      <vt:lpstr>Facet</vt:lpstr>
      <vt:lpstr>Laser Skeet</vt:lpstr>
      <vt:lpstr>Motivation</vt:lpstr>
      <vt:lpstr>Goals &amp; Objectives</vt:lpstr>
      <vt:lpstr>Specifications</vt:lpstr>
      <vt:lpstr>Requirements</vt:lpstr>
      <vt:lpstr>Design Diagrams</vt:lpstr>
      <vt:lpstr>Block Diagram (Laser Rifle)</vt:lpstr>
      <vt:lpstr>Block Diagram (Skeet Target)</vt:lpstr>
      <vt:lpstr>PowerPoint Presentation</vt:lpstr>
      <vt:lpstr>Power Systems</vt:lpstr>
      <vt:lpstr>Power Amplification &amp; Regulation</vt:lpstr>
      <vt:lpstr>PowerPoint Presentation</vt:lpstr>
      <vt:lpstr>Laser System</vt:lpstr>
      <vt:lpstr>Laser PWM </vt:lpstr>
      <vt:lpstr>Laser Diode</vt:lpstr>
      <vt:lpstr>Collimator</vt:lpstr>
      <vt:lpstr>Beam Correction</vt:lpstr>
      <vt:lpstr>Beam expander</vt:lpstr>
      <vt:lpstr>Laser Detection System</vt:lpstr>
      <vt:lpstr>Laser Detection Problems</vt:lpstr>
      <vt:lpstr>Detection</vt:lpstr>
      <vt:lpstr>Filter and Comparator</vt:lpstr>
      <vt:lpstr>PowerPoint Presentation</vt:lpstr>
      <vt:lpstr>MCU Control Systems</vt:lpstr>
      <vt:lpstr>MCU Selection</vt:lpstr>
      <vt:lpstr>Software</vt:lpstr>
      <vt:lpstr>Vendor Provided OS and SDK</vt:lpstr>
      <vt:lpstr>Starter Application</vt:lpstr>
      <vt:lpstr>SW Multiple Threads Needed</vt:lpstr>
      <vt:lpstr>SW User Controller States</vt:lpstr>
      <vt:lpstr>SW Functionality To Be Added To Starter Project Template</vt:lpstr>
      <vt:lpstr>MCU and SW Challenges</vt:lpstr>
      <vt:lpstr>PowerPoint Presentation</vt:lpstr>
      <vt:lpstr>Display: Sharp LS013B7DH03</vt:lpstr>
      <vt:lpstr>Peripheral Devices</vt:lpstr>
      <vt:lpstr>PowerPoint Presentation</vt:lpstr>
      <vt:lpstr>RF Communication</vt:lpstr>
      <vt:lpstr>Impedance Matching</vt:lpstr>
      <vt:lpstr>PowerPoint Presentation</vt:lpstr>
      <vt:lpstr>Significant Design Components &amp; Choices</vt:lpstr>
      <vt:lpstr>Work Distribution</vt:lpstr>
      <vt:lpstr>Current Project Status Update</vt:lpstr>
      <vt:lpstr>Project Budget &amp; Financing</vt:lpstr>
      <vt:lpstr>Present Status and Difficulties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Skeet</dc:title>
  <dc:creator>User</dc:creator>
  <cp:lastModifiedBy>Sean Brown</cp:lastModifiedBy>
  <cp:revision>58</cp:revision>
  <dcterms:modified xsi:type="dcterms:W3CDTF">2018-02-02T16:52:02Z</dcterms:modified>
</cp:coreProperties>
</file>