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318" r:id="rId2"/>
    <p:sldId id="319" r:id="rId3"/>
    <p:sldId id="320" r:id="rId4"/>
    <p:sldId id="321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29" r:id="rId15"/>
    <p:sldId id="332" r:id="rId16"/>
    <p:sldId id="330" r:id="rId17"/>
    <p:sldId id="333" r:id="rId18"/>
    <p:sldId id="272" r:id="rId19"/>
    <p:sldId id="313" r:id="rId20"/>
    <p:sldId id="273" r:id="rId21"/>
    <p:sldId id="274" r:id="rId22"/>
    <p:sldId id="275" r:id="rId23"/>
    <p:sldId id="315" r:id="rId24"/>
    <p:sldId id="276" r:id="rId25"/>
    <p:sldId id="277" r:id="rId26"/>
    <p:sldId id="311" r:id="rId27"/>
    <p:sldId id="314" r:id="rId28"/>
    <p:sldId id="312" r:id="rId29"/>
    <p:sldId id="291" r:id="rId30"/>
    <p:sldId id="344" r:id="rId31"/>
    <p:sldId id="345" r:id="rId32"/>
    <p:sldId id="346" r:id="rId33"/>
    <p:sldId id="31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1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932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5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4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1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48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4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5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8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0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8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1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E713F-91B5-4505-A506-6887D34F9E63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450CB59-E890-4548-8886-25C5D270A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2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Medlock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4732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Group 6</a:t>
            </a:r>
          </a:p>
          <a:p>
            <a:r>
              <a:rPr lang="en-US" dirty="0"/>
              <a:t>Nick Arnold EE</a:t>
            </a:r>
          </a:p>
          <a:p>
            <a:r>
              <a:rPr lang="en-US" dirty="0"/>
              <a:t>Shanice Dublin EE</a:t>
            </a:r>
          </a:p>
          <a:p>
            <a:r>
              <a:rPr lang="en-US" dirty="0"/>
              <a:t>Nick Macri </a:t>
            </a:r>
            <a:r>
              <a:rPr lang="en-US" dirty="0" err="1"/>
              <a:t>CpE</a:t>
            </a:r>
            <a:endParaRPr lang="en-US" dirty="0"/>
          </a:p>
          <a:p>
            <a:r>
              <a:rPr lang="en-US" dirty="0"/>
              <a:t>Cray Winfrey </a:t>
            </a:r>
            <a:r>
              <a:rPr lang="en-US" dirty="0" err="1"/>
              <a:t>CpE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4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41F2-AC64-4CB7-8B61-6436E91A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47298"/>
            <a:ext cx="8911687" cy="1280890"/>
          </a:xfrm>
        </p:spPr>
        <p:txBody>
          <a:bodyPr/>
          <a:lstStyle/>
          <a:p>
            <a:r>
              <a:rPr lang="en-US" dirty="0"/>
              <a:t>IR Sensor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124A07-0B11-46FD-9E72-A98BFC512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762" y="5278582"/>
            <a:ext cx="3571685" cy="1393125"/>
          </a:xfrm>
        </p:spPr>
        <p:txBody>
          <a:bodyPr/>
          <a:lstStyle/>
          <a:p>
            <a:r>
              <a:rPr lang="en-US" dirty="0"/>
              <a:t>IR Break Beam Sensor from Adafruit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0EE9B6-B6DF-404D-8FDC-EA2666F7D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9910" y="4284684"/>
            <a:ext cx="4313864" cy="218344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0C853-8E76-4967-B20E-E65850223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12390" r="24578" b="24869"/>
          <a:stretch/>
        </p:blipFill>
        <p:spPr>
          <a:xfrm>
            <a:off x="1045057" y="1828188"/>
            <a:ext cx="4538324" cy="28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58C07-AB65-476F-B97E-7350F5625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7980" r="47296" b="50000"/>
          <a:stretch/>
        </p:blipFill>
        <p:spPr>
          <a:xfrm>
            <a:off x="6881569" y="1835337"/>
            <a:ext cx="4710545" cy="28817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3F82CF-8975-4C7C-B144-FF30B4F4D469}"/>
              </a:ext>
            </a:extLst>
          </p:cNvPr>
          <p:cNvSpPr/>
          <p:nvPr/>
        </p:nvSpPr>
        <p:spPr>
          <a:xfrm>
            <a:off x="748145" y="1579418"/>
            <a:ext cx="5112328" cy="34503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41F2-AC64-4CB7-8B61-6436E91A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768" y="624110"/>
            <a:ext cx="8911687" cy="640445"/>
          </a:xfrm>
        </p:spPr>
        <p:txBody>
          <a:bodyPr/>
          <a:lstStyle/>
          <a:p>
            <a:r>
              <a:rPr lang="en-US" dirty="0"/>
              <a:t>Servomotor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C8603-2CFA-47BE-B382-4FC9F4CDA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768" y="1826867"/>
            <a:ext cx="5408611" cy="394355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21266-92AC-400D-A8FF-72033C88C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4633"/>
              </p:ext>
            </p:extLst>
          </p:nvPr>
        </p:nvGraphicFramePr>
        <p:xfrm>
          <a:off x="2106611" y="3056962"/>
          <a:ext cx="851984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961">
                  <a:extLst>
                    <a:ext uri="{9D8B030D-6E8A-4147-A177-3AD203B41FA5}">
                      <a16:colId xmlns:a16="http://schemas.microsoft.com/office/drawing/2014/main" val="603763884"/>
                    </a:ext>
                  </a:extLst>
                </a:gridCol>
                <a:gridCol w="2129961">
                  <a:extLst>
                    <a:ext uri="{9D8B030D-6E8A-4147-A177-3AD203B41FA5}">
                      <a16:colId xmlns:a16="http://schemas.microsoft.com/office/drawing/2014/main" val="1299230787"/>
                    </a:ext>
                  </a:extLst>
                </a:gridCol>
                <a:gridCol w="2129961">
                  <a:extLst>
                    <a:ext uri="{9D8B030D-6E8A-4147-A177-3AD203B41FA5}">
                      <a16:colId xmlns:a16="http://schemas.microsoft.com/office/drawing/2014/main" val="1667785081"/>
                    </a:ext>
                  </a:extLst>
                </a:gridCol>
                <a:gridCol w="2129961">
                  <a:extLst>
                    <a:ext uri="{9D8B030D-6E8A-4147-A177-3AD203B41FA5}">
                      <a16:colId xmlns:a16="http://schemas.microsoft.com/office/drawing/2014/main" val="1904675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HK15328D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HK15178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HXT900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15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96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786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4.5V-6V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4.8V-6V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3V-6V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60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41F2-AC64-4CB7-8B61-6436E91A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768" y="624110"/>
            <a:ext cx="8911687" cy="640445"/>
          </a:xfrm>
        </p:spPr>
        <p:txBody>
          <a:bodyPr/>
          <a:lstStyle/>
          <a:p>
            <a:r>
              <a:rPr lang="en-US" dirty="0"/>
              <a:t>Servomotors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CC8603-2CFA-47BE-B382-4FC9F4CDAEC1}"/>
              </a:ext>
            </a:extLst>
          </p:cNvPr>
          <p:cNvSpPr txBox="1">
            <a:spLocks/>
          </p:cNvSpPr>
          <p:nvPr/>
        </p:nvSpPr>
        <p:spPr>
          <a:xfrm>
            <a:off x="1510352" y="1681069"/>
            <a:ext cx="5408611" cy="3943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Size!!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servos for each pill column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voltage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5A7F2-977A-410F-A04C-3F44B6B80A17}"/>
              </a:ext>
            </a:extLst>
          </p:cNvPr>
          <p:cNvSpPr txBox="1"/>
          <p:nvPr/>
        </p:nvSpPr>
        <p:spPr>
          <a:xfrm>
            <a:off x="8650790" y="496966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HXT900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A13EC-3C3F-4F21-8DCB-C28802D9C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6464" r="33523" b="24512"/>
          <a:stretch/>
        </p:blipFill>
        <p:spPr>
          <a:xfrm>
            <a:off x="6918963" y="1313046"/>
            <a:ext cx="4530455" cy="360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93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Selection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793848"/>
              </p:ext>
            </p:extLst>
          </p:nvPr>
        </p:nvGraphicFramePr>
        <p:xfrm>
          <a:off x="508000" y="1600200"/>
          <a:ext cx="1117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Controller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MSP430FR5847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MSP430FR5857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MSP430FR5858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CC2650[2]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UART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Non-Volatile</a:t>
                      </a:r>
                      <a:r>
                        <a:rPr lang="en-US" baseline="0" dirty="0"/>
                        <a:t> Memory(kb)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RAM(kb)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GPIO Pins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Timers – 16-bit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9200" y="4558352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Ultimately the deciding factor was the ability to program the Bluetooth notifications without an additional module being bought.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The CC2650 does that and also allows notifications in IOS and Android.</a:t>
            </a:r>
          </a:p>
        </p:txBody>
      </p:sp>
    </p:spTree>
    <p:extLst>
      <p:ext uri="{BB962C8B-B14F-4D97-AF65-F5344CB8AC3E}">
        <p14:creationId xmlns:p14="http://schemas.microsoft.com/office/powerpoint/2010/main" val="466596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41F2-AC64-4CB7-8B61-6436E91A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768" y="624110"/>
            <a:ext cx="8911687" cy="640445"/>
          </a:xfrm>
        </p:spPr>
        <p:txBody>
          <a:bodyPr/>
          <a:lstStyle/>
          <a:p>
            <a:r>
              <a:rPr lang="en-US" dirty="0"/>
              <a:t>Overview of MCU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A7745C-91A8-42CC-BA71-656EBC66C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9" y="1500082"/>
            <a:ext cx="11794741" cy="5066972"/>
          </a:xfrm>
        </p:spPr>
      </p:pic>
    </p:spTree>
    <p:extLst>
      <p:ext uri="{BB962C8B-B14F-4D97-AF65-F5344CB8AC3E}">
        <p14:creationId xmlns:p14="http://schemas.microsoft.com/office/powerpoint/2010/main" val="285805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6580-865F-4C96-97C0-02F0A6FE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Power Rail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D7ECA2-254A-4AD8-9F7D-4B367C92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9" y="2119746"/>
            <a:ext cx="10570054" cy="3290810"/>
          </a:xfrm>
        </p:spPr>
      </p:pic>
    </p:spTree>
    <p:extLst>
      <p:ext uri="{BB962C8B-B14F-4D97-AF65-F5344CB8AC3E}">
        <p14:creationId xmlns:p14="http://schemas.microsoft.com/office/powerpoint/2010/main" val="341267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090F5-6DAC-4FA0-839D-13FDC8E8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63A8C7-7185-45CD-A942-66C786970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7" y="43477"/>
            <a:ext cx="9316138" cy="6662123"/>
          </a:xfrm>
        </p:spPr>
      </p:pic>
    </p:spTree>
    <p:extLst>
      <p:ext uri="{BB962C8B-B14F-4D97-AF65-F5344CB8AC3E}">
        <p14:creationId xmlns:p14="http://schemas.microsoft.com/office/powerpoint/2010/main" val="376137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Casing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printing vs. Laser cutting</a:t>
            </a:r>
          </a:p>
          <a:p>
            <a:pPr lvl="1"/>
            <a:r>
              <a:rPr lang="en-US" dirty="0"/>
              <a:t>3D printing allows for more customization but is more expensive and time consuming.</a:t>
            </a:r>
          </a:p>
          <a:p>
            <a:pPr lvl="1"/>
            <a:r>
              <a:rPr lang="en-US" dirty="0"/>
              <a:t>3D printing requires specific software and knowledge on 3D modeling.</a:t>
            </a:r>
          </a:p>
          <a:p>
            <a:pPr lvl="1"/>
            <a:r>
              <a:rPr lang="en-US" dirty="0"/>
              <a:t>Laser cutting is much less time consuming and very cheap. </a:t>
            </a:r>
          </a:p>
          <a:p>
            <a:r>
              <a:rPr lang="en-US" dirty="0"/>
              <a:t>Device casing was made from laser cut 5.22mm thick wood.</a:t>
            </a:r>
          </a:p>
          <a:p>
            <a:pPr lvl="1"/>
            <a:r>
              <a:rPr lang="en-US" dirty="0"/>
              <a:t>Allowed for a semi-custom casing.</a:t>
            </a:r>
          </a:p>
          <a:p>
            <a:pPr lvl="1"/>
            <a:r>
              <a:rPr lang="en-US" dirty="0"/>
              <a:t>Once cut, easy to assembly because of finger design on edges.</a:t>
            </a:r>
          </a:p>
          <a:p>
            <a:pPr lvl="1"/>
            <a:r>
              <a:rPr lang="en-US" dirty="0"/>
              <a:t>Easily fit all components and servers its purpose very well.</a:t>
            </a:r>
          </a:p>
          <a:p>
            <a:endParaRPr lang="en-US" dirty="0"/>
          </a:p>
        </p:txBody>
      </p:sp>
      <p:pic>
        <p:nvPicPr>
          <p:cNvPr id="4" name="Picture 3" descr="IMG_36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6744" y="2676257"/>
            <a:ext cx="2913017" cy="21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Design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timers interrupt driven</a:t>
            </a:r>
          </a:p>
          <a:p>
            <a:r>
              <a:rPr lang="en-US" dirty="0"/>
              <a:t>Coded using C language in Code Composer Studios IDE</a:t>
            </a:r>
          </a:p>
          <a:p>
            <a:r>
              <a:rPr lang="en-US" dirty="0"/>
              <a:t>Additional external programming done using Arduino IDE and Visual Studios</a:t>
            </a:r>
          </a:p>
          <a:p>
            <a:r>
              <a:rPr lang="en-US" dirty="0"/>
              <a:t>Software will be split into three major systems</a:t>
            </a:r>
          </a:p>
          <a:p>
            <a:r>
              <a:rPr lang="en-US" dirty="0"/>
              <a:t>Pill Disbursal system driven by task prioritization using kernel library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software using the CC2650 that allows for pill disbursal</a:t>
            </a:r>
          </a:p>
          <a:p>
            <a:r>
              <a:rPr lang="en-US" dirty="0"/>
              <a:t>Notify users when the pill is ready</a:t>
            </a:r>
          </a:p>
          <a:p>
            <a:r>
              <a:rPr lang="en-US" dirty="0"/>
              <a:t>Have an LCD Display that reads like a pill bottle label</a:t>
            </a:r>
          </a:p>
          <a:p>
            <a:r>
              <a:rPr lang="en-US" dirty="0"/>
              <a:t>Have the LCD Display keep track of amount of pills</a:t>
            </a:r>
          </a:p>
          <a:p>
            <a:r>
              <a:rPr lang="en-US" dirty="0"/>
              <a:t>Notify users when the case has been improperly opened</a:t>
            </a:r>
          </a:p>
        </p:txBody>
      </p:sp>
    </p:spTree>
    <p:extLst>
      <p:ext uri="{BB962C8B-B14F-4D97-AF65-F5344CB8AC3E}">
        <p14:creationId xmlns:p14="http://schemas.microsoft.com/office/powerpoint/2010/main" val="4271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President Trump declared opioid addiction as a “national health emergency” on October 26, 2017</a:t>
            </a:r>
          </a:p>
          <a:p>
            <a:r>
              <a:rPr lang="en-US" dirty="0"/>
              <a:t>According to a study by the CDC “115 people die per day in the United States alone” [1]</a:t>
            </a:r>
          </a:p>
          <a:p>
            <a:r>
              <a:rPr lang="en-US" dirty="0"/>
              <a:t>Heavily addictive medication is much to easily accessible to the general population, with many options to obtain said drugs</a:t>
            </a:r>
          </a:p>
        </p:txBody>
      </p:sp>
    </p:spTree>
    <p:extLst>
      <p:ext uri="{BB962C8B-B14F-4D97-AF65-F5344CB8AC3E}">
        <p14:creationId xmlns:p14="http://schemas.microsoft.com/office/powerpoint/2010/main" val="4274466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 Disbursal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161" y="2133600"/>
            <a:ext cx="5813946" cy="4062484"/>
          </a:xfrm>
        </p:spPr>
        <p:txBody>
          <a:bodyPr>
            <a:normAutofit/>
          </a:bodyPr>
          <a:lstStyle/>
          <a:p>
            <a:r>
              <a:rPr lang="en-US" dirty="0"/>
              <a:t>Has an interrupt driven timer</a:t>
            </a:r>
          </a:p>
          <a:p>
            <a:r>
              <a:rPr lang="en-US" dirty="0"/>
              <a:t>The timer is used to determine how long it has been since last pill dispensing</a:t>
            </a:r>
          </a:p>
          <a:p>
            <a:r>
              <a:rPr lang="en-US" dirty="0"/>
              <a:t>There’s a Boolean variable called Toggle that will start as false and change to true when the time interval reaches the time between dosages.</a:t>
            </a:r>
          </a:p>
          <a:p>
            <a:r>
              <a:rPr lang="en-US" dirty="0"/>
              <a:t>When that variable is true a push button will be able to dispense the pill, the timer will reset to zero and the Boolean to false.</a:t>
            </a:r>
          </a:p>
        </p:txBody>
      </p:sp>
      <p:pic>
        <p:nvPicPr>
          <p:cNvPr id="4" name="Picture 3" descr="C:\Users\Cray's\AppData\Local\Microsoft\Windows\INetCache\Content.Word\Pill dispens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827" y="2019869"/>
            <a:ext cx="5486400" cy="3875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visual notification occurs when the Boolean variable Toggle becomes true, this is shown via a white LED</a:t>
            </a:r>
          </a:p>
          <a:p>
            <a:r>
              <a:rPr lang="en-US" dirty="0"/>
              <a:t>There is a second timer that will start when the pill is ready</a:t>
            </a:r>
          </a:p>
          <a:p>
            <a:r>
              <a:rPr lang="en-US" dirty="0"/>
              <a:t>This timer is used to determine when or if the audio notification goes off</a:t>
            </a:r>
          </a:p>
          <a:p>
            <a:r>
              <a:rPr lang="en-US" dirty="0"/>
              <a:t>If the timer hits a specified time and the Boolean Toggle is still true then a 2</a:t>
            </a:r>
            <a:r>
              <a:rPr lang="en-US" baseline="30000" dirty="0"/>
              <a:t>nd</a:t>
            </a:r>
            <a:r>
              <a:rPr lang="en-US" dirty="0"/>
              <a:t> Boolean variable </a:t>
            </a:r>
            <a:r>
              <a:rPr lang="en-US" dirty="0" err="1"/>
              <a:t>piezoToggle</a:t>
            </a:r>
            <a:r>
              <a:rPr lang="en-US" dirty="0"/>
              <a:t> flips from false to true</a:t>
            </a:r>
          </a:p>
          <a:p>
            <a:r>
              <a:rPr lang="en-US" dirty="0"/>
              <a:t>When </a:t>
            </a:r>
            <a:r>
              <a:rPr lang="en-US" dirty="0" err="1"/>
              <a:t>piezoToggle</a:t>
            </a:r>
            <a:r>
              <a:rPr lang="en-US" dirty="0"/>
              <a:t> becomes true the audio notification activates and the Piezo buzzer goes off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Servo Motor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was discussed pretty well previously in the presentation</a:t>
            </a:r>
          </a:p>
          <a:p>
            <a:r>
              <a:rPr lang="en-US" dirty="0"/>
              <a:t>The motors use Pulse Width Modulation to turn</a:t>
            </a:r>
          </a:p>
          <a:p>
            <a:r>
              <a:rPr lang="en-US" dirty="0"/>
              <a:t>When Toggle is true and the push button is pushed the servo will rotate and dispense the pill</a:t>
            </a:r>
          </a:p>
          <a:p>
            <a:r>
              <a:rPr lang="en-US" dirty="0"/>
              <a:t>The pill dispensing is done using a plunger attached to the servo arm that pushes the pill out when rotated</a:t>
            </a:r>
          </a:p>
          <a:p>
            <a:r>
              <a:rPr lang="en-US" dirty="0"/>
              <a:t>There are 2 servos and we switch from one to another when half the pills have been dispensed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6CED-0A6A-4C59-8D38-3890D6AA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 Disbursal Flowchart</a:t>
            </a:r>
          </a:p>
        </p:txBody>
      </p:sp>
      <p:pic>
        <p:nvPicPr>
          <p:cNvPr id="4" name="Picture 3" descr="FlowChart.jpg">
            <a:extLst>
              <a:ext uri="{FF2B5EF4-FFF2-40B4-BE49-F238E27FC236}">
                <a16:creationId xmlns:a16="http://schemas.microsoft.com/office/drawing/2014/main" id="{4DECFAC5-EF5F-4407-9E32-7E7EBDD9E1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0213" y="1514476"/>
            <a:ext cx="8372475" cy="52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Sensor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constant voltage being sent to the infrared sensor</a:t>
            </a:r>
          </a:p>
          <a:p>
            <a:r>
              <a:rPr lang="en-US" dirty="0"/>
              <a:t>When the voltage sent is changed that means the case has been opened</a:t>
            </a:r>
          </a:p>
          <a:p>
            <a:r>
              <a:rPr lang="en-US" dirty="0"/>
              <a:t>The IR sensor pins are treated as a push button</a:t>
            </a:r>
          </a:p>
          <a:p>
            <a:r>
              <a:rPr lang="en-US" dirty="0"/>
              <a:t>Therefore when the case is opened the IR sensor views it like a button push</a:t>
            </a:r>
          </a:p>
          <a:p>
            <a:r>
              <a:rPr lang="en-US" dirty="0"/>
              <a:t>When the case is opened improperly, a red LED is activated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52899"/>
          </a:xfrm>
        </p:spPr>
        <p:txBody>
          <a:bodyPr/>
          <a:lstStyle/>
          <a:p>
            <a:r>
              <a:rPr lang="en-US" dirty="0"/>
              <a:t>LCD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44487"/>
            <a:ext cx="8915400" cy="3777622"/>
          </a:xfrm>
        </p:spPr>
        <p:txBody>
          <a:bodyPr/>
          <a:lstStyle/>
          <a:p>
            <a:r>
              <a:rPr lang="en-US" dirty="0"/>
              <a:t>LCD screen has a sleep and active mode</a:t>
            </a:r>
          </a:p>
          <a:p>
            <a:r>
              <a:rPr lang="en-US" dirty="0"/>
              <a:t>The LCD displays user’s name, medication name, dosage, and pills remaining</a:t>
            </a:r>
          </a:p>
          <a:p>
            <a:r>
              <a:rPr lang="en-US" dirty="0"/>
              <a:t>An Arduino Uno is used to control the screen, with the Liquid Crystal driver in the Arduino IDE</a:t>
            </a:r>
          </a:p>
          <a:p>
            <a:r>
              <a:rPr lang="en-US" dirty="0"/>
              <a:t>When the button to release the pill is pressed the LCD comes out of sleep mode and decrements the pills remaining</a:t>
            </a:r>
          </a:p>
          <a:p>
            <a:r>
              <a:rPr lang="en-US" dirty="0"/>
              <a:t>The Arduino is connected to the PCB and receives a pulse each time a pill is disbursed telling it to decrement the pill count</a:t>
            </a:r>
          </a:p>
          <a:p>
            <a:r>
              <a:rPr lang="en-US" dirty="0"/>
              <a:t>When no pills are left the screen reads “Out of Pills”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A1ACD-E99B-4322-8C68-34B5801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913" y="4886325"/>
            <a:ext cx="3343275" cy="17859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FD12-1292-4BA8-915B-90A872FA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LCD GUI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5F387-9434-489D-9CE5-288A2E07D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 made using C# in Microsoft Visual Studios</a:t>
            </a:r>
          </a:p>
          <a:p>
            <a:r>
              <a:rPr lang="en-US" dirty="0"/>
              <a:t>GUI allows for the user to input the variables that will be displayed on the LCD</a:t>
            </a:r>
          </a:p>
          <a:p>
            <a:r>
              <a:rPr lang="en-US" dirty="0"/>
              <a:t>Data is sent from computer to Arduino via USB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17C0E-CDFE-4499-B493-FD8BA456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3786188"/>
            <a:ext cx="5129213" cy="30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43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55C5-386D-49E4-9632-74E8A824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CBEF5-A569-4ACA-9691-33FCAF51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1" y="1666547"/>
            <a:ext cx="8935697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3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28E4-CEA2-438E-88C1-C305D0C4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Prioritization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7EF8-22EF-48A2-9D1C-BF472D438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Done on the CC2650 using the imported kernel library</a:t>
            </a:r>
          </a:p>
          <a:p>
            <a:r>
              <a:rPr lang="en-US" dirty="0"/>
              <a:t>The lower the number the higher priority, -1 is used to deactivate a task</a:t>
            </a:r>
          </a:p>
          <a:p>
            <a:r>
              <a:rPr lang="en-US" dirty="0"/>
              <a:t>Our program has 4 tasks that are managed, timer, audio notification, and the 2 servos</a:t>
            </a:r>
          </a:p>
          <a:p>
            <a:r>
              <a:rPr lang="en-US" dirty="0"/>
              <a:t>The 2 servos and the piezo buzzer tasks start as -1, the timer begins at 3</a:t>
            </a:r>
          </a:p>
          <a:p>
            <a:r>
              <a:rPr lang="en-US" dirty="0"/>
              <a:t>Whenever the servos or buzzer are used they are set to a higher priority than the timer then reset to -1</a:t>
            </a:r>
          </a:p>
          <a:p>
            <a:r>
              <a:rPr lang="en-US" dirty="0"/>
              <a:t>Avoided the use of task for security sensor (acts as push button) and visual notification (simple activation of a pin)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70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663" y="2779482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Administrative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19200"/>
            <a:ext cx="8915400" cy="3777622"/>
          </a:xfrm>
        </p:spPr>
        <p:txBody>
          <a:bodyPr/>
          <a:lstStyle/>
          <a:p>
            <a:r>
              <a:rPr lang="en-US" dirty="0"/>
              <a:t>The Medlock system aims to combat opioid addiction</a:t>
            </a:r>
          </a:p>
          <a:p>
            <a:r>
              <a:rPr lang="en-US" dirty="0"/>
              <a:t>It is an automated pill dispenser designed to prevent the misuse of prescription drugs</a:t>
            </a:r>
          </a:p>
          <a:p>
            <a:r>
              <a:rPr lang="en-US" dirty="0"/>
              <a:t>Features include a 2-tier notification system, use of a infrared sensor for security purposes and a LCD display</a:t>
            </a:r>
          </a:p>
          <a:p>
            <a:r>
              <a:rPr lang="en-US" dirty="0"/>
              <a:t>It is a first level safeguard against opioid addiction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F9498-6205-43F0-9C60-A5A5E7ACB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06" y="3571875"/>
            <a:ext cx="5485714" cy="29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27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Distribution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86591" y="2289158"/>
          <a:ext cx="8394889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8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0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91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PCB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Internal</a:t>
                      </a:r>
                      <a:r>
                        <a:rPr lang="en-US" sz="1600" baseline="0" dirty="0"/>
                        <a:t> Power Supply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Software</a:t>
                      </a:r>
                      <a:r>
                        <a:rPr lang="en-US" sz="1600" baseline="0" dirty="0"/>
                        <a:t> Development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Signal Processing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Nick Arnold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Shanice Dublin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Nick Macri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Cray Winfrey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693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40156" y="282497"/>
            <a:ext cx="8911687" cy="1280890"/>
          </a:xfrm>
        </p:spPr>
        <p:txBody>
          <a:bodyPr/>
          <a:lstStyle/>
          <a:p>
            <a:r>
              <a:rPr lang="en-US" dirty="0"/>
              <a:t>Budget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672490"/>
              </p:ext>
            </p:extLst>
          </p:nvPr>
        </p:nvGraphicFramePr>
        <p:xfrm>
          <a:off x="3643043" y="458835"/>
          <a:ext cx="6908800" cy="6125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Item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Number of Items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Unit Cost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Development Cost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Microcontroller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$2.45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$14.70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LED(White)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$0.49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$1.47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LED(RED)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$0.49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$1.47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IR Sensor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$6.50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$19.50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Button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$1.49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$4.47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Piezo Buzzer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$0.72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$2.16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$2.99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$26.91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LCD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$5.16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$5.16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Schmart Board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Battery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$34.99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$34.99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Vector Board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$8.75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$17.50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PCB1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$33.87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$101.60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PCB2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$12.50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$125.00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Soldered Components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$49.81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$149.44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1123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$169.71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$524.37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4990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242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08F9-836D-44FF-89D2-F8F0DA99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19C3A-FC27-4D9A-92EA-E24F327C3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4904056" y="-153719"/>
            <a:ext cx="4289425" cy="8911687"/>
          </a:xfrm>
        </p:spPr>
        <p:txBody>
          <a:bodyPr/>
          <a:lstStyle/>
          <a:p>
            <a:r>
              <a:rPr lang="en-US" dirty="0"/>
              <a:t>[1] “Opioid Overdose,” Centers for Disease Control and Prevention, 30-Aug-2017. [Online]. Available: https://www.cdc.gov/drugoverdose/epidemic/index.html. [Accessed: 02-Nov-2017].</a:t>
            </a:r>
          </a:p>
          <a:p>
            <a:r>
              <a:rPr lang="en-US" dirty="0"/>
              <a:t>[2] “CC2640 and CC2650 </a:t>
            </a:r>
            <a:r>
              <a:rPr lang="en-US" dirty="0" err="1"/>
              <a:t>SimpleLink</a:t>
            </a:r>
            <a:r>
              <a:rPr lang="en-US" dirty="0"/>
              <a:t>™ Bluetooth® low energy Software Stack 2.2.1.” Texas Instruments, Oct-2016.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12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073" y="2643978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243-17FB-498F-AB1A-8B5BCDFE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Specifications/Requirements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09C09-77FC-4FC7-9042-FE9D9AF4B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23 GPIO pins minimum needed on MCU</a:t>
            </a:r>
          </a:p>
          <a:p>
            <a:r>
              <a:rPr lang="en-US" dirty="0"/>
              <a:t>No greater than a 6” x 6” x 3” casing around PCB</a:t>
            </a:r>
          </a:p>
          <a:p>
            <a:r>
              <a:rPr lang="en-US" dirty="0"/>
              <a:t>Dispenses one pill in under 3 seconds after button push</a:t>
            </a:r>
          </a:p>
          <a:p>
            <a:r>
              <a:rPr lang="en-US" dirty="0"/>
              <a:t>70 – 80 </a:t>
            </a:r>
            <a:r>
              <a:rPr lang="en-US" dirty="0" err="1"/>
              <a:t>dBA</a:t>
            </a:r>
            <a:r>
              <a:rPr lang="en-US" dirty="0"/>
              <a:t> of sound from buzzer</a:t>
            </a:r>
          </a:p>
          <a:p>
            <a:r>
              <a:rPr lang="en-US" dirty="0"/>
              <a:t>Stores over 15 pills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E93D-E89F-4C8F-91B4-0AF0B8DE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2B119-5522-4142-A1F4-375FE9E04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55" y="500093"/>
            <a:ext cx="7243820" cy="6243029"/>
          </a:xfrm>
        </p:spPr>
      </p:pic>
    </p:spTree>
    <p:extLst>
      <p:ext uri="{BB962C8B-B14F-4D97-AF65-F5344CB8AC3E}">
        <p14:creationId xmlns:p14="http://schemas.microsoft.com/office/powerpoint/2010/main" val="333005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D059B-1867-48B6-B17C-F888B91A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LCD Selection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CB1FCF-14AA-4207-85E2-D8C1B671B0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248703"/>
              </p:ext>
            </p:extLst>
          </p:nvPr>
        </p:nvGraphicFramePr>
        <p:xfrm>
          <a:off x="2261621" y="2604032"/>
          <a:ext cx="89154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2061199993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3613898173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3675182129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53622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LCM-S01602DTR/M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NHD-0440AZ-FL-YBW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NHD-0416BZ-NSW-BBW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495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16x4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188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319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Transflective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Transmissive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09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LCD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ST7066U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ST7066U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237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9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41F2-AC64-4CB7-8B61-6436E91A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768" y="624110"/>
            <a:ext cx="8911687" cy="640445"/>
          </a:xfrm>
        </p:spPr>
        <p:txBody>
          <a:bodyPr/>
          <a:lstStyle/>
          <a:p>
            <a:r>
              <a:rPr lang="en-US" dirty="0"/>
              <a:t>LCD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C8603-2CFA-47BE-B382-4FC9F4CDA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9018" y="2133600"/>
            <a:ext cx="5505594" cy="3777622"/>
          </a:xfrm>
        </p:spPr>
        <p:txBody>
          <a:bodyPr/>
          <a:lstStyle/>
          <a:p>
            <a:r>
              <a:rPr lang="en-US" dirty="0"/>
              <a:t>16x4 LCD screen</a:t>
            </a:r>
          </a:p>
          <a:p>
            <a:endParaRPr lang="en-US" dirty="0"/>
          </a:p>
          <a:p>
            <a:r>
              <a:rPr lang="en-US" dirty="0"/>
              <a:t>Displays what a pill bottle would show</a:t>
            </a:r>
          </a:p>
          <a:p>
            <a:endParaRPr lang="en-US" dirty="0"/>
          </a:p>
          <a:p>
            <a:r>
              <a:rPr lang="en-US" dirty="0"/>
              <a:t>Transmissive screen polarizing</a:t>
            </a:r>
          </a:p>
          <a:p>
            <a:endParaRPr lang="en-US" dirty="0"/>
          </a:p>
          <a:p>
            <a:r>
              <a:rPr lang="en-US" dirty="0"/>
              <a:t>5V for high contrast</a:t>
            </a:r>
          </a:p>
          <a:p>
            <a:endParaRPr lang="en-US" dirty="0"/>
          </a:p>
          <a:p>
            <a:r>
              <a:rPr lang="en-US" dirty="0"/>
              <a:t>Built-in 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CDE91-DDF6-4E96-B823-FF062BE26092}"/>
              </a:ext>
            </a:extLst>
          </p:cNvPr>
          <p:cNvSpPr txBox="1"/>
          <p:nvPr/>
        </p:nvSpPr>
        <p:spPr>
          <a:xfrm>
            <a:off x="1418492" y="4509655"/>
            <a:ext cx="272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NHD-0416BZ-NSW-BBW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2B104-2462-4F22-BCAD-EA23B9DC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t="7464" r="23595" b="20092"/>
          <a:stretch/>
        </p:blipFill>
        <p:spPr>
          <a:xfrm>
            <a:off x="756937" y="1746634"/>
            <a:ext cx="4045528" cy="27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7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41F2-AC64-4CB7-8B61-6436E91A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768" y="624110"/>
            <a:ext cx="8911687" cy="640445"/>
          </a:xfrm>
        </p:spPr>
        <p:txBody>
          <a:bodyPr/>
          <a:lstStyle/>
          <a:p>
            <a:r>
              <a:rPr lang="en-US" dirty="0"/>
              <a:t>Buzzer and LEDs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C8603-2CFA-47BE-B382-4FC9F4CDA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768" y="1826866"/>
            <a:ext cx="5408611" cy="4790775"/>
          </a:xfrm>
        </p:spPr>
        <p:txBody>
          <a:bodyPr/>
          <a:lstStyle/>
          <a:p>
            <a:r>
              <a:rPr lang="en-US" dirty="0"/>
              <a:t>Piezoelectric buzzer</a:t>
            </a:r>
          </a:p>
          <a:p>
            <a:endParaRPr lang="en-US" dirty="0"/>
          </a:p>
          <a:p>
            <a:r>
              <a:rPr lang="en-US" dirty="0"/>
              <a:t>Sounds at 2.8kHz from 70 – 80 </a:t>
            </a:r>
            <a:r>
              <a:rPr lang="en-US" dirty="0" err="1"/>
              <a:t>dBA</a:t>
            </a:r>
            <a:endParaRPr lang="en-US" dirty="0"/>
          </a:p>
          <a:p>
            <a:endParaRPr lang="en-US" dirty="0"/>
          </a:p>
          <a:p>
            <a:r>
              <a:rPr lang="en-US" dirty="0"/>
              <a:t>Alerts user if medication isn’t dispersed within 10 minutes</a:t>
            </a:r>
          </a:p>
          <a:p>
            <a:endParaRPr lang="en-US" dirty="0"/>
          </a:p>
          <a:p>
            <a:r>
              <a:rPr lang="en-US" dirty="0"/>
              <a:t>White LED flashes when medication is ready</a:t>
            </a:r>
          </a:p>
          <a:p>
            <a:endParaRPr lang="en-US" dirty="0"/>
          </a:p>
          <a:p>
            <a:r>
              <a:rPr lang="en-US" dirty="0"/>
              <a:t>Red LED flashes when medication is missed</a:t>
            </a:r>
          </a:p>
          <a:p>
            <a:endParaRPr lang="en-US" dirty="0"/>
          </a:p>
          <a:p>
            <a:r>
              <a:rPr lang="en-US" dirty="0"/>
              <a:t>Through-hole vs SMD/SMT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81353-E360-457F-BBC4-77FDD3279F97}"/>
              </a:ext>
            </a:extLst>
          </p:cNvPr>
          <p:cNvSpPr txBox="1"/>
          <p:nvPr/>
        </p:nvSpPr>
        <p:spPr>
          <a:xfrm>
            <a:off x="9154657" y="5971311"/>
            <a:ext cx="264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L1-0-W5TH70-1 (White)</a:t>
            </a:r>
          </a:p>
          <a:p>
            <a:r>
              <a:rPr lang="en-US" dirty="0"/>
              <a:t>L2-0-R5TH50-1 (Red)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A433D-CFDA-4D8B-AF2E-D41F8D3701BE}"/>
              </a:ext>
            </a:extLst>
          </p:cNvPr>
          <p:cNvSpPr txBox="1"/>
          <p:nvPr/>
        </p:nvSpPr>
        <p:spPr>
          <a:xfrm>
            <a:off x="7283232" y="2708419"/>
            <a:ext cx="156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PS1240P02BT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F044F4-BE40-4534-8E94-4E11212B0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t="34344" r="45113" b="18439"/>
          <a:stretch/>
        </p:blipFill>
        <p:spPr>
          <a:xfrm rot="10800000" flipV="1">
            <a:off x="7082341" y="420755"/>
            <a:ext cx="1967346" cy="2287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F1FFF-B595-41BB-858D-CDFE4247C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0202" r="32727" b="28283"/>
          <a:stretch/>
        </p:blipFill>
        <p:spPr>
          <a:xfrm rot="10800000" flipV="1">
            <a:off x="8800303" y="3412690"/>
            <a:ext cx="3353853" cy="25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41F2-AC64-4CB7-8B61-6436E91A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47298"/>
            <a:ext cx="8911687" cy="1280890"/>
          </a:xfrm>
        </p:spPr>
        <p:txBody>
          <a:bodyPr/>
          <a:lstStyle/>
          <a:p>
            <a:r>
              <a:rPr lang="en-US" dirty="0"/>
              <a:t>IR Sensor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124A07-0B11-46FD-9E72-A98BFC512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57" y="4284684"/>
            <a:ext cx="4313864" cy="21834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0EE9B6-B6DF-404D-8FDC-EA2666F7D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9910" y="4284684"/>
            <a:ext cx="4313864" cy="218344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0C853-8E76-4967-B20E-E65850223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12390" r="24578" b="24869"/>
          <a:stretch/>
        </p:blipFill>
        <p:spPr>
          <a:xfrm>
            <a:off x="1045057" y="1828188"/>
            <a:ext cx="4538324" cy="28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58C07-AB65-476F-B97E-7350F5625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7980" r="47296" b="50000"/>
          <a:stretch/>
        </p:blipFill>
        <p:spPr>
          <a:xfrm>
            <a:off x="6881569" y="1835337"/>
            <a:ext cx="4710545" cy="28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956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8550</TotalTime>
  <Words>1284</Words>
  <Application>Microsoft Office PowerPoint</Application>
  <PresentationFormat>Widescreen</PresentationFormat>
  <Paragraphs>291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Century Gothic</vt:lpstr>
      <vt:lpstr>Wingdings 3</vt:lpstr>
      <vt:lpstr>Wisp</vt:lpstr>
      <vt:lpstr>Medlock</vt:lpstr>
      <vt:lpstr>Motivation</vt:lpstr>
      <vt:lpstr>Proposed Solution</vt:lpstr>
      <vt:lpstr>Specifications/Requirements</vt:lpstr>
      <vt:lpstr>PowerPoint Presentation</vt:lpstr>
      <vt:lpstr>LCD Selection</vt:lpstr>
      <vt:lpstr>LCD Screen</vt:lpstr>
      <vt:lpstr>Buzzer and LEDs</vt:lpstr>
      <vt:lpstr>IR Sensor</vt:lpstr>
      <vt:lpstr>IR Sensor</vt:lpstr>
      <vt:lpstr>Servomotor Selection</vt:lpstr>
      <vt:lpstr>Servomotors</vt:lpstr>
      <vt:lpstr>Microcontroller Selection</vt:lpstr>
      <vt:lpstr>Overview of MCU</vt:lpstr>
      <vt:lpstr>Main Power Rail</vt:lpstr>
      <vt:lpstr>PowerPoint Presentation</vt:lpstr>
      <vt:lpstr>Device Casing </vt:lpstr>
      <vt:lpstr>Software Design Approach</vt:lpstr>
      <vt:lpstr>Software Goals</vt:lpstr>
      <vt:lpstr>Pill Disbursal System</vt:lpstr>
      <vt:lpstr>Notification System </vt:lpstr>
      <vt:lpstr>Servo Motor</vt:lpstr>
      <vt:lpstr>Pill Disbursal Flowchart</vt:lpstr>
      <vt:lpstr>Security Sensor </vt:lpstr>
      <vt:lpstr>LCD Screen</vt:lpstr>
      <vt:lpstr>LCD GUI</vt:lpstr>
      <vt:lpstr>Function Diagram</vt:lpstr>
      <vt:lpstr>Task Prioritization</vt:lpstr>
      <vt:lpstr>Administrative</vt:lpstr>
      <vt:lpstr>Work Distribution </vt:lpstr>
      <vt:lpstr>Budget 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Yuniko</dc:creator>
  <cp:lastModifiedBy>Cray Winfrey</cp:lastModifiedBy>
  <cp:revision>60</cp:revision>
  <dcterms:created xsi:type="dcterms:W3CDTF">2018-01-29T01:01:38Z</dcterms:created>
  <dcterms:modified xsi:type="dcterms:W3CDTF">2018-04-16T20:43:35Z</dcterms:modified>
</cp:coreProperties>
</file>