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5" r:id="rId22"/>
    <p:sldId id="307" r:id="rId23"/>
    <p:sldId id="308" r:id="rId24"/>
    <p:sldId id="306" r:id="rId25"/>
    <p:sldId id="309" r:id="rId26"/>
    <p:sldId id="281" r:id="rId27"/>
    <p:sldId id="282" r:id="rId28"/>
    <p:sldId id="283" r:id="rId29"/>
    <p:sldId id="284" r:id="rId30"/>
    <p:sldId id="303" r:id="rId31"/>
    <p:sldId id="304" r:id="rId32"/>
    <p:sldId id="315" r:id="rId33"/>
    <p:sldId id="316" r:id="rId34"/>
    <p:sldId id="317" r:id="rId35"/>
    <p:sldId id="302" r:id="rId36"/>
    <p:sldId id="319" r:id="rId37"/>
    <p:sldId id="287" r:id="rId38"/>
    <p:sldId id="313" r:id="rId39"/>
    <p:sldId id="289" r:id="rId40"/>
    <p:sldId id="290" r:id="rId41"/>
    <p:sldId id="291" r:id="rId42"/>
    <p:sldId id="314" r:id="rId43"/>
    <p:sldId id="310" r:id="rId44"/>
    <p:sldId id="292" r:id="rId45"/>
    <p:sldId id="293" r:id="rId46"/>
    <p:sldId id="318" r:id="rId47"/>
    <p:sldId id="294" r:id="rId48"/>
    <p:sldId id="299" r:id="rId49"/>
    <p:sldId id="295" r:id="rId50"/>
    <p:sldId id="296" r:id="rId51"/>
    <p:sldId id="312" r:id="rId52"/>
    <p:sldId id="320" r:id="rId53"/>
    <p:sldId id="298" r:id="rId54"/>
    <p:sldId id="321" r:id="rId55"/>
    <p:sldId id="322" r:id="rId56"/>
    <p:sldId id="323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" initials="N" lastIdx="5" clrIdx="0">
    <p:extLst>
      <p:ext uri="{19B8F6BF-5375-455C-9EA6-DF929625EA0E}">
        <p15:presenceInfo xmlns:p15="http://schemas.microsoft.com/office/powerpoint/2012/main" userId="N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40A77D-AAEE-42B3-8D24-042EC4461803}">
  <a:tblStyle styleId="{3540A77D-AAEE-42B3-8D24-042EC4461803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BB0F44C0-855C-4A5D-8664-AA7CBC0B960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1V>
      <a:tcStyle>
        <a:tcBdr/>
        <a:fill>
          <a:solidFill>
            <a:srgbClr val="D0DEEF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A9F15E9-2A80-4795-B0AA-299AF1767D8B}" styleName="Table_2"/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57" autoAdjust="0"/>
    <p:restoredTop sz="81460" autoAdjust="0"/>
  </p:normalViewPr>
  <p:slideViewPr>
    <p:cSldViewPr snapToGrid="0">
      <p:cViewPr varScale="1">
        <p:scale>
          <a:sx n="73" d="100"/>
          <a:sy n="73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Individual Product Cost</a:t>
            </a:r>
            <a:endParaRPr lang="en-US" b="1" dirty="0"/>
          </a:p>
        </c:rich>
      </c:tx>
      <c:layout>
        <c:manualLayout>
          <c:xMode val="edge"/>
          <c:yMode val="edge"/>
          <c:x val="0.3416641169853768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Microcontroller</c:v>
                </c:pt>
                <c:pt idx="1">
                  <c:v>Fingerprint Sensor</c:v>
                </c:pt>
                <c:pt idx="2">
                  <c:v>Bluetooth Module</c:v>
                </c:pt>
                <c:pt idx="3">
                  <c:v>Blood alcohol Sensor</c:v>
                </c:pt>
                <c:pt idx="4">
                  <c:v>Battery</c:v>
                </c:pt>
                <c:pt idx="5">
                  <c:v>Remote Key Fob</c:v>
                </c:pt>
                <c:pt idx="6">
                  <c:v>PCB</c:v>
                </c:pt>
                <c:pt idx="7">
                  <c:v>Overflow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</c:v>
                </c:pt>
                <c:pt idx="1">
                  <c:v>90</c:v>
                </c:pt>
                <c:pt idx="2">
                  <c:v>35</c:v>
                </c:pt>
                <c:pt idx="3">
                  <c:v>45</c:v>
                </c:pt>
                <c:pt idx="4">
                  <c:v>5</c:v>
                </c:pt>
                <c:pt idx="5">
                  <c:v>30</c:v>
                </c:pt>
                <c:pt idx="6">
                  <c:v>90</c:v>
                </c:pt>
                <c:pt idx="7">
                  <c:v>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A3E-4266-9CAD-D2E99B88E0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Microcontroller</c:v>
                </c:pt>
                <c:pt idx="1">
                  <c:v>Fingerprint Sensor</c:v>
                </c:pt>
                <c:pt idx="2">
                  <c:v>Bluetooth Module</c:v>
                </c:pt>
                <c:pt idx="3">
                  <c:v>Blood alcohol Sensor</c:v>
                </c:pt>
                <c:pt idx="4">
                  <c:v>Battery</c:v>
                </c:pt>
                <c:pt idx="5">
                  <c:v>Remote Key Fob</c:v>
                </c:pt>
                <c:pt idx="6">
                  <c:v>PCB</c:v>
                </c:pt>
                <c:pt idx="7">
                  <c:v>Overflow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15</c:v>
                </c:pt>
                <c:pt idx="1">
                  <c:v>90</c:v>
                </c:pt>
                <c:pt idx="2">
                  <c:v>20</c:v>
                </c:pt>
                <c:pt idx="3">
                  <c:v>10</c:v>
                </c:pt>
                <c:pt idx="4">
                  <c:v>14</c:v>
                </c:pt>
                <c:pt idx="5">
                  <c:v>0</c:v>
                </c:pt>
                <c:pt idx="6">
                  <c:v>30</c:v>
                </c:pt>
                <c:pt idx="7">
                  <c:v>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A3E-4266-9CAD-D2E99B88E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604368"/>
        <c:axId val="129604752"/>
      </c:lineChart>
      <c:catAx>
        <c:axId val="12960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604752"/>
        <c:crosses val="autoZero"/>
        <c:auto val="1"/>
        <c:lblAlgn val="ctr"/>
        <c:lblOffset val="100"/>
        <c:noMultiLvlLbl val="0"/>
      </c:catAx>
      <c:valAx>
        <c:axId val="12960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60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0531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9350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The MQ-3 sensor operates by heating a piece of tin dioxide and passing current through it. Tin dioxide’s conductive properties change in the presence of alcohol.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Using the effect of a voltage divider we can read the voltage across a load resistor and relate that to alcohol presence.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52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919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861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Deciding Factor: price and product support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6560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949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62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401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844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62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2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429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422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06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168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161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808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41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NAM can you add words to fill up white space</a:t>
            </a:r>
            <a:endParaRPr dirty="0"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765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641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733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00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672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264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879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0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41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93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544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5373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04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90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830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9355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1445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477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Estimated, bought multiple components, and does not include PCB yet</a:t>
            </a:r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964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947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9254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782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08956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1943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743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86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528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572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7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66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97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32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chose to use the MQ-3 alcohol sensor because of its simplicity, sensitivity, and fast response time. This sensor provides an analog output that can be read and analyzed by a microcontroller to decipher the sobriety of the user.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44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003524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3639"/>
            <a:ext cx="9601200" cy="1485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843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055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31300" y="11711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rtl="0">
              <a:spcBef>
                <a:spcPts val="0"/>
              </a:spcBef>
              <a:buSzPct val="100000"/>
              <a:defRPr sz="19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rtl="0">
              <a:spcBef>
                <a:spcPts val="0"/>
              </a:spcBef>
              <a:buSzPct val="100000"/>
              <a:defRPr sz="19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14114"/>
            <a:ext cx="9601200" cy="1485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8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89904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36" y="214113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19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75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33350"/>
            <a:ext cx="9601200" cy="1485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120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786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31279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300" smtClean="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393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6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BreathaLock</a:t>
            </a:r>
            <a:r>
              <a:rPr lang="en-US" sz="4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reathalyzer Integrated Onto A Key fob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Group #31</a:t>
            </a: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Nic</a:t>
            </a:r>
            <a:r>
              <a:rPr lang="en-US" sz="1500" dirty="0">
                <a:solidFill>
                  <a:srgbClr val="000000"/>
                </a:solidFill>
              </a:rPr>
              <a:t>holas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Fraser</a:t>
            </a:r>
            <a:r>
              <a:rPr lang="en-US" sz="1500" dirty="0">
                <a:solidFill>
                  <a:srgbClr val="000000"/>
                </a:solidFill>
              </a:rPr>
              <a:t>, Electrical Engineer</a:t>
            </a: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 Ngo,  Electrical Engineer</a:t>
            </a: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Charles Taylor, Computer Engineer</a:t>
            </a: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45" y="1136074"/>
            <a:ext cx="1612593" cy="161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953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sym typeface="Calibri"/>
              </a:rPr>
              <a:t>Alcohol Sensor Subsystem</a:t>
            </a:r>
            <a:endParaRPr lang="en-US" sz="44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idx="1"/>
          </p:nvPr>
        </p:nvSpPr>
        <p:spPr>
          <a:xfrm>
            <a:off x="5928352" y="3396175"/>
            <a:ext cx="4648200" cy="1130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b="0" i="0" u="none" strike="noStrike" cap="none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pic>
        <p:nvPicPr>
          <p:cNvPr id="140" name="Shape 140" descr="AlcoholSensorOpe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0550" y="1560532"/>
            <a:ext cx="3854450" cy="2572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7902" y="1560532"/>
            <a:ext cx="3629100" cy="14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2" name="Shape 142"/>
          <p:cNvSpPr txBox="1"/>
          <p:nvPr/>
        </p:nvSpPr>
        <p:spPr>
          <a:xfrm>
            <a:off x="838200" y="4526475"/>
            <a:ext cx="10428300" cy="177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The MQ-3 sensor operates by heating a piece of tin dioxide and passing current through it.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Tin dioxide’s conductive properties change in the presence of alcohol.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Using the effect of a voltage divider we can read the voltage across a load resistor and relate that to alcohol presence.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855706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Fingerprint Sensor Options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800" y="1374500"/>
            <a:ext cx="1325700" cy="13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9" name="Shape 149" descr="FingerprintSensorPicturewithfing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8249" y="1374500"/>
            <a:ext cx="1211700" cy="13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0" name="Shape 150"/>
          <p:cNvGraphicFramePr/>
          <p:nvPr>
            <p:extLst>
              <p:ext uri="{D42A27DB-BD31-4B8C-83A1-F6EECF244321}">
                <p14:modId xmlns:p14="http://schemas.microsoft.com/office/powerpoint/2010/main" val="191597048"/>
              </p:ext>
            </p:extLst>
          </p:nvPr>
        </p:nvGraphicFramePr>
        <p:xfrm>
          <a:off x="1168050" y="3069980"/>
          <a:ext cx="10287000" cy="34745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3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Name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ZFM-20 (</a:t>
                      </a:r>
                      <a:r>
                        <a:rPr lang="en-US" b="1" dirty="0" err="1"/>
                        <a:t>Adafruit</a:t>
                      </a:r>
                      <a:r>
                        <a:rPr lang="en-US" b="1" dirty="0"/>
                        <a:t>) Series Fingerprint Sensor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GT-511C3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Cost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$49.95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$31.95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Baud Rate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9600-57600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US"/>
                        <a:t>9600</a:t>
                      </a:r>
                      <a:endParaRPr lang="en-US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Voltage Required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3.6-6v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3.3-6v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Required Pins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 err="1"/>
                        <a:t>Vcc</a:t>
                      </a:r>
                      <a:r>
                        <a:rPr lang="en-US" dirty="0"/>
                        <a:t>, GND, </a:t>
                      </a:r>
                      <a:r>
                        <a:rPr lang="en-US" dirty="0" err="1"/>
                        <a:t>Tx</a:t>
                      </a:r>
                      <a:r>
                        <a:rPr lang="en-US" dirty="0"/>
                        <a:t>, Rx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US"/>
                        <a:t>Vcc, GND, Tx, Rx</a:t>
                      </a:r>
                      <a:endParaRPr lang="en-US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Product Support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High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Some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Deciding Factor</a:t>
                      </a: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0" dirty="0"/>
                        <a:t>Product support and the ZFM-20 is more modular and size effective.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-US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9856415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814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sym typeface="Calibri"/>
              </a:rPr>
              <a:t>Fingerprint Sensor Characteristics</a:t>
            </a:r>
            <a:endParaRPr lang="en-US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7" name="Shape 157"/>
          <p:cNvGraphicFramePr/>
          <p:nvPr>
            <p:extLst>
              <p:ext uri="{D42A27DB-BD31-4B8C-83A1-F6EECF244321}">
                <p14:modId xmlns:p14="http://schemas.microsoft.com/office/powerpoint/2010/main" val="1458988348"/>
              </p:ext>
            </p:extLst>
          </p:nvPr>
        </p:nvGraphicFramePr>
        <p:xfrm>
          <a:off x="5163391" y="1320801"/>
          <a:ext cx="6327509" cy="4017520"/>
        </p:xfrm>
        <a:graphic>
          <a:graphicData uri="http://schemas.openxmlformats.org/drawingml/2006/table">
            <a:tbl>
              <a:tblPr firstRow="1" firstCol="1" bandRow="1">
                <a:noFill/>
                <a:tableStyleId>{BB0F44C0-855C-4A5D-8664-AA7CBC0B9604}</a:tableStyleId>
              </a:tblPr>
              <a:tblGrid>
                <a:gridCol w="3038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889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Component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Fingerprint Sensor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Supply voltage 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3.6-6.0VDC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Peak Current 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120mA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Imaging time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Less than 1 second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Interface 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TTL Serial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Dimension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/>
                        <a:t>56 x 20 x 21.5mm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Weight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20 grams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Modes</a:t>
                      </a:r>
                    </a:p>
                  </a:txBody>
                  <a:tcPr marL="102875" marR="1028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u="none" strike="noStrike" cap="none" dirty="0"/>
                        <a:t>Enrolling, Searching and Deleting</a:t>
                      </a:r>
                    </a:p>
                  </a:txBody>
                  <a:tcPr marL="102875" marR="102875" marT="0" marB="0"/>
                </a:tc>
                <a:extLst>
                  <a:ext uri="{0D108BD9-81ED-4DB2-BD59-A6C34878D82A}">
                    <a16:rowId xmlns:a16="http://schemas.microsoft.com/office/drawing/2014/main" xmlns="" val="13521683"/>
                  </a:ext>
                </a:extLst>
              </a:tr>
            </a:tbl>
          </a:graphicData>
        </a:graphic>
      </p:graphicFrame>
      <p:pic>
        <p:nvPicPr>
          <p:cNvPr id="158" name="Shape 158" descr="FingerprintSensorPicturewithfing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1" y="1320800"/>
            <a:ext cx="3670300" cy="4051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9517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ea typeface="Calibri"/>
                <a:cs typeface="Calibri"/>
                <a:sym typeface="Calibri"/>
              </a:rPr>
              <a:t>Bluetooth Module </a:t>
            </a:r>
            <a:r>
              <a:rPr lang="en-US" dirty="0"/>
              <a:t>Options</a:t>
            </a:r>
          </a:p>
        </p:txBody>
      </p:sp>
      <p:graphicFrame>
        <p:nvGraphicFramePr>
          <p:cNvPr id="165" name="Shape 165"/>
          <p:cNvGraphicFramePr/>
          <p:nvPr>
            <p:extLst>
              <p:ext uri="{D42A27DB-BD31-4B8C-83A1-F6EECF244321}">
                <p14:modId xmlns:p14="http://schemas.microsoft.com/office/powerpoint/2010/main" val="3825670814"/>
              </p:ext>
            </p:extLst>
          </p:nvPr>
        </p:nvGraphicFramePr>
        <p:xfrm>
          <a:off x="2100566" y="2610615"/>
          <a:ext cx="8802992" cy="4145788"/>
        </p:xfrm>
        <a:graphic>
          <a:graphicData uri="http://schemas.openxmlformats.org/drawingml/2006/table">
            <a:tbl>
              <a:tblPr firstRow="1" bandRow="1">
                <a:noFill/>
                <a:tableStyleId>{BB0F44C0-855C-4A5D-8664-AA7CBC0B9604}</a:tableStyleId>
              </a:tblPr>
              <a:tblGrid>
                <a:gridCol w="2200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0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07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0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578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Bluefruit LE UART Friend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Phantom YoYo JY-MCU Bluetooth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BLE Nano –nRF51822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79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latin typeface="+mn-lt"/>
                        </a:rPr>
                        <a:t>Cost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$17.50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$11.99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$24.95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00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latin typeface="+mn-lt"/>
                        </a:rPr>
                        <a:t>Power Consumption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>
                          <a:latin typeface="+mn-lt"/>
                        </a:rPr>
                        <a:t>Low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Moderate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Low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00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latin typeface="+mn-lt"/>
                        </a:rPr>
                        <a:t>Compatibility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IOS/Andriod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IOS/</a:t>
                      </a:r>
                      <a:r>
                        <a:rPr lang="en-US" sz="1800" dirty="0" err="1">
                          <a:latin typeface="+mn-lt"/>
                        </a:rPr>
                        <a:t>Andriod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>
                          <a:latin typeface="+mn-lt"/>
                        </a:rPr>
                        <a:t>IOS/Andriod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00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>
                          <a:latin typeface="+mn-lt"/>
                        </a:rPr>
                        <a:t>Technical Support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>
                          <a:latin typeface="+mn-lt"/>
                        </a:rPr>
                        <a:t>High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latin typeface="+mn-lt"/>
                        </a:rPr>
                        <a:t>Low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High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00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>
                          <a:latin typeface="+mn-lt"/>
                        </a:rPr>
                        <a:t>Deciding Factor</a:t>
                      </a:r>
                    </a:p>
                  </a:txBody>
                  <a:tcPr marL="91450" marR="91450" marT="45725" marB="45725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+mn-lt"/>
                        </a:rPr>
                        <a:t>Price and product support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8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95469564"/>
                  </a:ext>
                </a:extLst>
              </a:tr>
            </a:tbl>
          </a:graphicData>
        </a:graphic>
      </p:graphicFrame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2062" y="1151699"/>
            <a:ext cx="1310825" cy="1230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625" y="1202494"/>
            <a:ext cx="1230325" cy="123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5250" y="1239112"/>
            <a:ext cx="1157100" cy="1157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827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 err="1">
                <a:ea typeface="Calibri"/>
                <a:cs typeface="Calibri"/>
                <a:sym typeface="Calibri"/>
              </a:rPr>
              <a:t>Bluefruit</a:t>
            </a:r>
            <a:r>
              <a:rPr lang="en-US" sz="4400" b="0" i="0" u="none" strike="noStrike" cap="none" dirty="0">
                <a:ea typeface="Calibri"/>
                <a:cs typeface="Calibri"/>
                <a:sym typeface="Calibri"/>
              </a:rPr>
              <a:t> LE UART Friend</a:t>
            </a:r>
          </a:p>
        </p:txBody>
      </p:sp>
      <p:graphicFrame>
        <p:nvGraphicFramePr>
          <p:cNvPr id="175" name="Shape 175"/>
          <p:cNvGraphicFramePr/>
          <p:nvPr>
            <p:extLst>
              <p:ext uri="{D42A27DB-BD31-4B8C-83A1-F6EECF244321}">
                <p14:modId xmlns:p14="http://schemas.microsoft.com/office/powerpoint/2010/main" val="1610407622"/>
              </p:ext>
            </p:extLst>
          </p:nvPr>
        </p:nvGraphicFramePr>
        <p:xfrm>
          <a:off x="4927600" y="1391173"/>
          <a:ext cx="6413500" cy="5484512"/>
        </p:xfrm>
        <a:graphic>
          <a:graphicData uri="http://schemas.openxmlformats.org/drawingml/2006/table">
            <a:tbl>
              <a:tblPr firstRow="1" firstCol="1" bandRow="1">
                <a:noFill/>
                <a:tableStyleId>{BB0F44C0-855C-4A5D-8664-AA7CBC0B9604}</a:tableStyleId>
              </a:tblPr>
              <a:tblGrid>
                <a:gridCol w="2188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5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 smtClean="0"/>
                        <a:t>Component </a:t>
                      </a:r>
                      <a:endParaRPr lang="en-US" sz="1700" dirty="0"/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b="1" i="0" u="none" strike="noStrike" cap="none" dirty="0" err="1" smtClean="0">
                          <a:ea typeface="Calibri"/>
                          <a:cs typeface="Calibri"/>
                          <a:sym typeface="Calibri"/>
                        </a:rPr>
                        <a:t>Bluefruit</a:t>
                      </a:r>
                      <a:r>
                        <a:rPr lang="en-US" sz="1800" b="1" i="0" u="none" strike="noStrike" cap="none" dirty="0" smtClean="0">
                          <a:ea typeface="Calibri"/>
                          <a:cs typeface="Calibri"/>
                          <a:sym typeface="Calibri"/>
                        </a:rPr>
                        <a:t> LE UART Friend</a:t>
                      </a:r>
                      <a:endParaRPr lang="en-US" sz="1700" b="1" dirty="0"/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Onboard Processing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ARM Cortex 16Mhz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/>
                        <a:t>Flash Memory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/>
                        <a:t>256KB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RAM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32KB SRAM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Baud Rate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UART at 9600 Baud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/>
                        <a:t>Supply Voltage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/>
                        <a:t>5v-safe input with onboard voltage regulation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Dimensions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21 x 32 x 5mm              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55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/>
                        <a:t>Weight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700" dirty="0"/>
                        <a:t>3.4g</a:t>
                      </a:r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76" name="Shape 17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282" y="1391160"/>
            <a:ext cx="3411288" cy="3375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13" y="752347"/>
            <a:ext cx="9374247" cy="6144842"/>
          </a:xfrm>
          <a:prstGeom prst="rect">
            <a:avLst/>
          </a:prstGeom>
        </p:spPr>
      </p:pic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878086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Power System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1595520" y="3483810"/>
            <a:ext cx="1765300" cy="3124200"/>
          </a:xfrm>
          <a:prstGeom prst="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85283" y="3403600"/>
            <a:ext cx="3633538" cy="2868863"/>
          </a:xfrm>
          <a:prstGeom prst="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880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Power options </a:t>
            </a:r>
          </a:p>
        </p:txBody>
      </p:sp>
      <p:graphicFrame>
        <p:nvGraphicFramePr>
          <p:cNvPr id="8" name="Shape 175"/>
          <p:cNvGraphicFramePr/>
          <p:nvPr>
            <p:extLst>
              <p:ext uri="{D42A27DB-BD31-4B8C-83A1-F6EECF244321}">
                <p14:modId xmlns:p14="http://schemas.microsoft.com/office/powerpoint/2010/main" val="1285336416"/>
              </p:ext>
            </p:extLst>
          </p:nvPr>
        </p:nvGraphicFramePr>
        <p:xfrm>
          <a:off x="787825" y="1435100"/>
          <a:ext cx="5854275" cy="5517769"/>
        </p:xfrm>
        <a:graphic>
          <a:graphicData uri="http://schemas.openxmlformats.org/drawingml/2006/table">
            <a:tbl>
              <a:tblPr firstRow="1" firstCol="1" bandRow="1">
                <a:noFill/>
                <a:tableStyleId>{BB0F44C0-855C-4A5D-8664-AA7CBC0B9604}</a:tableStyleId>
              </a:tblPr>
              <a:tblGrid>
                <a:gridCol w="1513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1429384732"/>
                    </a:ext>
                  </a:extLst>
                </a:gridCol>
              </a:tblGrid>
              <a:tr h="91759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j-lt"/>
                        </a:rPr>
                        <a:t>Main PCB (9V) 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>
                        <a:latin typeface="+mn-lt"/>
                      </a:endParaRPr>
                    </a:p>
                  </a:txBody>
                  <a:tcPr marL="96050" marR="96050" marT="0" marB="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12057295"/>
                  </a:ext>
                </a:extLst>
              </a:tr>
              <a:tr h="787237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latin typeface="+mn-lt"/>
                        </a:rPr>
                        <a:t>Pros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latin typeface="+mn-lt"/>
                        </a:rPr>
                        <a:t>Cons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626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>
                          <a:latin typeface="+mn-lt"/>
                        </a:rPr>
                        <a:t>9V Standard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Compact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Long shelf life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Light </a:t>
                      </a:r>
                      <a:r>
                        <a:rPr lang="en-US" dirty="0" smtClean="0">
                          <a:latin typeface="+mn-lt"/>
                        </a:rPr>
                        <a:t>Weight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 smtClean="0">
                          <a:latin typeface="+mn-lt"/>
                        </a:rPr>
                        <a:t>Moderate</a:t>
                      </a:r>
                      <a:r>
                        <a:rPr lang="en-US" baseline="0" dirty="0" smtClean="0">
                          <a:latin typeface="+mn-lt"/>
                        </a:rPr>
                        <a:t> Capacity </a:t>
                      </a:r>
                      <a:r>
                        <a:rPr lang="en-US" dirty="0" smtClean="0">
                          <a:latin typeface="+mn-lt"/>
                        </a:rPr>
                        <a:t>(~330mAh)</a:t>
                      </a:r>
                      <a:endParaRPr lang="en-US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Awkward dimension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9974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>
                          <a:latin typeface="+mn-lt"/>
                        </a:rPr>
                        <a:t>6 x 1.5V AA 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High capacity </a:t>
                      </a:r>
                      <a:r>
                        <a:rPr lang="en-US" dirty="0" smtClean="0">
                          <a:latin typeface="+mn-lt"/>
                        </a:rPr>
                        <a:t>(~2100mAh</a:t>
                      </a:r>
                      <a:r>
                        <a:rPr lang="en-US" dirty="0">
                          <a:latin typeface="+mn-lt"/>
                        </a:rPr>
                        <a:t>)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Heavy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Not compact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4196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>
                          <a:latin typeface="+mn-lt"/>
                        </a:rPr>
                        <a:t>3 x 3V coin cell 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Ultra-compact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Light weight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latin typeface="+mn-lt"/>
                        </a:rPr>
                        <a:t>Low capacity </a:t>
                      </a:r>
                      <a:r>
                        <a:rPr lang="en-US" dirty="0" smtClean="0">
                          <a:latin typeface="+mn-lt"/>
                        </a:rPr>
                        <a:t>(~250 </a:t>
                      </a:r>
                      <a:r>
                        <a:rPr lang="en-US" dirty="0" err="1">
                          <a:latin typeface="+mn-lt"/>
                        </a:rPr>
                        <a:t>mAh</a:t>
                      </a:r>
                      <a:r>
                        <a:rPr lang="en-US" dirty="0">
                          <a:latin typeface="+mn-lt"/>
                        </a:rPr>
                        <a:t>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Shape 175"/>
          <p:cNvGraphicFramePr/>
          <p:nvPr>
            <p:extLst>
              <p:ext uri="{D42A27DB-BD31-4B8C-83A1-F6EECF244321}">
                <p14:modId xmlns:p14="http://schemas.microsoft.com/office/powerpoint/2010/main" val="3190297090"/>
              </p:ext>
            </p:extLst>
          </p:nvPr>
        </p:nvGraphicFramePr>
        <p:xfrm>
          <a:off x="6883400" y="1422400"/>
          <a:ext cx="5181600" cy="5168901"/>
        </p:xfrm>
        <a:graphic>
          <a:graphicData uri="http://schemas.openxmlformats.org/drawingml/2006/table">
            <a:tbl>
              <a:tblPr firstRow="1" firstCol="1" bandRow="1">
                <a:noFill/>
                <a:tableStyleId>{BB0F44C0-855C-4A5D-8664-AA7CBC0B9604}</a:tableStyleId>
              </a:tblPr>
              <a:tblGrid>
                <a:gridCol w="958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5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941">
                  <a:extLst>
                    <a:ext uri="{9D8B030D-6E8A-4147-A177-3AD203B41FA5}">
                      <a16:colId xmlns:a16="http://schemas.microsoft.com/office/drawing/2014/main" xmlns="" val="1429384732"/>
                    </a:ext>
                  </a:extLst>
                </a:gridCol>
              </a:tblGrid>
              <a:tr h="1109020">
                <a:tc gridSpan="3"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3200" dirty="0"/>
                        <a:t>Transmitter(6V) 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>
                        <a:latin typeface="+mn-lt"/>
                      </a:endParaRPr>
                    </a:p>
                  </a:txBody>
                  <a:tcPr marL="96050" marR="96050" marT="0" marB="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700" dirty="0"/>
                    </a:p>
                  </a:txBody>
                  <a:tcPr marL="96050" marR="96050" marT="0" marB="0"/>
                </a:tc>
                <a:extLst>
                  <a:ext uri="{0D108BD9-81ED-4DB2-BD59-A6C34878D82A}">
                    <a16:rowId xmlns:a16="http://schemas.microsoft.com/office/drawing/2014/main" xmlns="" val="1012057295"/>
                  </a:ext>
                </a:extLst>
              </a:tr>
              <a:tr h="93958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>
                          <a:latin typeface="+mn-lt"/>
                        </a:rPr>
                        <a:t>Pros </a:t>
                      </a:r>
                      <a:endParaRPr lang="en-US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>
                          <a:latin typeface="+mn-lt"/>
                        </a:rPr>
                        <a:t>Cons</a:t>
                      </a:r>
                      <a:endParaRPr lang="en-US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857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2 x 3V Coin-cell 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Ultra compact</a:t>
                      </a:r>
                    </a:p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Shelf life 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Low capacity </a:t>
                      </a:r>
                      <a:r>
                        <a:rPr lang="en-US" dirty="0" smtClean="0"/>
                        <a:t>(~250 </a:t>
                      </a:r>
                      <a:r>
                        <a:rPr lang="en-US" dirty="0" err="1" smtClean="0"/>
                        <a:t>mAh</a:t>
                      </a:r>
                      <a:r>
                        <a:rPr lang="en-US" dirty="0"/>
                        <a:t>) 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1723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4 x 1.5AA </a:t>
                      </a:r>
                    </a:p>
                  </a:txBody>
                  <a:tcPr marL="96050" marR="96050" marT="0" marB="0"/>
                </a:tc>
                <a:tc>
                  <a:txBody>
                    <a:bodyPr/>
                    <a:lstStyle/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High capacitance </a:t>
                      </a:r>
                      <a:r>
                        <a:rPr lang="en-US" dirty="0" smtClean="0"/>
                        <a:t>(~2100 </a:t>
                      </a:r>
                      <a:r>
                        <a:rPr lang="en-US" dirty="0" err="1"/>
                        <a:t>mAh</a:t>
                      </a:r>
                      <a:r>
                        <a:rPr lang="en-US" dirty="0"/>
                        <a:t>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Heavy </a:t>
                      </a:r>
                    </a:p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Not compact 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AutoShape 4" descr="Image result for battery icon with transparency"/>
          <p:cNvSpPr>
            <a:spLocks noChangeAspect="1" noChangeArrowheads="1"/>
          </p:cNvSpPr>
          <p:nvPr/>
        </p:nvSpPr>
        <p:spPr bwMode="auto">
          <a:xfrm rot="5400000">
            <a:off x="7569200" y="16760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d30y9cdsu7xlg0.cloudfront.net/png/25629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7090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885436" y="214113"/>
            <a:ext cx="9601200" cy="839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Battery Selection 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sz="half" idx="1"/>
          </p:nvPr>
        </p:nvSpPr>
        <p:spPr>
          <a:xfrm>
            <a:off x="962177" y="1219199"/>
            <a:ext cx="4447786" cy="35814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800" dirty="0"/>
              <a:t>Main PCB: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Standard 9V battery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Lithium ion, Lithium polymer, nickel-metal hydride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Rechargeable, </a:t>
            </a:r>
            <a:r>
              <a:rPr lang="en-US" sz="2800" dirty="0" err="1"/>
              <a:t>nonrechargable</a:t>
            </a:r>
            <a:endParaRPr lang="en-US" sz="2800" dirty="0"/>
          </a:p>
          <a:p>
            <a:pPr marL="0" lvl="0" indent="0">
              <a:spcBef>
                <a:spcPts val="0"/>
              </a:spcBef>
              <a:buNone/>
            </a:pPr>
            <a:endParaRPr sz="2800" dirty="0"/>
          </a:p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sp>
        <p:nvSpPr>
          <p:cNvPr id="200" name="Shape 200"/>
          <p:cNvSpPr txBox="1">
            <a:spLocks noGrp="1"/>
          </p:cNvSpPr>
          <p:nvPr>
            <p:ph sz="half" idx="2"/>
          </p:nvPr>
        </p:nvSpPr>
        <p:spPr>
          <a:xfrm>
            <a:off x="6982603" y="1219199"/>
            <a:ext cx="4447786" cy="35814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dirty="0"/>
              <a:t>RF transmitter: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2x 3V coin-cell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Lithium ion </a:t>
            </a:r>
          </a:p>
          <a:p>
            <a:pPr marL="0" lvl="0" indent="0">
              <a:spcBef>
                <a:spcPts val="0"/>
              </a:spcBef>
              <a:buNone/>
            </a:pPr>
            <a:endParaRPr sz="2800" dirty="0"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134" y="4025186"/>
            <a:ext cx="1679681" cy="155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52620" y="4470399"/>
            <a:ext cx="18669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838200" y="73675"/>
            <a:ext cx="10515600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RF integration </a:t>
            </a:r>
            <a:endParaRPr lang="en-US" dirty="0"/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904" y="1922509"/>
            <a:ext cx="2294224" cy="16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6128" y="1918113"/>
            <a:ext cx="2205944" cy="16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9767" y="1918113"/>
            <a:ext cx="1102081" cy="165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1848" y="1952403"/>
            <a:ext cx="2487249" cy="1655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5744319" y="2501648"/>
            <a:ext cx="820500" cy="39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2528664" y="1398269"/>
            <a:ext cx="4218826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b="1" dirty="0"/>
              <a:t>Initial </a:t>
            </a:r>
            <a:r>
              <a:rPr lang="en-US" sz="2800" b="1" dirty="0" smtClean="0"/>
              <a:t>Intent </a:t>
            </a:r>
            <a:endParaRPr lang="en-US" sz="2800" b="1" dirty="0"/>
          </a:p>
        </p:txBody>
      </p:sp>
      <p:sp>
        <p:nvSpPr>
          <p:cNvPr id="214" name="Shape 214"/>
          <p:cNvSpPr txBox="1"/>
          <p:nvPr/>
        </p:nvSpPr>
        <p:spPr>
          <a:xfrm>
            <a:off x="8165155" y="1400238"/>
            <a:ext cx="3661200" cy="4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b="1" dirty="0" smtClean="0"/>
              <a:t>Implementation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747490" y="4264319"/>
            <a:ext cx="57767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One to one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Easier </a:t>
            </a:r>
            <a:r>
              <a:rPr lang="en-US" sz="2000" dirty="0"/>
              <a:t>to demonstrate concept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Practical </a:t>
            </a:r>
            <a:r>
              <a:rPr lang="en-US" sz="2000" dirty="0"/>
              <a:t>testing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38300" y="4264319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Manufacture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ineffective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testing Environment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885436" y="214113"/>
            <a:ext cx="9601200" cy="72568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Modeling RF transmitter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sz="half" idx="1"/>
          </p:nvPr>
        </p:nvSpPr>
        <p:spPr>
          <a:xfrm>
            <a:off x="1345475" y="2246811"/>
            <a:ext cx="4447786" cy="35814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Knowns: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Device output given device input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Operating voltage of 4-6V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/>
              <a:t>LED status output given an input </a:t>
            </a:r>
            <a:endParaRPr lang="en-US" dirty="0"/>
          </a:p>
          <a:p>
            <a:pPr marL="457200" lvl="0" indent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Unknowns: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Circuit schematic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988" y="1503560"/>
            <a:ext cx="5867400" cy="17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67897" y="1041895"/>
            <a:ext cx="236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Blackbox</a:t>
            </a:r>
            <a:r>
              <a:rPr lang="en-US" sz="2400" b="1" dirty="0" smtClean="0"/>
              <a:t> Model</a:t>
            </a:r>
            <a:endParaRPr lang="en-US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037417"/>
              </p:ext>
            </p:extLst>
          </p:nvPr>
        </p:nvGraphicFramePr>
        <p:xfrm>
          <a:off x="6058986" y="3294033"/>
          <a:ext cx="5867402" cy="267917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33701"/>
                <a:gridCol w="2933701"/>
              </a:tblGrid>
              <a:tr h="586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Input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 smtClean="0"/>
                        <a:t> </a:t>
                      </a:r>
                      <a:endParaRPr lang="en-US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 smtClean="0"/>
                        <a:t>Output</a:t>
                      </a:r>
                      <a:endParaRPr lang="en-US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</a:tr>
              <a:tr h="916683">
                <a:tc>
                  <a:txBody>
                    <a:bodyPr/>
                    <a:lstStyle/>
                    <a:p>
                      <a:r>
                        <a:rPr lang="en-US" dirty="0" smtClean="0"/>
                        <a:t>Unlock</a:t>
                      </a:r>
                      <a:r>
                        <a:rPr lang="en-US" baseline="0" dirty="0" smtClean="0"/>
                        <a:t> Pushbutton </a:t>
                      </a:r>
                      <a:endParaRPr lang="en-US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r>
                        <a:rPr lang="en-US" baseline="0" dirty="0" smtClean="0"/>
                        <a:t> LED &amp; Unlock signal </a:t>
                      </a:r>
                      <a:endParaRPr lang="en-US" dirty="0"/>
                    </a:p>
                  </a:txBody>
                  <a:tcPr marL="91425" marR="91425" marT="91425" marB="91425"/>
                </a:tc>
              </a:tr>
              <a:tr h="1031006">
                <a:tc>
                  <a:txBody>
                    <a:bodyPr/>
                    <a:lstStyle/>
                    <a:p>
                      <a:r>
                        <a:rPr lang="en-US" dirty="0" smtClean="0"/>
                        <a:t>Lock</a:t>
                      </a:r>
                      <a:r>
                        <a:rPr lang="en-US" baseline="0" dirty="0" smtClean="0"/>
                        <a:t> Pushbutton</a:t>
                      </a:r>
                      <a:endParaRPr lang="en-US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 LED</a:t>
                      </a:r>
                      <a:r>
                        <a:rPr lang="en-US" baseline="0" dirty="0" smtClean="0"/>
                        <a:t> &amp; Lock signal </a:t>
                      </a:r>
                      <a:endParaRPr lang="en-US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738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 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idx="1"/>
          </p:nvPr>
        </p:nvSpPr>
        <p:spPr>
          <a:xfrm>
            <a:off x="1054100" y="1295400"/>
            <a:ext cx="99187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1,825 college students between the ages of 18 and 24 die from alcohol-related unintentional injuries, including motor vehicle crashes.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Alaska DMV estimates that over 5 years, a DUI costs the convicted driver almost $25,000, and Tennessee estimates that figure at between $5,000 and $10,000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28600" indent="-2286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Already existing alternatives do not address DUI cases from being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“physical control” (essentially inside the car, not driving) of the vehicle but not actually driving it. </a:t>
            </a:r>
            <a:endParaRPr lang="en-US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PCB Schematic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2" y="1015183"/>
            <a:ext cx="9471175" cy="5275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Supply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2" y="1015183"/>
            <a:ext cx="9471175" cy="5275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2103" y="1366576"/>
            <a:ext cx="2689318" cy="13263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5591" y="2675019"/>
            <a:ext cx="428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Regulated power supply </a:t>
            </a:r>
          </a:p>
        </p:txBody>
      </p:sp>
    </p:spTree>
    <p:extLst>
      <p:ext uri="{BB962C8B-B14F-4D97-AF65-F5344CB8AC3E}">
        <p14:creationId xmlns:p14="http://schemas.microsoft.com/office/powerpoint/2010/main" val="20042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 Integration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2" y="1015183"/>
            <a:ext cx="9471175" cy="527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4989" y="3888712"/>
            <a:ext cx="1678075" cy="1758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84193" y="3165231"/>
            <a:ext cx="1396721" cy="874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60712" y="4270550"/>
            <a:ext cx="904352" cy="17082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2365" y="5700695"/>
            <a:ext cx="187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Sensor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2980" y="5974457"/>
            <a:ext cx="226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Bluetooth Module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23419" y="2853732"/>
            <a:ext cx="204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Fingerprint Sensor </a:t>
            </a:r>
          </a:p>
        </p:txBody>
      </p:sp>
    </p:spTree>
    <p:extLst>
      <p:ext uri="{BB962C8B-B14F-4D97-AF65-F5344CB8AC3E}">
        <p14:creationId xmlns:p14="http://schemas.microsoft.com/office/powerpoint/2010/main" val="25587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Microcontroller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1" y="961662"/>
            <a:ext cx="9471175" cy="5275085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>
            <a:off x="3758084" y="3908809"/>
            <a:ext cx="15876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5365820" y="5024176"/>
            <a:ext cx="26125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6588124" y="2023069"/>
            <a:ext cx="13902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88230" y="2672862"/>
            <a:ext cx="0" cy="123594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3758083" y="2672862"/>
            <a:ext cx="126609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5045949" y="1165609"/>
            <a:ext cx="0" cy="15307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 flipV="1">
            <a:off x="5355771" y="3908810"/>
            <a:ext cx="10049" cy="11153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 flipV="1">
            <a:off x="7978391" y="2031442"/>
            <a:ext cx="0" cy="29927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6588124" y="1165609"/>
            <a:ext cx="0" cy="86583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5000485" y="1165609"/>
            <a:ext cx="15876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9011" y="5022500"/>
            <a:ext cx="251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Microcontroller </a:t>
            </a:r>
          </a:p>
        </p:txBody>
      </p:sp>
    </p:spTree>
    <p:extLst>
      <p:ext uri="{BB962C8B-B14F-4D97-AF65-F5344CB8AC3E}">
        <p14:creationId xmlns:p14="http://schemas.microsoft.com/office/powerpoint/2010/main" val="636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Transmitter integration Schematic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2" y="1015183"/>
            <a:ext cx="9471175" cy="527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6787" y="4953837"/>
            <a:ext cx="2311121" cy="1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41960" y="961662"/>
            <a:ext cx="3004458" cy="997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77908" y="5920936"/>
            <a:ext cx="232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MOSFET </a:t>
            </a:r>
            <a:r>
              <a:rPr lang="en-US" dirty="0" smtClean="0"/>
              <a:t>Switch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22347" y="1904868"/>
            <a:ext cx="319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Unlock/ Lock Pushbuttons </a:t>
            </a:r>
          </a:p>
        </p:txBody>
      </p:sp>
    </p:spTree>
    <p:extLst>
      <p:ext uri="{BB962C8B-B14F-4D97-AF65-F5344CB8AC3E}">
        <p14:creationId xmlns:p14="http://schemas.microsoft.com/office/powerpoint/2010/main" val="136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76300" y="174262"/>
            <a:ext cx="9601200" cy="78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 Integration Schematic </a:t>
            </a:r>
            <a:endParaRPr lang="en-US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02" y="1015183"/>
            <a:ext cx="9471175" cy="527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78391" y="4762919"/>
            <a:ext cx="552660" cy="924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65064" y="3979147"/>
            <a:ext cx="1818751" cy="1708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91130" y="1718269"/>
            <a:ext cx="673239" cy="864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3977" y="258242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LED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279" y="568736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Status LED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66515" y="5693619"/>
            <a:ext cx="186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RGB LED </a:t>
            </a:r>
          </a:p>
        </p:txBody>
      </p:sp>
    </p:spTree>
    <p:extLst>
      <p:ext uri="{BB962C8B-B14F-4D97-AF65-F5344CB8AC3E}">
        <p14:creationId xmlns:p14="http://schemas.microsoft.com/office/powerpoint/2010/main" val="18495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838200" y="1976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27" y="1216034"/>
            <a:ext cx="3490127" cy="546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3600" y="2282834"/>
            <a:ext cx="3670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1.40” x 3.25”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Two Layer Board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Symmetric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13" y="777326"/>
            <a:ext cx="9374247" cy="6144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14114"/>
            <a:ext cx="9601200" cy="751086"/>
          </a:xfrm>
        </p:spPr>
        <p:txBody>
          <a:bodyPr/>
          <a:lstStyle/>
          <a:p>
            <a:r>
              <a:rPr lang="en-US" dirty="0"/>
              <a:t>Software &amp; MCU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4063" y="777326"/>
            <a:ext cx="2791326" cy="4821367"/>
            <a:chOff x="4251158" y="1135532"/>
            <a:chExt cx="2791326" cy="4821367"/>
          </a:xfrm>
        </p:grpSpPr>
        <p:sp>
          <p:nvSpPr>
            <p:cNvPr id="5" name="Rectangle 4"/>
            <p:cNvSpPr/>
            <p:nvPr/>
          </p:nvSpPr>
          <p:spPr>
            <a:xfrm>
              <a:off x="4251158" y="1135532"/>
              <a:ext cx="1171074" cy="1725242"/>
            </a:xfrm>
            <a:prstGeom prst="rect">
              <a:avLst/>
            </a:prstGeom>
            <a:noFill/>
            <a:ln w="571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87453" y="3871426"/>
              <a:ext cx="1155031" cy="2085473"/>
            </a:xfrm>
            <a:prstGeom prst="rect">
              <a:avLst/>
            </a:prstGeom>
            <a:noFill/>
            <a:ln w="571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38199" y="238125"/>
            <a:ext cx="10515600" cy="11253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Microcontroller Development Environment </a:t>
            </a:r>
          </a:p>
        </p:txBody>
      </p:sp>
      <p:graphicFrame>
        <p:nvGraphicFramePr>
          <p:cNvPr id="283" name="Shape 283"/>
          <p:cNvGraphicFramePr/>
          <p:nvPr>
            <p:extLst>
              <p:ext uri="{D42A27DB-BD31-4B8C-83A1-F6EECF244321}">
                <p14:modId xmlns:p14="http://schemas.microsoft.com/office/powerpoint/2010/main" val="1226749271"/>
              </p:ext>
            </p:extLst>
          </p:nvPr>
        </p:nvGraphicFramePr>
        <p:xfrm>
          <a:off x="4043728" y="1826320"/>
          <a:ext cx="7843470" cy="480308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144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44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44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094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Arduino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MSP430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0476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Pros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b="1" dirty="0"/>
                        <a:t>Well documented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Easy to use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Removable microcontroller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b="1" dirty="0"/>
                        <a:t>User friendly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b="1" dirty="0"/>
                        <a:t>Group was very familiar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b="1" dirty="0"/>
                        <a:t>Low power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Removable microcontroller 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b="1" dirty="0"/>
                        <a:t>Fast Performance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5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Cons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Slow performance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/>
                        <a:t>Moderate Understanding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4123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Deciding Factor</a:t>
                      </a: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22860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Based on experience, user documentation, and user friendliness we went with the </a:t>
                      </a:r>
                      <a:r>
                        <a:rPr lang="en-US" b="1" dirty="0"/>
                        <a:t>Arduino</a:t>
                      </a:r>
                      <a:r>
                        <a:rPr lang="en-US" dirty="0"/>
                        <a:t> for development purposes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endParaRPr lang="en-US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2195143077"/>
                  </a:ext>
                </a:extLst>
              </a:tr>
            </a:tbl>
          </a:graphicData>
        </a:graphic>
      </p:graphicFrame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98" y="1887037"/>
            <a:ext cx="2679701" cy="2088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5" name="Shape 28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98" y="4409804"/>
            <a:ext cx="2724865" cy="2017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770025" y="232200"/>
            <a:ext cx="10515600" cy="10124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Project Microcontroller  </a:t>
            </a:r>
          </a:p>
        </p:txBody>
      </p:sp>
      <p:graphicFrame>
        <p:nvGraphicFramePr>
          <p:cNvPr id="292" name="Shape 292"/>
          <p:cNvGraphicFramePr/>
          <p:nvPr>
            <p:extLst>
              <p:ext uri="{D42A27DB-BD31-4B8C-83A1-F6EECF244321}">
                <p14:modId xmlns:p14="http://schemas.microsoft.com/office/powerpoint/2010/main" val="4092165163"/>
              </p:ext>
            </p:extLst>
          </p:nvPr>
        </p:nvGraphicFramePr>
        <p:xfrm>
          <a:off x="1609725" y="1942500"/>
          <a:ext cx="10007601" cy="438885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35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35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ATmega328p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6190"/>
                        <a:buFont typeface="Arial"/>
                        <a:buNone/>
                      </a:pPr>
                      <a:r>
                        <a:rPr lang="en-US" b="1" dirty="0"/>
                        <a:t>MSP430G2212IN20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CPU speed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16MHz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16MHz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Program Memory Size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32KB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2KB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RAM Memory Size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2KB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256 Byte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Operating voltage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5V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1.8V-3.6V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Number of I/O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Cost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$2.18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$1.65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/>
                        <a:t>Experience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High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Moderate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/>
                        <a:t>Documentation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Great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Moderate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and Objectives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sz="half" idx="2"/>
          </p:nvPr>
        </p:nvSpPr>
        <p:spPr>
          <a:xfrm>
            <a:off x="1418103" y="1729096"/>
            <a:ext cx="5524564" cy="4581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Mitigate drunk driving by adding barriers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alternatives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inexpensive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barrier for users that frequently drunk drive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breathalyzer that links to phone via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luetooth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 a satisfactory alcohol limit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device will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unlock signal</a:t>
            </a: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device small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comparable in size to existing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devices</a:t>
            </a: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civic service to our peers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2667" y="1729096"/>
            <a:ext cx="4993266" cy="400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792675" y="374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Android vs. IPhone</a:t>
            </a:r>
          </a:p>
        </p:txBody>
      </p:sp>
      <p:graphicFrame>
        <p:nvGraphicFramePr>
          <p:cNvPr id="308" name="Shape 308"/>
          <p:cNvGraphicFramePr/>
          <p:nvPr/>
        </p:nvGraphicFramePr>
        <p:xfrm>
          <a:off x="5356628" y="1601310"/>
          <a:ext cx="6322227" cy="4996260"/>
        </p:xfrm>
        <a:graphic>
          <a:graphicData uri="http://schemas.openxmlformats.org/drawingml/2006/table">
            <a:tbl>
              <a:tblPr firstRow="1" bandRow="1">
                <a:noFill/>
                <a:tableStyleId>{BB0F44C0-855C-4A5D-8664-AA7CBC0B9604}</a:tableStyleId>
              </a:tblPr>
              <a:tblGrid>
                <a:gridCol w="21074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7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7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9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Android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Apple iOS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925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/>
                        <a:t>Cost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b="1" dirty="0"/>
                        <a:t>Free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dirty="0"/>
                        <a:t>$99/</a:t>
                      </a:r>
                      <a:r>
                        <a:rPr lang="en-US" dirty="0" err="1"/>
                        <a:t>yr</a:t>
                      </a:r>
                      <a:r>
                        <a:rPr lang="en-US" dirty="0"/>
                        <a:t> + $500+ (Computer)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925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/>
                        <a:t>Software Experience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b="1" dirty="0"/>
                        <a:t>High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/>
                        <a:t>Low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925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/>
                        <a:t>User Engagement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dirty="0"/>
                        <a:t> </a:t>
                      </a:r>
                      <a:r>
                        <a:rPr lang="en-US" b="1" dirty="0"/>
                        <a:t>~52% of the market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dirty="0"/>
                        <a:t>~37% of the market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925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/>
                        <a:t>Technical Support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dirty="0"/>
                        <a:t>High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dirty="0"/>
                        <a:t>High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152" y="1614438"/>
            <a:ext cx="3618410" cy="3084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94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Software Flow</a:t>
            </a:r>
          </a:p>
        </p:txBody>
      </p:sp>
    </p:spTree>
    <p:extLst>
      <p:ext uri="{BB962C8B-B14F-4D97-AF65-F5344CB8AC3E}">
        <p14:creationId xmlns:p14="http://schemas.microsoft.com/office/powerpoint/2010/main" val="30705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914" r="24560" b="48074"/>
          <a:stretch/>
        </p:blipFill>
        <p:spPr>
          <a:xfrm>
            <a:off x="1866900" y="901700"/>
            <a:ext cx="1955800" cy="57658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513550" y="1257300"/>
            <a:ext cx="5455448" cy="4610101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On Device Turn on</a:t>
            </a:r>
          </a:p>
          <a:p>
            <a:r>
              <a:rPr lang="en-US" sz="2400" dirty="0" smtClean="0"/>
              <a:t>Warm up phase/Initialization phase</a:t>
            </a:r>
          </a:p>
          <a:p>
            <a:pPr lvl="1"/>
            <a:r>
              <a:rPr lang="en-US" sz="2400" dirty="0" smtClean="0"/>
              <a:t>Fingerprint</a:t>
            </a:r>
          </a:p>
          <a:p>
            <a:pPr lvl="1"/>
            <a:r>
              <a:rPr lang="en-US" sz="2400" dirty="0" smtClean="0"/>
              <a:t>MQ3 Warmup phase</a:t>
            </a:r>
          </a:p>
          <a:p>
            <a:r>
              <a:rPr lang="en-US" sz="2400" dirty="0" smtClean="0"/>
              <a:t>Idle Phase</a:t>
            </a:r>
          </a:p>
          <a:p>
            <a:pPr lvl="1"/>
            <a:r>
              <a:rPr lang="en-US" sz="2400" dirty="0" err="1" smtClean="0"/>
              <a:t>isUserBlowing</a:t>
            </a:r>
            <a:endParaRPr lang="en-US" sz="2400" dirty="0" smtClean="0"/>
          </a:p>
          <a:p>
            <a:pPr lvl="1"/>
            <a:r>
              <a:rPr lang="en-US" sz="2400" dirty="0" smtClean="0"/>
              <a:t>Collect ADC value</a:t>
            </a:r>
          </a:p>
          <a:p>
            <a:r>
              <a:rPr lang="en-US" sz="2400" dirty="0" smtClean="0"/>
              <a:t>Evaluation/</a:t>
            </a:r>
            <a:r>
              <a:rPr lang="en-US" sz="2400" dirty="0" err="1" smtClean="0"/>
              <a:t>Comm</a:t>
            </a:r>
            <a:endParaRPr lang="en-US" sz="2400" dirty="0" smtClean="0"/>
          </a:p>
          <a:p>
            <a:pPr lvl="1"/>
            <a:r>
              <a:rPr lang="en-US" sz="2400" dirty="0" err="1" smtClean="0"/>
              <a:t>isTheUserSober</a:t>
            </a:r>
            <a:endParaRPr lang="en-US" sz="2400" dirty="0" smtClean="0"/>
          </a:p>
          <a:p>
            <a:pPr lvl="1"/>
            <a:r>
              <a:rPr lang="en-US" sz="2400" dirty="0" smtClean="0"/>
              <a:t>Send over Bluetooth status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 smtClean="0"/>
              <a:t>Warm Up Phase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29300" y="1231900"/>
            <a:ext cx="5139698" cy="4635501"/>
          </a:xfrm>
        </p:spPr>
        <p:txBody>
          <a:bodyPr/>
          <a:lstStyle/>
          <a:p>
            <a:r>
              <a:rPr lang="en-US" sz="2800" dirty="0"/>
              <a:t>After powering Breathalock </a:t>
            </a:r>
            <a:r>
              <a:rPr lang="en-US" sz="2800" dirty="0" smtClean="0"/>
              <a:t>on, </a:t>
            </a:r>
            <a:r>
              <a:rPr lang="en-US" sz="2800" dirty="0"/>
              <a:t>before proceeding the user </a:t>
            </a:r>
            <a:r>
              <a:rPr lang="en-US" sz="2800" dirty="0" smtClean="0"/>
              <a:t>must</a:t>
            </a:r>
          </a:p>
          <a:p>
            <a:pPr lvl="1"/>
            <a:r>
              <a:rPr lang="en-US" sz="2800" dirty="0" smtClean="0"/>
              <a:t>Validate Fingerprint</a:t>
            </a:r>
          </a:p>
          <a:p>
            <a:pPr lvl="1"/>
            <a:r>
              <a:rPr lang="en-US" sz="2800" dirty="0" smtClean="0"/>
              <a:t>Wait 15 seconds for MQ3 to warmup</a:t>
            </a:r>
          </a:p>
          <a:p>
            <a:r>
              <a:rPr lang="en-US" sz="2800" dirty="0" smtClean="0"/>
              <a:t>As per the datasheet warmup time is required</a:t>
            </a:r>
          </a:p>
          <a:p>
            <a:endParaRPr lang="en-US" dirty="0"/>
          </a:p>
        </p:txBody>
      </p:sp>
      <p:pic>
        <p:nvPicPr>
          <p:cNvPr id="6146" name="Picture 2" descr="breathlock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0"/>
          <a:stretch>
            <a:fillRect/>
          </a:stretch>
        </p:blipFill>
        <p:spPr bwMode="auto">
          <a:xfrm>
            <a:off x="755542" y="917952"/>
            <a:ext cx="4883258" cy="483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0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 smtClean="0"/>
              <a:t>Idle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0300" y="1130300"/>
            <a:ext cx="5455448" cy="461010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Check if the user has blown (implemented to avoid workarounds)</a:t>
            </a:r>
          </a:p>
          <a:p>
            <a:r>
              <a:rPr lang="en-US" sz="2400" dirty="0" smtClean="0"/>
              <a:t>Set the </a:t>
            </a:r>
            <a:r>
              <a:rPr lang="en-US" sz="2400" dirty="0" err="1" smtClean="0"/>
              <a:t>userHasBlown</a:t>
            </a:r>
            <a:r>
              <a:rPr lang="en-US" sz="2400" dirty="0" smtClean="0"/>
              <a:t> value</a:t>
            </a:r>
          </a:p>
          <a:p>
            <a:r>
              <a:rPr lang="en-US" sz="2400" dirty="0" smtClean="0"/>
              <a:t>Process two voltage reads and compare the delta between the two</a:t>
            </a:r>
          </a:p>
          <a:p>
            <a:pPr lvl="1"/>
            <a:r>
              <a:rPr lang="en-US" sz="2400" dirty="0" smtClean="0"/>
              <a:t>Positive delta the user has some alcohol present and may be inebriated </a:t>
            </a:r>
          </a:p>
          <a:p>
            <a:pPr lvl="2"/>
            <a:r>
              <a:rPr lang="en-US" sz="2200" dirty="0" smtClean="0"/>
              <a:t>Inebriated checks against our tolerance value</a:t>
            </a:r>
          </a:p>
          <a:p>
            <a:pPr lvl="1"/>
            <a:r>
              <a:rPr lang="en-US" sz="2400" dirty="0" smtClean="0"/>
              <a:t>Negative delta determines the user is sober 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7170" name="Picture 2" descr="brathalock-i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3" b="23906"/>
          <a:stretch>
            <a:fillRect/>
          </a:stretch>
        </p:blipFill>
        <p:spPr bwMode="auto">
          <a:xfrm>
            <a:off x="1147763" y="819751"/>
            <a:ext cx="3690937" cy="582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8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0300" y="1130300"/>
            <a:ext cx="5455448" cy="461010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Compare the sensor value read to our sober limit </a:t>
            </a:r>
          </a:p>
          <a:p>
            <a:endParaRPr lang="en-US" sz="2400" dirty="0"/>
          </a:p>
          <a:p>
            <a:r>
              <a:rPr lang="en-US" sz="2400" dirty="0" smtClean="0"/>
              <a:t>If so keep the MOSFET gate voltage low for the Unlock button</a:t>
            </a:r>
          </a:p>
          <a:p>
            <a:endParaRPr lang="en-US" sz="2400" dirty="0"/>
          </a:p>
          <a:p>
            <a:r>
              <a:rPr lang="en-US" sz="2400" dirty="0" smtClean="0"/>
              <a:t>Otherwise allow the user to utilize the UNLOCK button on the </a:t>
            </a:r>
            <a:r>
              <a:rPr lang="en-US" sz="2400" dirty="0" err="1" smtClean="0"/>
              <a:t>keyfob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If </a:t>
            </a:r>
            <a:r>
              <a:rPr lang="en-US" sz="2400" dirty="0"/>
              <a:t>connected begin streaming data to the Android </a:t>
            </a:r>
            <a:r>
              <a:rPr lang="en-US" sz="2400" dirty="0" smtClean="0"/>
              <a:t>app</a:t>
            </a:r>
          </a:p>
          <a:p>
            <a:endParaRPr lang="en-US" dirty="0"/>
          </a:p>
        </p:txBody>
      </p:sp>
      <p:pic>
        <p:nvPicPr>
          <p:cNvPr id="8195" name="Picture 3" descr="Breathalock-e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1" b="31656"/>
          <a:stretch>
            <a:fillRect/>
          </a:stretch>
        </p:blipFill>
        <p:spPr bwMode="auto">
          <a:xfrm>
            <a:off x="1084262" y="1130299"/>
            <a:ext cx="5126038" cy="490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 smtClean="0"/>
              <a:t>Bluetooth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473700" y="1130300"/>
            <a:ext cx="6192048" cy="46101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Check if Bluetooth android app is connected</a:t>
            </a:r>
            <a:endParaRPr lang="en-US" sz="2800" dirty="0"/>
          </a:p>
          <a:p>
            <a:r>
              <a:rPr lang="en-US" sz="2800" dirty="0" smtClean="0"/>
              <a:t>Value is sent as one String in the format of “</a:t>
            </a:r>
            <a:r>
              <a:rPr lang="en-US" sz="2800" dirty="0" err="1" smtClean="0"/>
              <a:t>ValueRead</a:t>
            </a:r>
            <a:r>
              <a:rPr lang="en-US" sz="2800" dirty="0" smtClean="0"/>
              <a:t>”:P|F Where</a:t>
            </a:r>
          </a:p>
          <a:p>
            <a:pPr lvl="1"/>
            <a:r>
              <a:rPr lang="en-US" sz="2800" dirty="0" err="1" smtClean="0"/>
              <a:t>ValueRead</a:t>
            </a:r>
            <a:r>
              <a:rPr lang="en-US" sz="2800" dirty="0" smtClean="0"/>
              <a:t> is the voltage value read from the gas sensor</a:t>
            </a:r>
          </a:p>
          <a:p>
            <a:pPr lvl="1"/>
            <a:r>
              <a:rPr lang="en-US" sz="2800" dirty="0" smtClean="0"/>
              <a:t>Where P and F is pass or fail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7"/>
          <a:stretch/>
        </p:blipFill>
        <p:spPr>
          <a:xfrm>
            <a:off x="1221154" y="767822"/>
            <a:ext cx="3566746" cy="5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3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grpSp>
        <p:nvGrpSpPr>
          <p:cNvPr id="128" name="Group 12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9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0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3" name="Rectangle 19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009650" y="0"/>
            <a:ext cx="9601200" cy="9715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>
              <a:buClr>
                <a:schemeClr val="dk1"/>
              </a:buClr>
              <a:buSzPct val="25000"/>
            </a:pPr>
            <a:r>
              <a:rPr lang="en-US" sz="5400" b="0" i="0" u="none" strike="noStrike" cap="all" dirty="0">
                <a:sym typeface="Calibri"/>
              </a:rPr>
              <a:t>Total Process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41" t="999" r="-8" b="23617"/>
          <a:stretch/>
        </p:blipFill>
        <p:spPr>
          <a:xfrm>
            <a:off x="2618611" y="863600"/>
            <a:ext cx="6550789" cy="600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status lights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552190"/>
              </p:ext>
            </p:extLst>
          </p:nvPr>
        </p:nvGraphicFramePr>
        <p:xfrm>
          <a:off x="1371600" y="2438400"/>
          <a:ext cx="9601200" cy="3517900"/>
        </p:xfrm>
        <a:graphic>
          <a:graphicData uri="http://schemas.openxmlformats.org/drawingml/2006/table">
            <a:tbl>
              <a:tblPr firstRow="1" bandRow="1">
                <a:tableStyleId>{3540A77D-AAEE-42B3-8D24-042EC4461803}</a:tableStyleId>
              </a:tblPr>
              <a:tblGrid>
                <a:gridCol w="4800600"/>
                <a:gridCol w="4800600"/>
              </a:tblGrid>
              <a:tr h="660400"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is on 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Second alcohol warm-up timer 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RGB-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Blue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Recognized</a:t>
                      </a:r>
                      <a:r>
                        <a:rPr lang="en-US" baseline="0" dirty="0" smtClean="0"/>
                        <a:t> user fingerprint</a:t>
                      </a:r>
                      <a:endParaRPr lang="en-US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dirty="0" smtClean="0"/>
                        <a:t>RGB-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above legal limit </a:t>
                      </a:r>
                      <a:endParaRPr lang="en-US" dirty="0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r>
                        <a:rPr lang="en-US" dirty="0" smtClean="0"/>
                        <a:t>RGB-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MOSFET</a:t>
                      </a:r>
                      <a:r>
                        <a:rPr lang="en-US" baseline="0" dirty="0" smtClean="0"/>
                        <a:t> switch is enabled </a:t>
                      </a:r>
                      <a:endParaRPr lang="en-US" dirty="0"/>
                    </a:p>
                  </a:txBody>
                  <a:tcPr/>
                </a:tc>
              </a:tr>
              <a:tr h="596900">
                <a:tc>
                  <a:txBody>
                    <a:bodyPr/>
                    <a:lstStyle/>
                    <a:p>
                      <a:r>
                        <a:rPr lang="en-US" dirty="0" smtClean="0"/>
                        <a:t>RGB- Yellow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 not</a:t>
                      </a:r>
                      <a:r>
                        <a:rPr lang="en-US" baseline="0" dirty="0" smtClean="0"/>
                        <a:t> recognized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8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885436" y="214113"/>
            <a:ext cx="9601200" cy="1005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Android App </a:t>
            </a:r>
            <a:r>
              <a:rPr lang="en-US" sz="4400" b="0" i="0" u="none" strike="noStrike" cap="none" dirty="0">
                <a:ea typeface="Calibri"/>
                <a:cs typeface="Calibri"/>
                <a:sym typeface="Calibri"/>
              </a:rPr>
              <a:t>Features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sz="half" idx="1"/>
          </p:nvPr>
        </p:nvSpPr>
        <p:spPr>
          <a:xfrm>
            <a:off x="5892800" y="1219200"/>
            <a:ext cx="5371412" cy="4516374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685800" indent="-457200">
              <a:spcBef>
                <a:spcPts val="0"/>
              </a:spcBef>
            </a:pPr>
            <a:r>
              <a:rPr lang="en-US" sz="2800" dirty="0" smtClean="0"/>
              <a:t>Display </a:t>
            </a:r>
          </a:p>
          <a:p>
            <a:pPr marL="685800" indent="-457200">
              <a:spcBef>
                <a:spcPts val="0"/>
              </a:spcBef>
            </a:pPr>
            <a:r>
              <a:rPr lang="en-US" sz="2800" dirty="0" smtClean="0"/>
              <a:t>Signal Status</a:t>
            </a:r>
          </a:p>
          <a:p>
            <a:pPr marL="685800" indent="-457200">
              <a:spcBef>
                <a:spcPts val="0"/>
              </a:spcBef>
            </a:pPr>
            <a:r>
              <a:rPr lang="en-US" sz="2800" dirty="0" smtClean="0"/>
              <a:t>Call Uber</a:t>
            </a:r>
          </a:p>
          <a:p>
            <a:pPr marL="685800" indent="-457200">
              <a:spcBef>
                <a:spcPts val="0"/>
              </a:spcBef>
            </a:pPr>
            <a:r>
              <a:rPr lang="en-US" sz="2800" dirty="0" smtClean="0"/>
              <a:t>Search for Breathalock Devices</a:t>
            </a:r>
          </a:p>
          <a:p>
            <a:pPr marL="685800" indent="-457200">
              <a:spcBef>
                <a:spcPts val="0"/>
              </a:spcBef>
            </a:pPr>
            <a:r>
              <a:rPr lang="en-US" sz="2800" dirty="0" smtClean="0"/>
              <a:t>Icon corresponds to device state for user feedback</a:t>
            </a:r>
            <a:endParaRPr lang="en-US" sz="2800" dirty="0"/>
          </a:p>
        </p:txBody>
      </p:sp>
      <p:pic>
        <p:nvPicPr>
          <p:cNvPr id="2050" name="Picture 2" descr="https://lh3.googleusercontent.com/-NgRiCOVRMgw/WPZmJx7II-I/AAAAAAAAUjk/Qgk9stytZFsQz6lIRHap3TXn6NebMCNXQCL0B/h1920/8071087166268917458%253Faccount_id%253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090654"/>
            <a:ext cx="3131608" cy="55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Specifications and Requirements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98" name="Shape 98"/>
          <p:cNvGraphicFramePr/>
          <p:nvPr>
            <p:extLst>
              <p:ext uri="{D42A27DB-BD31-4B8C-83A1-F6EECF244321}">
                <p14:modId xmlns:p14="http://schemas.microsoft.com/office/powerpoint/2010/main" val="1917456653"/>
              </p:ext>
            </p:extLst>
          </p:nvPr>
        </p:nvGraphicFramePr>
        <p:xfrm>
          <a:off x="1243880" y="1700013"/>
          <a:ext cx="10043746" cy="430304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22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214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Size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dirty="0"/>
                        <a:t> No</a:t>
                      </a:r>
                      <a:r>
                        <a:rPr lang="en-US" sz="2000" baseline="0" dirty="0"/>
                        <a:t> more than </a:t>
                      </a:r>
                      <a:r>
                        <a:rPr lang="en-US" sz="2000" dirty="0"/>
                        <a:t>3” x 3” x 7”</a:t>
                      </a:r>
                      <a:endParaRPr lang="en-US"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Weight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dirty="0"/>
                        <a:t> No</a:t>
                      </a:r>
                      <a:r>
                        <a:rPr lang="en-US" sz="2000" baseline="0" dirty="0"/>
                        <a:t> heavier than </a:t>
                      </a:r>
                      <a:r>
                        <a:rPr lang="en-US" sz="2000" dirty="0"/>
                        <a:t>1lb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/>
                        <a:t>Power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dirty="0"/>
                        <a:t> Within</a:t>
                      </a:r>
                      <a:r>
                        <a:rPr lang="en-US" sz="2000" baseline="0" dirty="0"/>
                        <a:t> 4W of power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469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>
                          <a:latin typeface="+mn-lt"/>
                          <a:cs typeface="+mn-cs"/>
                        </a:rPr>
                        <a:t>RF</a:t>
                      </a:r>
                      <a:r>
                        <a:rPr lang="en-US" sz="2000" b="1" baseline="0" dirty="0">
                          <a:latin typeface="+mn-lt"/>
                          <a:cs typeface="+mn-cs"/>
                        </a:rPr>
                        <a:t> transmission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Lock</a:t>
                      </a:r>
                      <a:r>
                        <a:rPr lang="en-US" sz="2000" baseline="0" dirty="0"/>
                        <a:t> signal is always enabled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If </a:t>
                      </a:r>
                      <a:r>
                        <a:rPr lang="en-US" sz="2000" dirty="0" smtClean="0"/>
                        <a:t>identified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user </a:t>
                      </a:r>
                      <a:r>
                        <a:rPr lang="en-US" sz="2000" dirty="0"/>
                        <a:t>verifies</a:t>
                      </a:r>
                      <a:r>
                        <a:rPr lang="en-US" sz="2000" baseline="0" dirty="0"/>
                        <a:t> sobriety unlock signal can be sent</a:t>
                      </a:r>
                      <a:endParaRPr lang="en-US"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01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Alcohol</a:t>
                      </a:r>
                      <a:r>
                        <a:rPr lang="en-US" sz="20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detection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 if user is blowing vs. ambient air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Must distinguish between</a:t>
                      </a:r>
                      <a:r>
                        <a:rPr lang="en-US" sz="20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above and below legal alcohol limit</a:t>
                      </a:r>
                      <a:endParaRPr lang="en-US"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649341334"/>
                  </a:ext>
                </a:extLst>
              </a:tr>
              <a:tr h="110152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Biometric</a:t>
                      </a:r>
                      <a:r>
                        <a:rPr lang="en-US" sz="20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Verification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1143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Must be able to store and verify</a:t>
                      </a:r>
                      <a:r>
                        <a:rPr lang="en-US" sz="20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fingerprints </a:t>
                      </a:r>
                      <a:endParaRPr lang="en-US"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6899145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10706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Procedure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idx="1"/>
          </p:nvPr>
        </p:nvSpPr>
        <p:spPr>
          <a:xfrm>
            <a:off x="7162800" y="1462849"/>
            <a:ext cx="4436650" cy="4421138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Uber option always available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When measuring over the limit the unlock button becomes unavailable on the device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You are prompted with an alert which includes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074" name="Picture 2" descr="https://lh3.googleusercontent.com/-KbeSsEA0hUc/WPZl7DdzQUI/AAAAAAAAUjU/Kd6CKQpH3ywjr7Yv_lXVc9enrQ23fn6xwCL0B/h1920/8334604181040890197%253Faccount_id%253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93" y="1284790"/>
            <a:ext cx="290661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-PIw8qL_qkQE/WPZl5Vv10vI/AAAAAAAAUi0/NfwKOaVxXekPN7pyVrqckir4DrpExf42wCL0B/h1920/763907810728223642%253Faccount_id%253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84789"/>
            <a:ext cx="2921000" cy="51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38200" y="175002"/>
            <a:ext cx="9601200" cy="936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>
                <a:ea typeface="Calibri"/>
                <a:cs typeface="Calibri"/>
                <a:sym typeface="Calibri"/>
              </a:rPr>
              <a:t>Prototyping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525014" y="1810408"/>
            <a:ext cx="4443984" cy="1354368"/>
          </a:xfrm>
        </p:spPr>
        <p:txBody>
          <a:bodyPr/>
          <a:lstStyle/>
          <a:p>
            <a:r>
              <a:rPr lang="en-US" dirty="0"/>
              <a:t>Pictured Development Board (left to right):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571500" indent="-342900">
              <a:spcBef>
                <a:spcPts val="0"/>
              </a:spcBef>
            </a:pPr>
            <a:r>
              <a:rPr lang="en-US" dirty="0"/>
              <a:t>Fingerprint Sensor</a:t>
            </a:r>
          </a:p>
          <a:p>
            <a:pPr marL="571500" indent="-342900">
              <a:spcBef>
                <a:spcPts val="0"/>
              </a:spcBef>
            </a:pPr>
            <a:r>
              <a:rPr lang="en-US" dirty="0"/>
              <a:t>Alcohol Sensor (MQ-3)</a:t>
            </a:r>
          </a:p>
          <a:p>
            <a:pPr marL="571500" indent="-342900">
              <a:spcBef>
                <a:spcPts val="0"/>
              </a:spcBef>
            </a:pPr>
            <a:r>
              <a:rPr lang="en-US" dirty="0"/>
              <a:t>Bluetooth</a:t>
            </a:r>
          </a:p>
          <a:p>
            <a:pPr marL="571500" indent="-342900">
              <a:spcBef>
                <a:spcPts val="0"/>
              </a:spcBef>
            </a:pPr>
            <a:r>
              <a:rPr lang="en-US" dirty="0"/>
              <a:t>Development Board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Shape 342" descr="IMG_20170216_194033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606" y="1810408"/>
            <a:ext cx="5409302" cy="40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Enclosure Design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4"/>
          </p:nvPr>
        </p:nvSpPr>
        <p:spPr>
          <a:xfrm>
            <a:off x="7354823" y="2404165"/>
            <a:ext cx="4443984" cy="25621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Designed in Autodesk Inventor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Dimensions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</a:rPr>
              <a:t>2.86” x 1.55” x 5.15”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Printed in PLA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9" y="879852"/>
            <a:ext cx="6130525" cy="58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6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Product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501"/>
          <a:stretch/>
        </p:blipFill>
        <p:spPr>
          <a:xfrm>
            <a:off x="1360091" y="920051"/>
            <a:ext cx="3669110" cy="570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478523" y="917952"/>
            <a:ext cx="4443984" cy="1354368"/>
          </a:xfrm>
        </p:spPr>
        <p:txBody>
          <a:bodyPr/>
          <a:lstStyle/>
          <a:p>
            <a:r>
              <a:rPr lang="en-US" dirty="0"/>
              <a:t>Pictured Development Board (left to right):</a:t>
            </a:r>
          </a:p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4"/>
          </p:nvPr>
        </p:nvSpPr>
        <p:spPr>
          <a:xfrm>
            <a:off x="6478523" y="2239590"/>
            <a:ext cx="4443984" cy="25621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Dimensions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</a:rPr>
              <a:t>2.86” x 1.55” x 5.15”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Weight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0.41lbs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PLA Custom 3D Printed </a:t>
            </a:r>
            <a:r>
              <a:rPr lang="en-US" sz="2200" dirty="0"/>
              <a:t>C</a:t>
            </a:r>
            <a:r>
              <a:rPr lang="en-US" sz="2200" dirty="0" smtClean="0"/>
              <a:t>ase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Administrative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876300" y="214114"/>
            <a:ext cx="9601200" cy="687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ea typeface="Calibri"/>
                <a:cs typeface="Calibri"/>
                <a:sym typeface="Calibri"/>
              </a:rPr>
              <a:t>Work Distribution</a:t>
            </a:r>
          </a:p>
        </p:txBody>
      </p:sp>
      <p:graphicFrame>
        <p:nvGraphicFramePr>
          <p:cNvPr id="355" name="Shape 355"/>
          <p:cNvGraphicFramePr/>
          <p:nvPr>
            <p:extLst>
              <p:ext uri="{D42A27DB-BD31-4B8C-83A1-F6EECF244321}">
                <p14:modId xmlns:p14="http://schemas.microsoft.com/office/powerpoint/2010/main" val="3274476863"/>
              </p:ext>
            </p:extLst>
          </p:nvPr>
        </p:nvGraphicFramePr>
        <p:xfrm>
          <a:off x="1168399" y="2184400"/>
          <a:ext cx="10566402" cy="3650321"/>
        </p:xfrm>
        <a:graphic>
          <a:graphicData uri="http://schemas.openxmlformats.org/drawingml/2006/table">
            <a:tbl>
              <a:tblPr firstRow="1" bandRow="1">
                <a:noFill/>
                <a:tableStyleId>{BB0F44C0-855C-4A5D-8664-AA7CBC0B9604}</a:tableStyleId>
              </a:tblPr>
              <a:tblGrid>
                <a:gridCol w="1509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61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2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094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565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Name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Power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Component Testing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PCB Schematic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PCB Board Layout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Software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Mobile Application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7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/>
                        <a:t>Nick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Primary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7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/>
                        <a:t>Charles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Primary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92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dirty="0"/>
                        <a:t>Nam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dirty="0"/>
                        <a:t>Primary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Secondary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Primary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dirty="0"/>
                        <a:t>Secondary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Kanban – Workflow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954087"/>
            <a:ext cx="9496425" cy="56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0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1003300" y="92875"/>
            <a:ext cx="6565025" cy="8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Budget Analysis </a:t>
            </a:r>
          </a:p>
        </p:txBody>
      </p:sp>
      <p:graphicFrame>
        <p:nvGraphicFramePr>
          <p:cNvPr id="363" name="Shape 363"/>
          <p:cNvGraphicFramePr/>
          <p:nvPr>
            <p:extLst>
              <p:ext uri="{D42A27DB-BD31-4B8C-83A1-F6EECF244321}">
                <p14:modId xmlns:p14="http://schemas.microsoft.com/office/powerpoint/2010/main" val="617987832"/>
              </p:ext>
            </p:extLst>
          </p:nvPr>
        </p:nvGraphicFramePr>
        <p:xfrm>
          <a:off x="1003300" y="902907"/>
          <a:ext cx="5413542" cy="576239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84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79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176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Estimated Cost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1200" b="1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12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3284337414"/>
                  </a:ext>
                </a:extLst>
              </a:tr>
              <a:tr h="39763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Part</a:t>
                      </a:r>
                      <a:endParaRPr lang="en-US" sz="1400" b="1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Quantity</a:t>
                      </a:r>
                      <a:endParaRPr lang="en-US" sz="1400" b="1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Cost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Total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19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Microcontroller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$10-$20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 dirty="0"/>
                        <a:t>$20-$40</a:t>
                      </a:r>
                      <a:endParaRPr lang="en-US" sz="14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19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Fingerprint Sensor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2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 dirty="0"/>
                        <a:t>$30-$45</a:t>
                      </a:r>
                      <a:endParaRPr lang="en-US" sz="14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 dirty="0"/>
                        <a:t>$60-$90</a:t>
                      </a:r>
                      <a:endParaRPr lang="en-US" sz="14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19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Bluetooth Module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2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 dirty="0"/>
                        <a:t>$20-$35</a:t>
                      </a:r>
                      <a:endParaRPr lang="en-US" sz="14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$40-$50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262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Blood alcohol Sensor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2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$30-$45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$60-$90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719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Battery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6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$3-$5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 dirty="0"/>
                        <a:t>$6-$10</a:t>
                      </a:r>
                      <a:endParaRPr lang="en-US" sz="14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719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>
                          <a:latin typeface="+mn-lt"/>
                        </a:rPr>
                        <a:t>Remote Key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/>
                        <a:t>2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$20-$30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$40-$60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7127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PCB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$20-$30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400"/>
                        <a:t>$60-$90</a:t>
                      </a:r>
                      <a:endParaRPr lang="en-US" sz="14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7405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Estimated  Total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600" b="1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2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$376-$430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364" name="Shape 364"/>
          <p:cNvGraphicFramePr/>
          <p:nvPr>
            <p:extLst>
              <p:ext uri="{D42A27DB-BD31-4B8C-83A1-F6EECF244321}">
                <p14:modId xmlns:p14="http://schemas.microsoft.com/office/powerpoint/2010/main" val="3620254080"/>
              </p:ext>
            </p:extLst>
          </p:nvPr>
        </p:nvGraphicFramePr>
        <p:xfrm>
          <a:off x="6737685" y="902908"/>
          <a:ext cx="5088076" cy="57151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079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6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20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20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5238">
                <a:tc gridSpan="4"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800" dirty="0"/>
                        <a:t>Actual Costs</a:t>
                      </a:r>
                      <a:endParaRPr lang="en-US" sz="2800" b="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-US" sz="12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-US" sz="1200" b="1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-US" sz="12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830288198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Part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Quantity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Cost</a:t>
                      </a:r>
                      <a:endParaRPr lang="en-US" sz="1200" b="1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Total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Microcontroller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3 pieces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$5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$15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latin typeface="+mn-lt"/>
                        </a:rPr>
                        <a:t>9v Battery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latin typeface="+mn-lt"/>
                        </a:rPr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</a:rPr>
                        <a:t>$3.50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</a:rPr>
                        <a:t>$14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45409598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Fingerprint Sensor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latin typeface="+mn-lt"/>
                        </a:rPr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$45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+mn-lt"/>
                        </a:rPr>
                        <a:t>$90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Bluetooth Module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$20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$20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Gas sensor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$5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$10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RF transmitter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3</a:t>
                      </a:r>
                      <a:endParaRPr lang="en-US" sz="12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$7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$21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RF receiver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$5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$5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FTDI board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1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$8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$8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Crystal Oscillators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10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$0.60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/>
                        <a:t>$6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N-channel MOSFET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7 pieces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$1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/>
                        <a:t>$7</a:t>
                      </a:r>
                      <a:endParaRPr lang="en-US" sz="120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13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Dip Socket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10 pieces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$0.70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US" sz="1200" dirty="0"/>
                        <a:t>$7</a:t>
                      </a:r>
                      <a:endParaRPr lang="en-US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53874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Total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endParaRPr sz="1200" b="1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$203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Analysis (per item)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09236284"/>
              </p:ext>
            </p:extLst>
          </p:nvPr>
        </p:nvGraphicFramePr>
        <p:xfrm>
          <a:off x="1739900" y="1092200"/>
          <a:ext cx="99441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59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Financing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idx="1"/>
          </p:nvPr>
        </p:nvSpPr>
        <p:spPr>
          <a:xfrm>
            <a:off x="1371600" y="1473200"/>
            <a:ext cx="9601200" cy="439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</a:pPr>
            <a:r>
              <a:rPr lang="en-US" sz="3200" dirty="0" smtClean="0"/>
              <a:t> No sponsorship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</a:pPr>
            <a:endParaRPr lang="en-US" sz="3200" dirty="0"/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</a:pPr>
            <a:r>
              <a:rPr lang="en-US" sz="3200" dirty="0" smtClean="0"/>
              <a:t> We </a:t>
            </a:r>
            <a:r>
              <a:rPr lang="en-US" sz="3200" dirty="0"/>
              <a:t>are self-funded and have no sponsorships therefore, are able to create the product to our own preferences with no constraints</a:t>
            </a:r>
            <a:r>
              <a:rPr lang="en-US" sz="3200" dirty="0" smtClean="0"/>
              <a:t>.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</a:pPr>
            <a:endParaRPr lang="en-US" sz="3200" dirty="0"/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</a:pPr>
            <a:r>
              <a:rPr lang="en-US" sz="3200" dirty="0" smtClean="0"/>
              <a:t> We </a:t>
            </a:r>
            <a:r>
              <a:rPr lang="en-US" sz="3200" dirty="0" smtClean="0"/>
              <a:t>paid for </a:t>
            </a:r>
            <a:r>
              <a:rPr lang="en-US" sz="3200" dirty="0"/>
              <a:t>everything ourselves.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886326" y="78055"/>
            <a:ext cx="10515600" cy="1002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  <a:cs typeface="Calibri" panose="020F0502020204030204" pitchFamily="34" charset="0"/>
              </a:rPr>
              <a:t>Overall </a:t>
            </a:r>
            <a:r>
              <a:rPr lang="en-US" sz="4400" b="1" i="0" u="none" strike="noStrike" cap="none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Block 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27" y="852938"/>
            <a:ext cx="8409938" cy="584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Progress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957064"/>
            <a:ext cx="10515600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Specifications 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</a:t>
            </a:r>
            <a:endParaRPr lang="en-US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98" name="Shape 98"/>
          <p:cNvGraphicFramePr/>
          <p:nvPr>
            <p:extLst>
              <p:ext uri="{D42A27DB-BD31-4B8C-83A1-F6EECF244321}">
                <p14:modId xmlns:p14="http://schemas.microsoft.com/office/powerpoint/2010/main" val="1387449907"/>
              </p:ext>
            </p:extLst>
          </p:nvPr>
        </p:nvGraphicFramePr>
        <p:xfrm>
          <a:off x="1371600" y="1333500"/>
          <a:ext cx="10043746" cy="517219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16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9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67878"/>
              </a:tblGrid>
              <a:tr h="498563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Required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Specifications</a:t>
                      </a:r>
                      <a:endParaRPr lang="en-US"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</a:tr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/>
                        <a:t>Size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 No</a:t>
                      </a:r>
                      <a:r>
                        <a:rPr lang="en-US" sz="1600" baseline="0" dirty="0"/>
                        <a:t> more than </a:t>
                      </a:r>
                      <a:r>
                        <a:rPr lang="en-US" sz="1600" dirty="0"/>
                        <a:t>3” x 3” x 7”</a:t>
                      </a:r>
                      <a:endParaRPr lang="en-US" sz="1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2.86” x 1.55” x 5.15”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/>
                        <a:t>Weight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 No</a:t>
                      </a:r>
                      <a:r>
                        <a:rPr lang="en-US" sz="1600" baseline="0" dirty="0"/>
                        <a:t> heavier than </a:t>
                      </a:r>
                      <a:r>
                        <a:rPr lang="en-US" sz="1600" dirty="0"/>
                        <a:t>1lb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Weighed at 0.41lbs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48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/>
                        <a:t>Power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 Within</a:t>
                      </a:r>
                      <a:r>
                        <a:rPr lang="en-US" sz="1600" baseline="0" dirty="0"/>
                        <a:t> 4W of power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(9V)(0.365A) = 3.258 W 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469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latin typeface="+mn-lt"/>
                          <a:cs typeface="+mn-cs"/>
                        </a:rPr>
                        <a:t>RF</a:t>
                      </a:r>
                      <a:r>
                        <a:rPr lang="en-US" sz="1600" b="1" baseline="0" dirty="0">
                          <a:latin typeface="+mn-lt"/>
                          <a:cs typeface="+mn-cs"/>
                        </a:rPr>
                        <a:t> transmission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Lock</a:t>
                      </a:r>
                      <a:r>
                        <a:rPr lang="en-US" sz="1600" baseline="0" dirty="0"/>
                        <a:t> signal is always enabled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If </a:t>
                      </a:r>
                      <a:r>
                        <a:rPr lang="en-US" sz="1600" dirty="0" smtClean="0"/>
                        <a:t>identified user </a:t>
                      </a:r>
                      <a:r>
                        <a:rPr lang="en-US" sz="1600" dirty="0"/>
                        <a:t>verifies</a:t>
                      </a:r>
                      <a:r>
                        <a:rPr lang="en-US" sz="1600" baseline="0" dirty="0"/>
                        <a:t> sobriety unlock signal can be sent</a:t>
                      </a:r>
                      <a:endParaRPr lang="en-US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Lock signal is always enabled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MOSFET Switch Controls the unlock signal 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01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Alcohol</a:t>
                      </a: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detection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 if user is blowing vs. ambient air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Must distinguish between</a:t>
                      </a:r>
                      <a:r>
                        <a:rPr lang="en-US" sz="16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above and below legal alcohol limit</a:t>
                      </a:r>
                      <a:endParaRPr lang="en-US" sz="1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Software blow detection </a:t>
                      </a:r>
                    </a:p>
                    <a:p>
                      <a:pPr marL="45720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Distinguishable values</a:t>
                      </a:r>
                    </a:p>
                    <a:p>
                      <a:pPr marL="1143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None/>
                      </a:pP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649341334"/>
                  </a:ext>
                </a:extLst>
              </a:tr>
              <a:tr h="110152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Biometric</a:t>
                      </a: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Verification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00050" lvl="0" indent="-28575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 storage</a:t>
                      </a:r>
                    </a:p>
                    <a:p>
                      <a:pPr marL="400050" lvl="0" indent="-28575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 recognition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00050" lvl="0" indent="-28575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 storage</a:t>
                      </a:r>
                    </a:p>
                    <a:p>
                      <a:pPr marL="400050" lvl="0" indent="-28575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Fingerprint recognition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689914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1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Thinking</a:t>
            </a:r>
            <a:endParaRPr lang="en-US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 descr="https://attachment.outlook.office.net/owa/Nicholas_Fraser@hotmail.com/service.svc/s/GetAttachmentThumbnail?id=AQMkADAwATYwMAItYTVlOC1hOTNmLTAwAi0wMAoARgAAAwHPeHD78gtLnCD4Yex%2FyV8HAAMHUq%2FbVsFHoRWMMQZH12UAAAIBCQAAAAMHUq%2FbVsFHoRWMMQZH12UAAAClEQXyAAAAARIAEADhUFtMx5u%2BTJbbUHtFzypH&amp;thumbnailType=2&amp;X-OWA-CANARY=YyBhJ-6nWEyYzzqQJXnokfAON_2bhtQYEQQZfA2iahRYKiTV_2Us21acFO6bkRMBZ18IZmuH1zc.&amp;token=c0c54cbc-c435-4a71-a7da-5a22754fbd29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6" y="1400175"/>
            <a:ext cx="5772182" cy="507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21500" y="1400175"/>
            <a:ext cx="467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</a:t>
            </a:r>
            <a:r>
              <a:rPr lang="en-US" dirty="0" smtClean="0"/>
              <a:t>anufacturers are </a:t>
            </a:r>
            <a:r>
              <a:rPr lang="en-US" dirty="0"/>
              <a:t>integrating cellphone control of locks, ignition, etc.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already communicate </a:t>
            </a:r>
            <a:r>
              <a:rPr lang="en-US" dirty="0"/>
              <a:t>with cell phones and </a:t>
            </a:r>
            <a:r>
              <a:rPr lang="en-US" dirty="0" smtClean="0"/>
              <a:t>could </a:t>
            </a:r>
            <a:r>
              <a:rPr lang="en-US" dirty="0" smtClean="0"/>
              <a:t>provide </a:t>
            </a:r>
            <a:r>
              <a:rPr lang="en-US" dirty="0"/>
              <a:t>data </a:t>
            </a:r>
            <a:r>
              <a:rPr lang="en-US" dirty="0" smtClean="0"/>
              <a:t>to these applications.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the help of big name car manufacturers it would be possible to integrate </a:t>
            </a:r>
            <a:r>
              <a:rPr lang="en-US" dirty="0" err="1" smtClean="0"/>
              <a:t>BreathaLock</a:t>
            </a:r>
            <a:r>
              <a:rPr lang="en-US" dirty="0" smtClean="0"/>
              <a:t>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901450" y="1844600"/>
            <a:ext cx="11112750" cy="2308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600" b="1" i="0" u="none" strike="noStrik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Calibri"/>
                <a:cs typeface="Calibri"/>
                <a:sym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901450" y="1844600"/>
            <a:ext cx="11112750" cy="2308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600" b="1" i="0" u="none" strike="noStrik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Calibri"/>
                <a:cs typeface="Calibri"/>
                <a:sym typeface="Calibri"/>
              </a:rPr>
              <a:t>Demo!</a:t>
            </a:r>
            <a:endParaRPr lang="en-US" sz="16600" b="1" i="0" u="none" strike="noStrik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/>
              <a:t>Fingerprint Process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513550" y="1257300"/>
            <a:ext cx="5455448" cy="4610101"/>
          </a:xfrm>
        </p:spPr>
        <p:txBody>
          <a:bodyPr/>
          <a:lstStyle/>
          <a:p>
            <a:r>
              <a:rPr lang="en-US" dirty="0"/>
              <a:t>After powering Breathalock on before proceeding the user must</a:t>
            </a:r>
          </a:p>
          <a:p>
            <a:pPr lvl="1"/>
            <a:r>
              <a:rPr lang="en-US" dirty="0"/>
              <a:t>Have a fingerprint stored</a:t>
            </a:r>
          </a:p>
          <a:p>
            <a:pPr lvl="1"/>
            <a:r>
              <a:rPr lang="en-US" dirty="0"/>
              <a:t>Scan your finger</a:t>
            </a:r>
          </a:p>
          <a:p>
            <a:r>
              <a:rPr lang="en-US" dirty="0"/>
              <a:t>The user will place their finger on the scanner</a:t>
            </a:r>
          </a:p>
          <a:p>
            <a:r>
              <a:rPr lang="en-US" dirty="0"/>
              <a:t>The scanner takes roughly 2 seconds to scan</a:t>
            </a:r>
          </a:p>
          <a:p>
            <a:r>
              <a:rPr lang="en-US" dirty="0"/>
              <a:t>The device then compares that image to 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3341"/>
          <a:stretch/>
        </p:blipFill>
        <p:spPr>
          <a:xfrm>
            <a:off x="1335250" y="1097821"/>
            <a:ext cx="3681250" cy="5537009"/>
          </a:xfrm>
        </p:spPr>
      </p:pic>
    </p:spTree>
    <p:extLst>
      <p:ext uri="{BB962C8B-B14F-4D97-AF65-F5344CB8AC3E}">
        <p14:creationId xmlns:p14="http://schemas.microsoft.com/office/powerpoint/2010/main" val="37350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002"/>
            <a:ext cx="9601200" cy="1485900"/>
          </a:xfrm>
        </p:spPr>
        <p:txBody>
          <a:bodyPr/>
          <a:lstStyle/>
          <a:p>
            <a:r>
              <a:rPr lang="en-US" dirty="0"/>
              <a:t>Gas Sensor Software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0300" y="1130300"/>
            <a:ext cx="5455448" cy="4610101"/>
          </a:xfrm>
        </p:spPr>
        <p:txBody>
          <a:bodyPr/>
          <a:lstStyle/>
          <a:p>
            <a:r>
              <a:rPr lang="en-US" dirty="0"/>
              <a:t>Before processing Alcohol content in air the user must</a:t>
            </a:r>
          </a:p>
          <a:p>
            <a:pPr lvl="1"/>
            <a:r>
              <a:rPr lang="en-US" dirty="0"/>
              <a:t>Unlock the device with the fingerprint sensor</a:t>
            </a:r>
          </a:p>
          <a:p>
            <a:pPr lvl="1"/>
            <a:r>
              <a:rPr lang="en-US" dirty="0"/>
              <a:t>Wait for warming time</a:t>
            </a:r>
          </a:p>
          <a:p>
            <a:r>
              <a:rPr lang="en-US" dirty="0"/>
              <a:t>The device will begin reading the analog values passed over the sensor</a:t>
            </a:r>
          </a:p>
          <a:p>
            <a:r>
              <a:rPr lang="en-US" dirty="0"/>
              <a:t>To mitigate abnormal readings we average four readings together</a:t>
            </a:r>
          </a:p>
          <a:p>
            <a:r>
              <a:rPr lang="en-US" dirty="0"/>
              <a:t>Push the results to standard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3893"/>
          <a:stretch/>
        </p:blipFill>
        <p:spPr>
          <a:xfrm>
            <a:off x="985837" y="917951"/>
            <a:ext cx="4945063" cy="57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Distribution 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13" y="713158"/>
            <a:ext cx="9374247" cy="614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13" y="713158"/>
            <a:ext cx="9374247" cy="6144842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952500" y="114301"/>
            <a:ext cx="9601200" cy="800100"/>
          </a:xfrm>
        </p:spPr>
        <p:txBody>
          <a:bodyPr/>
          <a:lstStyle/>
          <a:p>
            <a:r>
              <a:rPr lang="en-US" dirty="0"/>
              <a:t>Sensor Workflows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4803" y="2550696"/>
            <a:ext cx="1783049" cy="320478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989000" y="176624"/>
            <a:ext cx="9086850" cy="902875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Alcohol Sensor Options</a:t>
            </a:r>
          </a:p>
        </p:txBody>
      </p:sp>
      <p:pic>
        <p:nvPicPr>
          <p:cNvPr id="122" name="Shape 122" descr="AlcoholSensorPicture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32425" y="1563874"/>
            <a:ext cx="1279550" cy="1329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851" y="1432537"/>
            <a:ext cx="2798449" cy="149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Shape 132"/>
          <p:cNvGraphicFramePr/>
          <p:nvPr>
            <p:extLst>
              <p:ext uri="{D42A27DB-BD31-4B8C-83A1-F6EECF244321}">
                <p14:modId xmlns:p14="http://schemas.microsoft.com/office/powerpoint/2010/main" val="368385153"/>
              </p:ext>
            </p:extLst>
          </p:nvPr>
        </p:nvGraphicFramePr>
        <p:xfrm>
          <a:off x="1447800" y="3120175"/>
          <a:ext cx="10287000" cy="359045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9949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4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7897">
                  <a:extLst>
                    <a:ext uri="{9D8B030D-6E8A-4147-A177-3AD203B41FA5}">
                      <a16:colId xmlns:a16="http://schemas.microsoft.com/office/drawing/2014/main" xmlns="" val="3563742050"/>
                    </a:ext>
                  </a:extLst>
                </a:gridCol>
              </a:tblGrid>
              <a:tr h="709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400" u="none" strike="noStrike" cap="none" dirty="0"/>
                        <a:t>Component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400" u="none" strike="noStrike" cap="none" dirty="0"/>
                        <a:t>MQ-3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SPEC ULPSM-Ethanol 968-007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2400" u="none" strike="noStrike" cap="none" dirty="0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15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Cost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$4.95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</a:rPr>
                        <a:t>$50.00</a:t>
                      </a:r>
                      <a:endParaRPr lang="en-US" sz="2400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15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Read Data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Analog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</a:rPr>
                        <a:t>Analog Voltage</a:t>
                      </a:r>
                      <a:endParaRPr lang="en-US" sz="2400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715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Voltage Required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5v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</a:rPr>
                        <a:t>3v</a:t>
                      </a:r>
                      <a:endParaRPr lang="en-US" sz="2400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7156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Product Support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Low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</a:rPr>
                        <a:t>High</a:t>
                      </a:r>
                      <a:endParaRPr lang="en-US" sz="2400" dirty="0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Deciding Factor: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MQ-3</a:t>
                      </a:r>
                      <a:r>
                        <a:rPr lang="en-US" sz="2400" dirty="0"/>
                        <a:t>  for overall product cost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295400" y="89781"/>
            <a:ext cx="9601200" cy="9943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 </a:t>
            </a:r>
            <a:r>
              <a:rPr lang="en-US" sz="4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Sensor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Characteristics</a:t>
            </a:r>
          </a:p>
        </p:txBody>
      </p:sp>
      <p:pic>
        <p:nvPicPr>
          <p:cNvPr id="130" name="Shape 130" descr="AlcoholSensorPicture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24749" y="1244600"/>
            <a:ext cx="1834442" cy="1992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1" name="Shape 131" descr="AlcoholSensorPicture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8670" y="1244072"/>
            <a:ext cx="1929030" cy="1992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2" name="Shape 132"/>
          <p:cNvGraphicFramePr/>
          <p:nvPr>
            <p:extLst>
              <p:ext uri="{D42A27DB-BD31-4B8C-83A1-F6EECF244321}">
                <p14:modId xmlns:p14="http://schemas.microsoft.com/office/powerpoint/2010/main" val="3194978420"/>
              </p:ext>
            </p:extLst>
          </p:nvPr>
        </p:nvGraphicFramePr>
        <p:xfrm>
          <a:off x="2095499" y="3396852"/>
          <a:ext cx="9249833" cy="319595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417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83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9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Component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MQ-3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Sensor Type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Semiconductor 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Target Gas Type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/>
                        <a:t>Alcohol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/>
                        <a:t>Detection Range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/>
                        <a:t>25-500ppm alcohol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/>
                        <a:t>Heater Voltage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/>
                        <a:t>5.0V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69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Output Voltage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2800" u="none" strike="noStrike" cap="none" dirty="0"/>
                        <a:t>2.5-4.0V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2800" dirty="0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771</TotalTime>
  <Words>1868</Words>
  <Application>Microsoft Office PowerPoint</Application>
  <PresentationFormat>Widescreen</PresentationFormat>
  <Paragraphs>553</Paragraphs>
  <Slides>56</Slides>
  <Notes>51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Franklin Gothic Book</vt:lpstr>
      <vt:lpstr>Wingdings</vt:lpstr>
      <vt:lpstr>Crop</vt:lpstr>
      <vt:lpstr>BreathaLock Breathalyzer Integrated Onto A Key fob</vt:lpstr>
      <vt:lpstr>Motivation </vt:lpstr>
      <vt:lpstr>Goals and Objectives</vt:lpstr>
      <vt:lpstr>Specifications and Requirements</vt:lpstr>
      <vt:lpstr>Overall Block Diagram</vt:lpstr>
      <vt:lpstr>Work Distribution Diagram</vt:lpstr>
      <vt:lpstr>Sensor Workflows</vt:lpstr>
      <vt:lpstr>Alcohol Sensor Options</vt:lpstr>
      <vt:lpstr>Alcohol Sensor Characteristics</vt:lpstr>
      <vt:lpstr>Alcohol Sensor Subsystem</vt:lpstr>
      <vt:lpstr>Fingerprint Sensor Options</vt:lpstr>
      <vt:lpstr>Fingerprint Sensor Characteristics</vt:lpstr>
      <vt:lpstr>Bluetooth Module Options</vt:lpstr>
      <vt:lpstr>Bluefruit LE UART Friend</vt:lpstr>
      <vt:lpstr>Power System</vt:lpstr>
      <vt:lpstr>Power options </vt:lpstr>
      <vt:lpstr>Battery Selection </vt:lpstr>
      <vt:lpstr>RF integration </vt:lpstr>
      <vt:lpstr>Modeling RF transmitter</vt:lpstr>
      <vt:lpstr>Overall PCB Schematic</vt:lpstr>
      <vt:lpstr>Power Supply </vt:lpstr>
      <vt:lpstr>Sensor Integration </vt:lpstr>
      <vt:lpstr>Microcontroller </vt:lpstr>
      <vt:lpstr>Transmitter integration Schematic </vt:lpstr>
      <vt:lpstr>LED Integration Schematic </vt:lpstr>
      <vt:lpstr>PCB Board Layout</vt:lpstr>
      <vt:lpstr>Software &amp; MCU</vt:lpstr>
      <vt:lpstr>Microcontroller Development Environment </vt:lpstr>
      <vt:lpstr>Project Microcontroller  </vt:lpstr>
      <vt:lpstr>Android vs. IPhone</vt:lpstr>
      <vt:lpstr>Software Flow</vt:lpstr>
      <vt:lpstr>Software States</vt:lpstr>
      <vt:lpstr>Warm Up Phase</vt:lpstr>
      <vt:lpstr>Idle </vt:lpstr>
      <vt:lpstr>Evaluation</vt:lpstr>
      <vt:lpstr>Bluetooth</vt:lpstr>
      <vt:lpstr>Total Process Flow</vt:lpstr>
      <vt:lpstr>LED status lights </vt:lpstr>
      <vt:lpstr>Android App Features</vt:lpstr>
      <vt:lpstr>Procedure</vt:lpstr>
      <vt:lpstr>Prototyping</vt:lpstr>
      <vt:lpstr>Enclosure Design</vt:lpstr>
      <vt:lpstr>Final Product</vt:lpstr>
      <vt:lpstr>Administrative Content</vt:lpstr>
      <vt:lpstr>Work Distribution</vt:lpstr>
      <vt:lpstr>Kanban – Workflow</vt:lpstr>
      <vt:lpstr>Budget Analysis </vt:lpstr>
      <vt:lpstr>Cost Analysis (per item)</vt:lpstr>
      <vt:lpstr>Financing</vt:lpstr>
      <vt:lpstr>Project Progress</vt:lpstr>
      <vt:lpstr>Specifications and Requirements Met </vt:lpstr>
      <vt:lpstr>Forward Thinking</vt:lpstr>
      <vt:lpstr>Questions?</vt:lpstr>
      <vt:lpstr>Demo!</vt:lpstr>
      <vt:lpstr>Fingerprint Process Flow</vt:lpstr>
      <vt:lpstr>Gas Sensor Software Flow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BreathaLock Critical Design Review Breathalyzer Integrated Onto A Key fob</dc:title>
  <dc:creator>Nick</dc:creator>
  <cp:lastModifiedBy>Student</cp:lastModifiedBy>
  <cp:revision>98</cp:revision>
  <dcterms:modified xsi:type="dcterms:W3CDTF">2017-04-19T13:27:26Z</dcterms:modified>
</cp:coreProperties>
</file>