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3" r:id="rId5"/>
    <p:sldId id="285" r:id="rId6"/>
    <p:sldId id="295" r:id="rId7"/>
    <p:sldId id="270" r:id="rId8"/>
    <p:sldId id="273" r:id="rId9"/>
    <p:sldId id="271" r:id="rId10"/>
    <p:sldId id="272" r:id="rId11"/>
    <p:sldId id="294" r:id="rId12"/>
    <p:sldId id="277" r:id="rId13"/>
    <p:sldId id="278" r:id="rId14"/>
    <p:sldId id="279" r:id="rId15"/>
    <p:sldId id="280" r:id="rId16"/>
    <p:sldId id="281" r:id="rId17"/>
    <p:sldId id="282" r:id="rId18"/>
    <p:sldId id="288" r:id="rId19"/>
    <p:sldId id="289" r:id="rId20"/>
    <p:sldId id="287" r:id="rId21"/>
    <p:sldId id="286" r:id="rId22"/>
    <p:sldId id="292" r:id="rId23"/>
    <p:sldId id="290" r:id="rId24"/>
    <p:sldId id="293" r:id="rId25"/>
    <p:sldId id="296" r:id="rId26"/>
    <p:sldId id="259" r:id="rId27"/>
    <p:sldId id="261" r:id="rId28"/>
    <p:sldId id="262" r:id="rId29"/>
    <p:sldId id="264" r:id="rId30"/>
    <p:sldId id="265" r:id="rId31"/>
    <p:sldId id="267" r:id="rId32"/>
    <p:sldId id="284" r:id="rId33"/>
    <p:sldId id="274" r:id="rId34"/>
    <p:sldId id="275" r:id="rId35"/>
    <p:sldId id="29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92" y="822121"/>
            <a:ext cx="8977912" cy="3228715"/>
          </a:xfrm>
        </p:spPr>
        <p:txBody>
          <a:bodyPr/>
          <a:lstStyle/>
          <a:p>
            <a:r>
              <a:rPr lang="en-US" sz="4400" dirty="0"/>
              <a:t>Portable Finish Line for Sprinters</a:t>
            </a:r>
            <a:br>
              <a:rPr lang="en-US" sz="4400" dirty="0"/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 30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804683"/>
          </a:xfrm>
        </p:spPr>
        <p:txBody>
          <a:bodyPr>
            <a:normAutofit/>
          </a:bodyPr>
          <a:lstStyle/>
          <a:p>
            <a:r>
              <a:rPr lang="en-US" sz="1400" dirty="0"/>
              <a:t>Michael Colucciello – Computer Engineering</a:t>
            </a:r>
          </a:p>
          <a:p>
            <a:r>
              <a:rPr lang="en-US" sz="1400" dirty="0"/>
              <a:t>Jamal </a:t>
            </a:r>
            <a:r>
              <a:rPr lang="en-US" sz="1400" dirty="0" err="1"/>
              <a:t>McNab</a:t>
            </a:r>
            <a:r>
              <a:rPr lang="en-US" sz="1400" dirty="0"/>
              <a:t> – Electrical Engineering</a:t>
            </a:r>
          </a:p>
          <a:p>
            <a:r>
              <a:rPr lang="en-US" sz="1400" dirty="0"/>
              <a:t>Tyler Snell – Electrical Engineering</a:t>
            </a:r>
          </a:p>
          <a:p>
            <a:r>
              <a:rPr lang="en-US" sz="1400" dirty="0" err="1"/>
              <a:t>Argeny</a:t>
            </a:r>
            <a:r>
              <a:rPr lang="en-US" sz="1400" dirty="0"/>
              <a:t> Batista – Electrical Engineering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1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Regulators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52109" cy="4351338"/>
          </a:xfrm>
        </p:spPr>
        <p:txBody>
          <a:bodyPr/>
          <a:lstStyle/>
          <a:p>
            <a:r>
              <a:rPr lang="en-US" dirty="0"/>
              <a:t>5 V Reg: TPS6307</a:t>
            </a:r>
          </a:p>
          <a:p>
            <a:pPr lvl="1"/>
            <a:r>
              <a:rPr lang="en-US" dirty="0"/>
              <a:t>High efficiency 92.58%</a:t>
            </a:r>
          </a:p>
          <a:p>
            <a:pPr lvl="1"/>
            <a:r>
              <a:rPr lang="en-US" dirty="0"/>
              <a:t>Low Footprint</a:t>
            </a:r>
          </a:p>
        </p:txBody>
      </p:sp>
      <p:pic>
        <p:nvPicPr>
          <p:cNvPr id="4" name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148" y="1599543"/>
            <a:ext cx="7048952" cy="311585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600456" y="3146425"/>
            <a:ext cx="3258312" cy="33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31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and Sensors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23439"/>
            <a:ext cx="8596668" cy="1320800"/>
          </a:xfrm>
        </p:spPr>
        <p:txBody>
          <a:bodyPr/>
          <a:lstStyle/>
          <a:p>
            <a:r>
              <a:rPr lang="en-US" dirty="0"/>
              <a:t>Microcontroller Selection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00746" y="3759124"/>
          <a:ext cx="7479224" cy="3110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806">
                  <a:extLst>
                    <a:ext uri="{9D8B030D-6E8A-4147-A177-3AD203B41FA5}">
                      <a16:colId xmlns:a16="http://schemas.microsoft.com/office/drawing/2014/main" val="3120673413"/>
                    </a:ext>
                  </a:extLst>
                </a:gridCol>
                <a:gridCol w="1869806">
                  <a:extLst>
                    <a:ext uri="{9D8B030D-6E8A-4147-A177-3AD203B41FA5}">
                      <a16:colId xmlns:a16="http://schemas.microsoft.com/office/drawing/2014/main" val="487953186"/>
                    </a:ext>
                  </a:extLst>
                </a:gridCol>
                <a:gridCol w="1869806">
                  <a:extLst>
                    <a:ext uri="{9D8B030D-6E8A-4147-A177-3AD203B41FA5}">
                      <a16:colId xmlns:a16="http://schemas.microsoft.com/office/drawing/2014/main" val="2683332571"/>
                    </a:ext>
                  </a:extLst>
                </a:gridCol>
                <a:gridCol w="1869806">
                  <a:extLst>
                    <a:ext uri="{9D8B030D-6E8A-4147-A177-3AD203B41FA5}">
                      <a16:colId xmlns:a16="http://schemas.microsoft.com/office/drawing/2014/main" val="2584329908"/>
                    </a:ext>
                  </a:extLst>
                </a:gridCol>
              </a:tblGrid>
              <a:tr h="27560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Esp</a:t>
                      </a:r>
                      <a:r>
                        <a:rPr lang="en-US" sz="1300" dirty="0"/>
                        <a:t> 32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Arduino Uno (Atmel)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MSP430/cc3200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016254874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Cores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3436318210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Architecture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32bit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8bit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3038491586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CPU Frequency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160/240MHZ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16MHz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80MHz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899981903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WIFI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Integrated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None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Integrated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1695385045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Bluetooth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Integrated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None 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None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3725163286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RAM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512KB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2KB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256KB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154018452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Flash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16MB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32KB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16MB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4266614490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Operating Temp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-40 to 125C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-40 to 105C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-40 to 80C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3122031074"/>
                  </a:ext>
                </a:extLst>
              </a:tr>
              <a:tr h="45525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Low Power Deep Sleep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2.5 </a:t>
                      </a:r>
                      <a:r>
                        <a:rPr lang="en-US" sz="1300" dirty="0" err="1"/>
                        <a:t>uA</a:t>
                      </a:r>
                      <a:endParaRPr lang="en-US" sz="1300" dirty="0"/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72 </a:t>
                      </a:r>
                      <a:r>
                        <a:rPr lang="en-US" sz="1300" dirty="0" err="1"/>
                        <a:t>uA</a:t>
                      </a:r>
                      <a:endParaRPr lang="en-US" sz="1300" dirty="0"/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250 </a:t>
                      </a:r>
                      <a:r>
                        <a:rPr lang="en-US" sz="1300" dirty="0" err="1"/>
                        <a:t>uA</a:t>
                      </a:r>
                      <a:endParaRPr lang="en-US" sz="1300" dirty="0"/>
                    </a:p>
                    <a:p>
                      <a:pPr algn="ctr"/>
                      <a:endParaRPr lang="en-US" sz="1300" dirty="0"/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400723198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Cost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$ 2.50-9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$3.00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$9.20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06878108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20399" y="1040924"/>
            <a:ext cx="32598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Criteria</a:t>
            </a:r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42440" y="160150"/>
            <a:ext cx="5166" cy="134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Down 13"/>
          <p:cNvSpPr/>
          <p:nvPr/>
        </p:nvSpPr>
        <p:spPr>
          <a:xfrm>
            <a:off x="3399294" y="3311471"/>
            <a:ext cx="521776" cy="4476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77334" y="169949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Wireless capabilities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CPU Clock Speed</a:t>
            </a:r>
          </a:p>
          <a:p>
            <a:r>
              <a:rPr lang="en-US" dirty="0"/>
              <a:t>Package size</a:t>
            </a:r>
          </a:p>
          <a:p>
            <a:endParaRPr lang="en-US" dirty="0"/>
          </a:p>
        </p:txBody>
      </p:sp>
      <p:pic>
        <p:nvPicPr>
          <p:cNvPr id="1026" name="Picture 2" descr="http://lghttp.14131.nexcesscdn.net/806B12/gridconnect/media/catalog/product/cache/1/image/9df78eab33525d08d6e5fb8d27136e95/e/s/esp32_c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48" y="928214"/>
            <a:ext cx="2048360" cy="20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21568" y="2551988"/>
            <a:ext cx="223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ESP 32 chip size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8142" y="2873396"/>
            <a:ext cx="3326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Courtesy of gridconnect.com</a:t>
            </a:r>
          </a:p>
        </p:txBody>
      </p:sp>
    </p:spTree>
    <p:extLst>
      <p:ext uri="{BB962C8B-B14F-4D97-AF65-F5344CB8AC3E}">
        <p14:creationId xmlns:p14="http://schemas.microsoft.com/office/powerpoint/2010/main" val="180083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-na.ssl-images-amazon.com/images/I/31%2BRMqxRVQ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037708" flipV="1">
            <a:off x="4652359" y="969852"/>
            <a:ext cx="2074999" cy="20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ages-na.ssl-images-amazon.com/images/I/31SaGDISbJ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6506" y="1270000"/>
            <a:ext cx="2075000" cy="20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ackward-workshop.com/wp-content/uploads/2013/05/Dimmer-LDR_sche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8656" y="2910558"/>
            <a:ext cx="4969528" cy="31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0" y="378372"/>
            <a:ext cx="2930518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1" y="6305050"/>
            <a:ext cx="7399869" cy="3880773"/>
          </a:xfrm>
        </p:spPr>
        <p:txBody>
          <a:bodyPr>
            <a:normAutofit/>
          </a:bodyPr>
          <a:lstStyle/>
          <a:p>
            <a:r>
              <a:rPr lang="en-US" dirty="0"/>
              <a:t>Other light sources may interfere with LDR reading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8806" y="2307500"/>
            <a:ext cx="3957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Line Laser And LDR Sensor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9731" y="2964631"/>
            <a:ext cx="293051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Wave Length: 650nm</a:t>
            </a:r>
          </a:p>
          <a:p>
            <a:r>
              <a:rPr lang="en-US" dirty="0"/>
              <a:t>Class II less than 1mW</a:t>
            </a:r>
          </a:p>
          <a:p>
            <a:r>
              <a:rPr lang="en-US" dirty="0"/>
              <a:t>Line width: 1.2mm @ 1 meter</a:t>
            </a:r>
          </a:p>
          <a:p>
            <a:r>
              <a:rPr lang="en-US" dirty="0"/>
              <a:t>Operating Voltage: 5v</a:t>
            </a:r>
          </a:p>
          <a:p>
            <a:r>
              <a:rPr lang="en-US" dirty="0"/>
              <a:t>Easy to implement</a:t>
            </a:r>
          </a:p>
          <a:p>
            <a:r>
              <a:rPr lang="en-US" dirty="0"/>
              <a:t>Easy to Align with LDR sensor from a distance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939" y="5988540"/>
            <a:ext cx="265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CONS</a:t>
            </a:r>
          </a:p>
        </p:txBody>
      </p:sp>
    </p:spTree>
    <p:extLst>
      <p:ext uri="{BB962C8B-B14F-4D97-AF65-F5344CB8AC3E}">
        <p14:creationId xmlns:p14="http://schemas.microsoft.com/office/powerpoint/2010/main" val="268499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7" y="-13396"/>
            <a:ext cx="10405283" cy="693903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545" y="211810"/>
            <a:ext cx="8596668" cy="1320800"/>
          </a:xfrm>
        </p:spPr>
        <p:txBody>
          <a:bodyPr/>
          <a:lstStyle/>
          <a:p>
            <a:r>
              <a:rPr lang="en-US" dirty="0"/>
              <a:t>Schematic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79310" y="283780"/>
            <a:ext cx="1539767" cy="394138"/>
          </a:xfrm>
        </p:spPr>
        <p:txBody>
          <a:bodyPr>
            <a:normAutofit/>
          </a:bodyPr>
          <a:lstStyle/>
          <a:p>
            <a:r>
              <a:rPr lang="en-US" sz="1400" dirty="0"/>
              <a:t>3.3 VREG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545" y="872210"/>
            <a:ext cx="47935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5186765" y="5746"/>
            <a:ext cx="35410" cy="6852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5470902" y="4613329"/>
            <a:ext cx="2422901" cy="18597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/>
        </p:nvSpPr>
        <p:spPr>
          <a:xfrm>
            <a:off x="5470902" y="3456122"/>
            <a:ext cx="3740257" cy="1079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/>
          <p:cNvSpPr/>
          <p:nvPr/>
        </p:nvSpPr>
        <p:spPr>
          <a:xfrm>
            <a:off x="5291959" y="1954924"/>
            <a:ext cx="4671848" cy="14609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5386552" y="211810"/>
            <a:ext cx="3242441" cy="1706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8"/>
          <p:cNvSpPr txBox="1">
            <a:spLocks/>
          </p:cNvSpPr>
          <p:nvPr/>
        </p:nvSpPr>
        <p:spPr>
          <a:xfrm>
            <a:off x="5436028" y="1946275"/>
            <a:ext cx="1539767" cy="394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FTDI (USB)</a:t>
            </a:r>
          </a:p>
        </p:txBody>
      </p:sp>
      <p:sp>
        <p:nvSpPr>
          <p:cNvPr id="24" name="Content Placeholder 8"/>
          <p:cNvSpPr txBox="1">
            <a:spLocks/>
          </p:cNvSpPr>
          <p:nvPr/>
        </p:nvSpPr>
        <p:spPr>
          <a:xfrm>
            <a:off x="6405434" y="3431873"/>
            <a:ext cx="1539767" cy="394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Latching Pins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>
          <a:xfrm>
            <a:off x="6857999" y="6157042"/>
            <a:ext cx="1539767" cy="394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JST</a:t>
            </a:r>
          </a:p>
        </p:txBody>
      </p:sp>
    </p:spTree>
    <p:extLst>
      <p:ext uri="{BB962C8B-B14F-4D97-AF65-F5344CB8AC3E}">
        <p14:creationId xmlns:p14="http://schemas.microsoft.com/office/powerpoint/2010/main" val="59915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8" y="1677260"/>
            <a:ext cx="4961028" cy="4622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Result...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83" y="1184084"/>
            <a:ext cx="9751618" cy="5485285"/>
          </a:xfrm>
        </p:spPr>
      </p:pic>
      <p:sp>
        <p:nvSpPr>
          <p:cNvPr id="6" name="TextBox 5"/>
          <p:cNvSpPr txBox="1"/>
          <p:nvPr/>
        </p:nvSpPr>
        <p:spPr>
          <a:xfrm>
            <a:off x="3106044" y="6300037"/>
            <a:ext cx="425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 Rough estimate of Boards $5-$7  !!!</a:t>
            </a:r>
          </a:p>
        </p:txBody>
      </p:sp>
    </p:spTree>
    <p:extLst>
      <p:ext uri="{BB962C8B-B14F-4D97-AF65-F5344CB8AC3E}">
        <p14:creationId xmlns:p14="http://schemas.microsoft.com/office/powerpoint/2010/main" val="1746811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82" y="1229533"/>
            <a:ext cx="7226043" cy="5744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Prototype Structure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7699" y="1685308"/>
            <a:ext cx="4354449" cy="37493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Rapid prototyping</a:t>
            </a:r>
          </a:p>
          <a:p>
            <a:pPr lvl="1"/>
            <a:r>
              <a:rPr lang="en-US" dirty="0"/>
              <a:t>3D printing</a:t>
            </a:r>
          </a:p>
          <a:p>
            <a:pPr lvl="1"/>
            <a:r>
              <a:rPr lang="en-US" dirty="0"/>
              <a:t>ABS Plastic</a:t>
            </a:r>
          </a:p>
          <a:p>
            <a:r>
              <a:rPr lang="en-US" dirty="0"/>
              <a:t>2x towers to house all electronics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Diagram Breakdown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Top Cover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Laser or LDR with Speaker enclosure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Acrylic structure for LED ring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Housing for wireless charger, Power sources and main Board components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Bottom cap</a:t>
            </a:r>
          </a:p>
        </p:txBody>
      </p:sp>
    </p:spTree>
    <p:extLst>
      <p:ext uri="{BB962C8B-B14F-4D97-AF65-F5344CB8AC3E}">
        <p14:creationId xmlns:p14="http://schemas.microsoft.com/office/powerpoint/2010/main" val="1964953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625" y="314340"/>
            <a:ext cx="4232934" cy="50635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3280" y="314340"/>
            <a:ext cx="3909749" cy="50407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4701495" y="129153"/>
            <a:ext cx="40986" cy="5605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83037" y="5427035"/>
            <a:ext cx="374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Exploded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5783" y="5478696"/>
            <a:ext cx="319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Assembled View</a:t>
            </a:r>
          </a:p>
        </p:txBody>
      </p:sp>
    </p:spTree>
    <p:extLst>
      <p:ext uri="{BB962C8B-B14F-4D97-AF65-F5344CB8AC3E}">
        <p14:creationId xmlns:p14="http://schemas.microsoft.com/office/powerpoint/2010/main" val="474180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Application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06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in Android Studio</a:t>
            </a:r>
          </a:p>
          <a:p>
            <a:r>
              <a:rPr lang="en-US" dirty="0"/>
              <a:t>Android ver. 4.2 (API Level 17)</a:t>
            </a:r>
          </a:p>
          <a:p>
            <a:pPr lvl="1"/>
            <a:r>
              <a:rPr lang="en-US" dirty="0"/>
              <a:t>Bluetooth Low Energy</a:t>
            </a:r>
          </a:p>
          <a:p>
            <a:r>
              <a:rPr lang="en-US" dirty="0"/>
              <a:t>Prioritize ease of use in UI and design</a:t>
            </a:r>
          </a:p>
          <a:p>
            <a:r>
              <a:rPr lang="en-US" dirty="0"/>
              <a:t>2 main modes of operation</a:t>
            </a:r>
          </a:p>
          <a:p>
            <a:pPr lvl="1"/>
            <a:r>
              <a:rPr lang="en-US" dirty="0"/>
              <a:t>Sprint History</a:t>
            </a:r>
          </a:p>
          <a:p>
            <a:pPr lvl="1"/>
            <a:r>
              <a:rPr lang="en-US" dirty="0"/>
              <a:t>Sprinting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82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sprinters rely on a human with a stopwatch in practice</a:t>
            </a:r>
          </a:p>
          <a:p>
            <a:r>
              <a:rPr lang="en-US" dirty="0"/>
              <a:t>Lack a convenient method of tracking improvement and progress</a:t>
            </a:r>
          </a:p>
          <a:p>
            <a:r>
              <a:rPr lang="en-US" dirty="0"/>
              <a:t>Few sprinters have convenient access to automatic timing</a:t>
            </a:r>
          </a:p>
          <a:p>
            <a:r>
              <a:rPr lang="en-US" dirty="0"/>
              <a:t>Fully Automatic Timing systems typically only used in competition</a:t>
            </a:r>
          </a:p>
          <a:p>
            <a:r>
              <a:rPr lang="en-US" dirty="0"/>
              <a:t>Want to bring the precision of automatic timing to practice</a:t>
            </a:r>
          </a:p>
          <a:p>
            <a:r>
              <a:rPr lang="en-US" dirty="0"/>
              <a:t>Most personal Fully Automatic Timing systems not affordable or convenient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468" y="4834009"/>
            <a:ext cx="2727960" cy="1524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47" y="4701516"/>
            <a:ext cx="1210486" cy="1789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5396" y="6491127"/>
            <a:ext cx="3762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Credit to Browertiming.com</a:t>
            </a:r>
          </a:p>
        </p:txBody>
      </p:sp>
    </p:spTree>
    <p:extLst>
      <p:ext uri="{BB962C8B-B14F-4D97-AF65-F5344CB8AC3E}">
        <p14:creationId xmlns:p14="http://schemas.microsoft.com/office/powerpoint/2010/main" val="1888935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Diagram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415" y="2160588"/>
            <a:ext cx="7865208" cy="3881437"/>
          </a:xfrm>
        </p:spPr>
      </p:pic>
    </p:spTree>
    <p:extLst>
      <p:ext uri="{BB962C8B-B14F-4D97-AF65-F5344CB8AC3E}">
        <p14:creationId xmlns:p14="http://schemas.microsoft.com/office/powerpoint/2010/main" val="215735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83" y="964071"/>
            <a:ext cx="4711960" cy="5235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Wireless Communication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/>
          </a:bodyPr>
          <a:lstStyle/>
          <a:p>
            <a:r>
              <a:rPr lang="en-US" dirty="0"/>
              <a:t>Bluetooth Low-Energy</a:t>
            </a:r>
          </a:p>
          <a:p>
            <a:r>
              <a:rPr lang="en-US" dirty="0"/>
              <a:t>Wi-Fi</a:t>
            </a:r>
          </a:p>
          <a:p>
            <a:r>
              <a:rPr lang="en-US" dirty="0"/>
              <a:t>Implement both</a:t>
            </a:r>
          </a:p>
          <a:p>
            <a:pPr lvl="1"/>
            <a:r>
              <a:rPr lang="en-US" dirty="0"/>
              <a:t>Bluetooth for general purpose</a:t>
            </a:r>
          </a:p>
          <a:p>
            <a:pPr lvl="1"/>
            <a:r>
              <a:rPr lang="en-US" dirty="0"/>
              <a:t>Wi-Fi for extended range cases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5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Programming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8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Software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 interrupts and low power modes</a:t>
            </a:r>
          </a:p>
          <a:p>
            <a:pPr lvl="1"/>
            <a:r>
              <a:rPr lang="en-US" dirty="0"/>
              <a:t>Optimal for extending battery life</a:t>
            </a:r>
          </a:p>
          <a:p>
            <a:r>
              <a:rPr lang="en-US" dirty="0"/>
              <a:t>Perform all timing on microcontroller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49" y="5147053"/>
            <a:ext cx="9154837" cy="10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3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for Multiple Sprinters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ignore errors of one sprinter recording more than one time in a race</a:t>
            </a:r>
          </a:p>
          <a:p>
            <a:r>
              <a:rPr lang="en-US" dirty="0"/>
              <a:t>Microcontroller will have a “grace period”</a:t>
            </a:r>
          </a:p>
          <a:p>
            <a:pPr lvl="1"/>
            <a:r>
              <a:rPr lang="en-US" dirty="0"/>
              <a:t>Once finish line is crossed, don’t take input for very short amount of time</a:t>
            </a:r>
          </a:p>
          <a:p>
            <a:pPr lvl="1"/>
            <a:r>
              <a:rPr lang="en-US" dirty="0"/>
              <a:t>Grace period length optimized through testing</a:t>
            </a:r>
          </a:p>
        </p:txBody>
      </p:sp>
    </p:spTree>
    <p:extLst>
      <p:ext uri="{BB962C8B-B14F-4D97-AF65-F5344CB8AC3E}">
        <p14:creationId xmlns:p14="http://schemas.microsoft.com/office/powerpoint/2010/main" val="618035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 and Visual Subsystem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14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Audio and Visual Subsystem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the sprinter a stimulus to know when to start running</a:t>
            </a:r>
          </a:p>
          <a:p>
            <a:r>
              <a:rPr lang="en-US" dirty="0"/>
              <a:t>Provide a visual and auditory countdown for the start of the race</a:t>
            </a:r>
          </a:p>
          <a:p>
            <a:endParaRPr lang="en-US" dirty="0"/>
          </a:p>
          <a:p>
            <a:r>
              <a:rPr lang="en-US" dirty="0"/>
              <a:t>When the user starts the app and chooses to time a new “sprint” this will start a countdown</a:t>
            </a:r>
          </a:p>
          <a:p>
            <a:r>
              <a:rPr lang="en-US" dirty="0"/>
              <a:t>After a period of time, signals will alert the user when the race will start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6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instances where the LEDs will blink red with a simultaneous beep from the speaker</a:t>
            </a:r>
          </a:p>
          <a:p>
            <a:r>
              <a:rPr lang="en-US" dirty="0"/>
              <a:t>The fourth instance the LED will blink and hold green with a simultaneous beep</a:t>
            </a:r>
          </a:p>
          <a:p>
            <a:pPr lvl="1"/>
            <a:r>
              <a:rPr lang="en-US" dirty="0"/>
              <a:t>This will trigger the app to start recording the time</a:t>
            </a:r>
          </a:p>
        </p:txBody>
      </p:sp>
    </p:spTree>
    <p:extLst>
      <p:ext uri="{BB962C8B-B14F-4D97-AF65-F5344CB8AC3E}">
        <p14:creationId xmlns:p14="http://schemas.microsoft.com/office/powerpoint/2010/main" val="1201922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Speaker Selection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66988" y="2321560"/>
          <a:ext cx="6777036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Size (diameter)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SPL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Rated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CDM-20008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r>
                        <a:rPr lang="en-US" dirty="0"/>
                        <a:t>CDMG15008-03A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r>
                        <a:rPr lang="en-US" dirty="0"/>
                        <a:t>PSR-50F08S-SQ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r>
                        <a:rPr lang="en-US" dirty="0"/>
                        <a:t>PSR20N08AK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282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Neopixel 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	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Programmable</a:t>
            </a:r>
          </a:p>
          <a:p>
            <a:pPr lvl="1"/>
            <a:r>
              <a:rPr lang="en-US" dirty="0"/>
              <a:t>Adjust brightness and delay, etc.</a:t>
            </a:r>
          </a:p>
          <a:p>
            <a:r>
              <a:rPr lang="en-US" dirty="0"/>
              <a:t>RGB</a:t>
            </a:r>
          </a:p>
          <a:p>
            <a:r>
              <a:rPr lang="en-US" dirty="0"/>
              <a:t>Easier to synchronize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	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Price</a:t>
            </a:r>
          </a:p>
          <a:p>
            <a:r>
              <a:rPr lang="en-US" dirty="0"/>
              <a:t>Increases the length of code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772" y="448197"/>
            <a:ext cx="3374487" cy="253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269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Fully Automatic Timing systems to practice</a:t>
            </a:r>
          </a:p>
          <a:p>
            <a:r>
              <a:rPr lang="en-US" dirty="0"/>
              <a:t>Have an affordable option for sprinters of all skill levels</a:t>
            </a:r>
          </a:p>
          <a:p>
            <a:r>
              <a:rPr lang="en-US" dirty="0"/>
              <a:t>Rechargeable, Lightweight, and portable to be carried to and from practice</a:t>
            </a:r>
          </a:p>
          <a:p>
            <a:r>
              <a:rPr lang="en-US" dirty="0"/>
              <a:t>Provide a mobile application to wirelessly connect to the device</a:t>
            </a:r>
          </a:p>
          <a:p>
            <a:pPr lvl="1"/>
            <a:r>
              <a:rPr lang="en-US" dirty="0"/>
              <a:t>Streamlined UI for navigation</a:t>
            </a:r>
          </a:p>
          <a:p>
            <a:pPr lvl="1"/>
            <a:r>
              <a:rPr lang="en-US" dirty="0"/>
              <a:t>Track previous times and improvement over time</a:t>
            </a:r>
          </a:p>
        </p:txBody>
      </p:sp>
    </p:spTree>
    <p:extLst>
      <p:ext uri="{BB962C8B-B14F-4D97-AF65-F5344CB8AC3E}">
        <p14:creationId xmlns:p14="http://schemas.microsoft.com/office/powerpoint/2010/main" val="3078371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46478" y="1079911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Choosing an Amplifier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46" y="4876912"/>
            <a:ext cx="1381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054730"/>
              </p:ext>
            </p:extLst>
          </p:nvPr>
        </p:nvGraphicFramePr>
        <p:xfrm>
          <a:off x="2321215" y="2527607"/>
          <a:ext cx="6796796" cy="222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9014">
                <a:tc>
                  <a:txBody>
                    <a:bodyPr/>
                    <a:lstStyle/>
                    <a:p>
                      <a:r>
                        <a:rPr lang="en-US" dirty="0"/>
                        <a:t>Audio 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013">
                <a:tc>
                  <a:txBody>
                    <a:bodyPr/>
                    <a:lstStyle/>
                    <a:p>
                      <a:r>
                        <a:rPr lang="en-US" dirty="0"/>
                        <a:t>TPA721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2.5-5.5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en-US" dirty="0"/>
                        <a:t>TPA701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en-US" dirty="0"/>
                        <a:t>LM386N-3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4-12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dB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0.5-0.7 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961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7246" y="982262"/>
            <a:ext cx="8190964" cy="5579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3784" y="554207"/>
            <a:ext cx="778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90C226"/>
                </a:solidFill>
                <a:ea typeface="+mj-ea"/>
                <a:cs typeface="+mj-cs"/>
              </a:rPr>
              <a:t>Audio Amplifier and LED Schematic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237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Content</a:t>
            </a:r>
          </a:p>
        </p:txBody>
      </p:sp>
    </p:spTree>
    <p:extLst>
      <p:ext uri="{BB962C8B-B14F-4D97-AF65-F5344CB8AC3E}">
        <p14:creationId xmlns:p14="http://schemas.microsoft.com/office/powerpoint/2010/main" val="97022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&amp; Finance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12474" cy="4351338"/>
          </a:xfrm>
        </p:spPr>
        <p:txBody>
          <a:bodyPr/>
          <a:lstStyle/>
          <a:p>
            <a:r>
              <a:rPr lang="en-US" dirty="0"/>
              <a:t>Self funded project</a:t>
            </a:r>
          </a:p>
          <a:p>
            <a:r>
              <a:rPr lang="en-US" dirty="0"/>
              <a:t>Estimated necessary budget initially min ~$250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935194"/>
              </p:ext>
            </p:extLst>
          </p:nvPr>
        </p:nvGraphicFramePr>
        <p:xfrm>
          <a:off x="4946469" y="1889761"/>
          <a:ext cx="5190308" cy="3143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1995">
                  <a:extLst>
                    <a:ext uri="{9D8B030D-6E8A-4147-A177-3AD203B41FA5}">
                      <a16:colId xmlns:a16="http://schemas.microsoft.com/office/drawing/2014/main" val="3082181550"/>
                    </a:ext>
                  </a:extLst>
                </a:gridCol>
                <a:gridCol w="1668313">
                  <a:extLst>
                    <a:ext uri="{9D8B030D-6E8A-4147-A177-3AD203B41FA5}">
                      <a16:colId xmlns:a16="http://schemas.microsoft.com/office/drawing/2014/main" val="3434409563"/>
                    </a:ext>
                  </a:extLst>
                </a:gridCol>
              </a:tblGrid>
              <a:tr h="41181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Project Budget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283410"/>
                  </a:ext>
                </a:extLst>
              </a:tr>
              <a:tr h="507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Power Distribution components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$15.96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7453141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Batteries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$43.00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814772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Charger Components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2591884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LED Components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$7.74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3859773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Audio Components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$4.28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9388225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Laser Components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$4.46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572494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PCB orders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$160.00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3094839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Microcontrollers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$5.00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3682296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Total Cost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$261.94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75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32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Distribution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9922708"/>
              </p:ext>
            </p:extLst>
          </p:nvPr>
        </p:nvGraphicFramePr>
        <p:xfrm>
          <a:off x="2301271" y="2048800"/>
          <a:ext cx="5651500" cy="304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4731">
                  <a:extLst>
                    <a:ext uri="{9D8B030D-6E8A-4147-A177-3AD203B41FA5}">
                      <a16:colId xmlns:a16="http://schemas.microsoft.com/office/drawing/2014/main" val="1674174211"/>
                    </a:ext>
                  </a:extLst>
                </a:gridCol>
                <a:gridCol w="634643">
                  <a:extLst>
                    <a:ext uri="{9D8B030D-6E8A-4147-A177-3AD203B41FA5}">
                      <a16:colId xmlns:a16="http://schemas.microsoft.com/office/drawing/2014/main" val="2993748852"/>
                    </a:ext>
                  </a:extLst>
                </a:gridCol>
                <a:gridCol w="713974">
                  <a:extLst>
                    <a:ext uri="{9D8B030D-6E8A-4147-A177-3AD203B41FA5}">
                      <a16:colId xmlns:a16="http://schemas.microsoft.com/office/drawing/2014/main" val="1876244409"/>
                    </a:ext>
                  </a:extLst>
                </a:gridCol>
                <a:gridCol w="799651">
                  <a:extLst>
                    <a:ext uri="{9D8B030D-6E8A-4147-A177-3AD203B41FA5}">
                      <a16:colId xmlns:a16="http://schemas.microsoft.com/office/drawing/2014/main" val="741121883"/>
                    </a:ext>
                  </a:extLst>
                </a:gridCol>
                <a:gridCol w="888501">
                  <a:extLst>
                    <a:ext uri="{9D8B030D-6E8A-4147-A177-3AD203B41FA5}">
                      <a16:colId xmlns:a16="http://schemas.microsoft.com/office/drawing/2014/main" val="2914513572"/>
                    </a:ext>
                  </a:extLst>
                </a:gridCol>
              </a:tblGrid>
              <a:tr h="304800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Work Distribution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60568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Subsystem: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Tyler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Jamal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Argeny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Micheal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92429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Power Distribution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739677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Microcontrollers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783569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Laser/LDR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009843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LEDs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4625166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Audio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7685243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Software Architecture &amp; Interface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P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66947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Smartphone App</a:t>
                      </a:r>
                      <a:endParaRPr lang="en-US" sz="1800" b="1" i="0" u="none" strike="noStrike">
                        <a:solidFill>
                          <a:srgbClr val="FFFFFF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</a:rPr>
                        <a:t>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0649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563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Specifications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848426"/>
              </p:ext>
            </p:extLst>
          </p:nvPr>
        </p:nvGraphicFramePr>
        <p:xfrm>
          <a:off x="677863" y="2160588"/>
          <a:ext cx="859631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>
                  <a:extLst>
                    <a:ext uri="{9D8B030D-6E8A-4147-A177-3AD203B41FA5}">
                      <a16:colId xmlns:a16="http://schemas.microsoft.com/office/drawing/2014/main" val="1076021567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3957423212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222862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Design Specification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49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Battery life on full charge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3 hours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363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Wireless connectivity range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&gt; 100 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365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Timing accuracy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To the nearest 0.1 second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0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1’2’’ x 1’2’’ x 1’2’’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95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&lt; 10 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192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Volume of speaker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70 dB at 1 meter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297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99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High Level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47817"/>
            <a:ext cx="7834489" cy="5110751"/>
          </a:xfrm>
        </p:spPr>
      </p:pic>
    </p:spTree>
    <p:extLst>
      <p:ext uri="{BB962C8B-B14F-4D97-AF65-F5344CB8AC3E}">
        <p14:creationId xmlns:p14="http://schemas.microsoft.com/office/powerpoint/2010/main" val="302796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0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9634"/>
            <a:ext cx="10515600" cy="1325563"/>
          </a:xfrm>
        </p:spPr>
        <p:txBody>
          <a:bodyPr/>
          <a:lstStyle/>
          <a:p>
            <a:r>
              <a:rPr lang="en-US" dirty="0"/>
              <a:t>Batteries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265841"/>
              </p:ext>
            </p:extLst>
          </p:nvPr>
        </p:nvGraphicFramePr>
        <p:xfrm>
          <a:off x="5135667" y="1665197"/>
          <a:ext cx="5629714" cy="4162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4857">
                  <a:extLst>
                    <a:ext uri="{9D8B030D-6E8A-4147-A177-3AD203B41FA5}">
                      <a16:colId xmlns:a16="http://schemas.microsoft.com/office/drawing/2014/main" val="1511539764"/>
                    </a:ext>
                  </a:extLst>
                </a:gridCol>
                <a:gridCol w="2814857">
                  <a:extLst>
                    <a:ext uri="{9D8B030D-6E8A-4147-A177-3AD203B41FA5}">
                      <a16:colId xmlns:a16="http://schemas.microsoft.com/office/drawing/2014/main" val="4160908651"/>
                    </a:ext>
                  </a:extLst>
                </a:gridCol>
              </a:tblGrid>
              <a:tr h="2621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Battery Information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322734"/>
                  </a:ext>
                </a:extLst>
              </a:tr>
              <a:tr h="23755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 7.4V 1400mAh Polymer Li-ion Battery Pack</a:t>
                      </a: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747151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Nominal Voltage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7.4V (working) 8.4V (peak) 4.8 V (cut-off)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2581304093"/>
                  </a:ext>
                </a:extLst>
              </a:tr>
              <a:tr h="180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 Nominal Capacity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1400 </a:t>
                      </a:r>
                      <a:r>
                        <a:rPr lang="en-US" sz="1400" dirty="0" err="1">
                          <a:effectLst/>
                        </a:rPr>
                        <a:t>mAh</a:t>
                      </a:r>
                      <a:r>
                        <a:rPr lang="en-US" sz="1400" dirty="0">
                          <a:effectLst/>
                        </a:rPr>
                        <a:t> min. (10.36 </a:t>
                      </a:r>
                      <a:r>
                        <a:rPr lang="en-US" sz="1400" dirty="0" err="1">
                          <a:effectLst/>
                        </a:rPr>
                        <a:t>Wh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1484348523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Chemistry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cylindrical 18500 rechargeable cells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2154575159"/>
                  </a:ext>
                </a:extLst>
              </a:tr>
              <a:tr h="5086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Terminal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Charging / Discharging terminals: 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6.0" (1007) 22AWG wire for charge / discharge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10478468"/>
                  </a:ext>
                </a:extLst>
              </a:tr>
              <a:tr h="326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Charging Rate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Standard: 1.2 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3613996769"/>
                  </a:ext>
                </a:extLst>
              </a:tr>
              <a:tr h="180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Max Discharging Rate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2 amps limited by the PCB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704544990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Cycle Life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Greater than 500 cycles (If charged and discharged properly)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3029347307"/>
                  </a:ext>
                </a:extLst>
              </a:tr>
              <a:tr h="17202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Dimensions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(L x W x H)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51mm x 38.1mm x 19mm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3480065311"/>
                  </a:ext>
                </a:extLst>
              </a:tr>
              <a:tr h="18021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2.0" x 1.5" x 0.75"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717456167"/>
                  </a:ext>
                </a:extLst>
              </a:tr>
              <a:tr h="180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Weight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2.5 oz. (70.8g)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347245203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486" y="4452090"/>
            <a:ext cx="2290775" cy="1753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976846"/>
            <a:ext cx="3944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will be 2 batteries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 concerns: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Potential overheating</a:t>
            </a:r>
          </a:p>
        </p:txBody>
      </p:sp>
    </p:spTree>
    <p:extLst>
      <p:ext uri="{BB962C8B-B14F-4D97-AF65-F5344CB8AC3E}">
        <p14:creationId xmlns:p14="http://schemas.microsoft.com/office/powerpoint/2010/main" val="391810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Charger</a:t>
            </a:r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266729"/>
              </p:ext>
            </p:extLst>
          </p:nvPr>
        </p:nvGraphicFramePr>
        <p:xfrm>
          <a:off x="6392411" y="859355"/>
          <a:ext cx="4287248" cy="38133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43624">
                  <a:extLst>
                    <a:ext uri="{9D8B030D-6E8A-4147-A177-3AD203B41FA5}">
                      <a16:colId xmlns:a16="http://schemas.microsoft.com/office/drawing/2014/main" val="1080641644"/>
                    </a:ext>
                  </a:extLst>
                </a:gridCol>
                <a:gridCol w="2143624">
                  <a:extLst>
                    <a:ext uri="{9D8B030D-6E8A-4147-A177-3AD203B41FA5}">
                      <a16:colId xmlns:a16="http://schemas.microsoft.com/office/drawing/2014/main" val="1753437557"/>
                    </a:ext>
                  </a:extLst>
                </a:gridCol>
              </a:tblGrid>
              <a:tr h="28121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Charger Characteristics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281523"/>
                  </a:ext>
                </a:extLst>
              </a:tr>
              <a:tr h="371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Input Voltage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    100 -240VAC 50/60Hz / US AC power plug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9907482"/>
                  </a:ext>
                </a:extLst>
              </a:tr>
              <a:tr h="2249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Output Voltage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    8.4VDC 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2647428"/>
                  </a:ext>
                </a:extLst>
              </a:tr>
              <a:tr h="2249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Charging Current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1.2A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1581485"/>
                  </a:ext>
                </a:extLst>
              </a:tr>
              <a:tr h="3824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Charge time = (Ah rate of the pack x 1.5) / 1.2A charge current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6260393"/>
                  </a:ext>
                </a:extLst>
              </a:tr>
              <a:tr h="371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Protection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    Reverse Polarity and over charge protection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1177569"/>
                  </a:ext>
                </a:extLst>
              </a:tr>
              <a:tr h="22497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LED Indicator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Red - Charging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3114109"/>
                  </a:ext>
                </a:extLst>
              </a:tr>
              <a:tr h="2249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Green - Fully charged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1705304"/>
                  </a:ext>
                </a:extLst>
              </a:tr>
              <a:tr h="9111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Dim Green/no LED - you are trying to charge a fully charged battery. Solution - discharge/drain the battery first and recharge again.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2969685"/>
                  </a:ext>
                </a:extLst>
              </a:tr>
              <a:tr h="3712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Dimension (LxWxH)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     88mm(3.5") x 52mm(2.0") x 30mm(1.2")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2705247"/>
                  </a:ext>
                </a:extLst>
              </a:tr>
              <a:tr h="2249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Weight</a:t>
                      </a:r>
                      <a:endParaRPr lang="en-US" sz="1000" b="0" i="0" u="none" strike="noStrike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     4.9Oz (139grams)</a:t>
                      </a:r>
                      <a:endParaRPr lang="en-US" sz="1000" b="0" i="0" u="none" strike="noStrike" dirty="0">
                        <a:solidFill>
                          <a:srgbClr val="52433E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0499299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94950" y="2407639"/>
            <a:ext cx="4949505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dirty="0"/>
              <a:t>This smart battery charger designed to charge 7.4V Li-Ion/Polymer battery with capacity &gt;= 1600mAh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Automatically cut-off power when battery pack is full at 8.4V</a:t>
            </a:r>
          </a:p>
        </p:txBody>
      </p:sp>
    </p:spTree>
    <p:extLst>
      <p:ext uri="{BB962C8B-B14F-4D97-AF65-F5344CB8AC3E}">
        <p14:creationId xmlns:p14="http://schemas.microsoft.com/office/powerpoint/2010/main" val="2166167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Regulators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Both a 5V and a 3.3V Rail necessary</a:t>
            </a:r>
          </a:p>
          <a:p>
            <a:r>
              <a:rPr lang="en-US" dirty="0"/>
              <a:t>Both in main pylon, only 3.3V rail in laser pylon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3.3V Reg: TPS82130</a:t>
            </a:r>
          </a:p>
          <a:p>
            <a:pPr lvl="1"/>
            <a:r>
              <a:rPr lang="en-US" dirty="0"/>
              <a:t>High efficiency 92.44%</a:t>
            </a:r>
          </a:p>
          <a:p>
            <a:pPr lvl="1"/>
            <a:r>
              <a:rPr lang="en-US" dirty="0"/>
              <a:t>Low foot </a:t>
            </a:r>
            <a:r>
              <a:rPr lang="en-US" dirty="0" err="1"/>
              <a:t>pring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9" y="3735977"/>
            <a:ext cx="6323375" cy="257592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338756" y="622314"/>
            <a:ext cx="3045524" cy="30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8157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1389</TotalTime>
  <Words>1057</Words>
  <Application>Microsoft Office PowerPoint</Application>
  <PresentationFormat>Widescreen</PresentationFormat>
  <Paragraphs>329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Tahoma</vt:lpstr>
      <vt:lpstr>Times New Roman</vt:lpstr>
      <vt:lpstr>Trebuchet MS</vt:lpstr>
      <vt:lpstr>Wingdings 3</vt:lpstr>
      <vt:lpstr>Facet</vt:lpstr>
      <vt:lpstr>Portable Finish Line for Sprinters Group 30</vt:lpstr>
      <vt:lpstr>Motivation</vt:lpstr>
      <vt:lpstr>Goals</vt:lpstr>
      <vt:lpstr>Specifications</vt:lpstr>
      <vt:lpstr>Overall High Level Design</vt:lpstr>
      <vt:lpstr>Power System</vt:lpstr>
      <vt:lpstr>Batteries</vt:lpstr>
      <vt:lpstr>Battery Charger</vt:lpstr>
      <vt:lpstr>Voltage Regulators</vt:lpstr>
      <vt:lpstr>Voltage Regulators</vt:lpstr>
      <vt:lpstr>Microcontroller and Sensors</vt:lpstr>
      <vt:lpstr>Microcontroller Selection</vt:lpstr>
      <vt:lpstr>Trip sensor</vt:lpstr>
      <vt:lpstr>Schematic</vt:lpstr>
      <vt:lpstr>End Result...</vt:lpstr>
      <vt:lpstr>Prototype Structure</vt:lpstr>
      <vt:lpstr>PowerPoint Presentation</vt:lpstr>
      <vt:lpstr>Android Application</vt:lpstr>
      <vt:lpstr>Android Application</vt:lpstr>
      <vt:lpstr>Use Case Diagram</vt:lpstr>
      <vt:lpstr>Wireless Communication</vt:lpstr>
      <vt:lpstr>Microcontroller Programming</vt:lpstr>
      <vt:lpstr>Microcontroller Software Design</vt:lpstr>
      <vt:lpstr>Accounting for Multiple Sprinters</vt:lpstr>
      <vt:lpstr>Audio and Visual Subsystem</vt:lpstr>
      <vt:lpstr>Audio and Visual Subsystem </vt:lpstr>
      <vt:lpstr>PowerPoint Presentation</vt:lpstr>
      <vt:lpstr> Speaker Selection</vt:lpstr>
      <vt:lpstr>Why the Neopixel Ring</vt:lpstr>
      <vt:lpstr>Choosing an Amplifier</vt:lpstr>
      <vt:lpstr>PowerPoint Presentation</vt:lpstr>
      <vt:lpstr>Administrative Content</vt:lpstr>
      <vt:lpstr>Budget &amp; Finance</vt:lpstr>
      <vt:lpstr>Work Distribution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Portable Finish Line for Sprinters Group 30</dc:title>
  <dc:creator>Michael Colucciello</dc:creator>
  <cp:lastModifiedBy>Tyler Snell</cp:lastModifiedBy>
  <cp:revision>31</cp:revision>
  <dcterms:created xsi:type="dcterms:W3CDTF">2017-02-16T20:55:05Z</dcterms:created>
  <dcterms:modified xsi:type="dcterms:W3CDTF">2017-04-20T11:11:16Z</dcterms:modified>
</cp:coreProperties>
</file>