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Proxima Nova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3D554EA-49AD-487B-8E99-C10A70024093}">
  <a:tblStyle styleId="{A3D554EA-49AD-487B-8E99-C10A7002409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roximaNova-italic.fntdata"/><Relationship Id="rId61" Type="http://schemas.openxmlformats.org/officeDocument/2006/relationships/font" Target="fonts/ProximaNova-bold.fntdata"/><Relationship Id="rId20" Type="http://schemas.openxmlformats.org/officeDocument/2006/relationships/slide" Target="slides/slide14.xml"/><Relationship Id="rId63" Type="http://schemas.openxmlformats.org/officeDocument/2006/relationships/font" Target="fonts/ProximaNova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roximaNov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about AC vs DC Voltage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Difficulties with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0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0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510450" y="916425"/>
            <a:ext cx="8123100" cy="12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Dancing Water Display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/>
              <a:t>An Audiovisual Spectrum Analyzer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2427550"/>
            <a:ext cx="8520599" cy="192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Spring 2016 - Group 37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Timothy Le (EE)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Katie Corini (EE)</a:t>
            </a:r>
            <a:br>
              <a:rPr lang="en" sz="1800"/>
            </a:br>
            <a:r>
              <a:rPr lang="en" sz="1800"/>
              <a:t>Esha Hassan (EE)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Joshua Fabian (CpE)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63850" y="4560050"/>
            <a:ext cx="2616299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Sponsored by Boeing/Leidos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Level Overview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480975" y="1230300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231300" y="2611050"/>
            <a:ext cx="1013100" cy="65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2347487" y="2496475"/>
            <a:ext cx="742275" cy="654900"/>
          </a:xfrm>
          <a:prstGeom prst="flowChartProcess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03737" y="3220125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Audio Signal Characteristics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Audio voltage from -2 to 2 V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Standard range of frequencies for music from 0-4000 Hertz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Signal into processor needs to be 0-3.3V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Level Shifter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Must shift voltage by 2V and attenuate to 3.3V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Following Schematic was used to achieve proper gain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586" y="1992300"/>
            <a:ext cx="4408826" cy="26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Shifter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638" y="1065375"/>
            <a:ext cx="5480724" cy="35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Pass/Antialiasing filter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Low pass filter to limit to 4 KHz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Wanted to emulate ideal brick wall filter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Elliptic filter had steepest roll off rate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Maxim MAX7404 filter chip. 8th order, low pass, elliptic, switched capacitor filter, DIP version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Filter Schematic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162050"/>
            <a:ext cx="5486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480975" y="1017725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3267202" y="1961725"/>
            <a:ext cx="2375125" cy="1318625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2611900" y="3013975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Microprocessor Board</a:t>
            </a:r>
          </a:p>
        </p:txBody>
      </p:sp>
      <p:sp>
        <p:nvSpPr>
          <p:cNvPr id="203" name="Shape 203"/>
          <p:cNvSpPr/>
          <p:nvPr/>
        </p:nvSpPr>
        <p:spPr>
          <a:xfrm>
            <a:off x="3267200" y="1961725"/>
            <a:ext cx="2375100" cy="1318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Microprocessor Selection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Project requires large amount of software programming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Microcontroller needed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Center of management of the spectrum analyzer.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Decided between MSP430 and PIC32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000" y="2559495"/>
            <a:ext cx="3025999" cy="187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MCU Schematic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886" y="1179423"/>
            <a:ext cx="4630226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A/D Conversion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Analog Signal must be converted to digital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PIC32 comes with internal successive approximation (SAR)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Sampled at 10kHz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Signal transformed using a Fast Fourier Transform algorithm, described in the software section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Description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Physical representation of spectrum analyzer using water pumps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LEDs that flash to audio input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Connect to music-playing devices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Mobile application to control power, light, and pump settings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Wireless connectivity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User friendly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D/A Converter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Continuous signal must be sent to the water pumps to display.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16 independent outputs, each corresponding to a water pump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output assigned to a specific frequency range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Decided to use LTC 1665 Micropower DAC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Serially addressable (SPI)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DACs need to be daisy chained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DAC Schematic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412" y="1235147"/>
            <a:ext cx="4311175" cy="3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Drivers</a:t>
            </a:r>
          </a:p>
        </p:txBody>
      </p:sp>
      <p:sp>
        <p:nvSpPr>
          <p:cNvPr id="241" name="Shape 241"/>
          <p:cNvSpPr/>
          <p:nvPr/>
        </p:nvSpPr>
        <p:spPr>
          <a:xfrm>
            <a:off x="5597712" y="2838075"/>
            <a:ext cx="742275" cy="65490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301050" y="1152475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2433050" y="3178000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536600" y="2903625"/>
            <a:ext cx="881700" cy="6548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Pump Drivers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Signal from DAC needed to be amplified to voltage pump can use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Implemented 16 power operational amplifiers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OPA548T op amp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Pump Driver Schematic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260" y="1161200"/>
            <a:ext cx="4391478" cy="32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Development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Used Ultiboard Software to model PCB board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Sunstone for manufacturing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two separate boards, one for low voltage processing, and the other for pump drivers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DIP package for ease of soldering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Power PCB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322" y="1868700"/>
            <a:ext cx="4214726" cy="22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24" y="1868700"/>
            <a:ext cx="3730224" cy="21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Power PCB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1" y="1425124"/>
            <a:ext cx="3690050" cy="31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175" y="1832320"/>
            <a:ext cx="3841574" cy="269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 Array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301050" y="1152475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6418575" y="2305400"/>
            <a:ext cx="908075" cy="57270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433050" y="3178025"/>
            <a:ext cx="229800" cy="2216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431775" y="2305400"/>
            <a:ext cx="881700" cy="5726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11700" y="445025"/>
            <a:ext cx="30104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LED Shift Register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275" y="1017725"/>
            <a:ext cx="6701425" cy="358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Aesthetically pleasing product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Expand on existing water speakers in the market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Integrate signal processing with art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Gain experience in software, embedded, and mechanical development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850" y="1109375"/>
            <a:ext cx="6094299" cy="361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type="title"/>
          </p:nvPr>
        </p:nvSpPr>
        <p:spPr>
          <a:xfrm>
            <a:off x="311700" y="445025"/>
            <a:ext cx="29874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 Schematic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3D Model of LEDs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00" y="1500772"/>
            <a:ext cx="4698549" cy="28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Mechanical and Power Design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Water Pumps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Water Display Options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</a:pPr>
            <a:r>
              <a:rPr lang="en">
                <a:solidFill>
                  <a:srgbClr val="595959"/>
                </a:solidFill>
              </a:rPr>
              <a:t>Single large water pump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PVC pipe network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16 Solenoid rotary shutters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Display would show frequency as on or off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●"/>
            </a:pPr>
            <a:r>
              <a:rPr lang="en">
                <a:solidFill>
                  <a:srgbClr val="595959"/>
                </a:solidFill>
              </a:rPr>
              <a:t>16 small water pumps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Individually controlled 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Vary water height</a:t>
            </a:r>
          </a:p>
          <a:p>
            <a:pPr indent="-228600" lvl="1" marL="9144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Display would show frequency magnitude levels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Water Pumps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Comparison of Various Pumps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21" name="Shape 321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{A3D554EA-49AD-487B-8E99-C10A70024093}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PonicPumps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Unliclife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Docooler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Magicfly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Voltage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120VAC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120VAC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4.8W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4.2W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Dimensions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65x42x49.5mm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47x43x30m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52x46x55mm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51x34x42.7mm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65g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50g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Price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$14.99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7.99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$11.69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$10.99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Supply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4267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Power Supplies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Non-switching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Large transformer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Linear regulators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Switching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Small transformer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Switching regulators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64675" y="1152475"/>
            <a:ext cx="4267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Difficulties building a high Power Supply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</a:pPr>
            <a:r>
              <a:rPr lang="en"/>
              <a:t>Webench 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No schematics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</a:pPr>
            <a:r>
              <a:rPr lang="en"/>
              <a:t>Power</a:t>
            </a:r>
            <a:r>
              <a:rPr baseline="30000" lang="en"/>
              <a:t>e</a:t>
            </a:r>
            <a:r>
              <a:rPr lang="en"/>
              <a:t>Sim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Difficult parts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Power Requirements and Power Supply</a:t>
            </a:r>
          </a:p>
        </p:txBody>
      </p:sp>
      <p:graphicFrame>
        <p:nvGraphicFramePr>
          <p:cNvPr id="334" name="Shape 334"/>
          <p:cNvGraphicFramePr/>
          <p:nvPr/>
        </p:nvGraphicFramePr>
        <p:xfrm>
          <a:off x="1009750" y="139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{A3D554EA-49AD-487B-8E99-C10A70024093}</a:tableStyleId>
              </a:tblPr>
              <a:tblGrid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Water Pump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16x Magicfly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Current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5.6A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67.2W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Length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808mm/31.8in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800g/1.76lbs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5" name="Shape 335"/>
          <p:cNvGraphicFramePr/>
          <p:nvPr/>
        </p:nvGraphicFramePr>
        <p:xfrm>
          <a:off x="5135425" y="139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{A3D554EA-49AD-487B-8E99-C10A70024093}</a:tableStyleId>
              </a:tblPr>
              <a:tblGrid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 Supply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SP320-15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 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120VAC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15VDC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Current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Power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300W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Price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$64.37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Flow Chart</a:t>
            </a:r>
          </a:p>
        </p:txBody>
      </p:sp>
      <p:sp>
        <p:nvSpPr>
          <p:cNvPr id="341" name="Shape 341"/>
          <p:cNvSpPr/>
          <p:nvPr/>
        </p:nvSpPr>
        <p:spPr>
          <a:xfrm>
            <a:off x="2768675" y="1647225"/>
            <a:ext cx="1409399" cy="939599"/>
          </a:xfrm>
          <a:prstGeom prst="flowChartAlternateProcess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300W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15VDC</a:t>
            </a:r>
          </a:p>
        </p:txBody>
      </p:sp>
      <p:sp>
        <p:nvSpPr>
          <p:cNvPr id="342" name="Shape 342"/>
          <p:cNvSpPr/>
          <p:nvPr/>
        </p:nvSpPr>
        <p:spPr>
          <a:xfrm>
            <a:off x="4876600" y="1647225"/>
            <a:ext cx="1409399" cy="939599"/>
          </a:xfrm>
          <a:prstGeom prst="flowChartAlternateProcess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16x Op-Amp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12VDC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6984525" y="1647225"/>
            <a:ext cx="1583699" cy="939599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16x Water Pump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768825" y="3338100"/>
            <a:ext cx="1409399" cy="939599"/>
          </a:xfrm>
          <a:prstGeom prst="flowChartAlternateProcess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Switching IC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5VDC</a:t>
            </a:r>
          </a:p>
        </p:txBody>
      </p:sp>
      <p:sp>
        <p:nvSpPr>
          <p:cNvPr id="345" name="Shape 345"/>
          <p:cNvSpPr/>
          <p:nvPr/>
        </p:nvSpPr>
        <p:spPr>
          <a:xfrm>
            <a:off x="4257025" y="1909425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6364950" y="1909425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963625" y="3338100"/>
            <a:ext cx="1583699" cy="939599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Microprocessor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Board</a:t>
            </a:r>
          </a:p>
        </p:txBody>
      </p:sp>
      <p:sp>
        <p:nvSpPr>
          <p:cNvPr id="348" name="Shape 348"/>
          <p:cNvSpPr/>
          <p:nvPr/>
        </p:nvSpPr>
        <p:spPr>
          <a:xfrm>
            <a:off x="4300612" y="3600300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660750" y="1647225"/>
            <a:ext cx="1409399" cy="939599"/>
          </a:xfrm>
          <a:prstGeom prst="flowChartAlternateProcess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Wall Outlet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120VAC</a:t>
            </a:r>
          </a:p>
        </p:txBody>
      </p:sp>
      <p:sp>
        <p:nvSpPr>
          <p:cNvPr id="350" name="Shape 350"/>
          <p:cNvSpPr/>
          <p:nvPr/>
        </p:nvSpPr>
        <p:spPr>
          <a:xfrm>
            <a:off x="2149112" y="1909425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 rot="5400000">
            <a:off x="3262875" y="2754849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Display Frame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029" y="1544325"/>
            <a:ext cx="2990271" cy="26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44325"/>
            <a:ext cx="4860582" cy="26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2156537" y="4191925"/>
            <a:ext cx="1170900" cy="45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Front View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811112" y="4280725"/>
            <a:ext cx="1052099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Side View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 Development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Portability and efficiency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Stable structure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Secure sealing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User friendly smartphone application for customizability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Built-in speakers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Simple design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Functionality at room temperature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Embedded Software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Performing a Fast Fourier Transform on an input analog audio signal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Analyzing the magnitudes of the different frequencies in the input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Outputting control signals to regulate power supplied to water pumps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Outputting control signals to the various LEDs in the display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Responding to physical button presses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Responding to wireless signals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50" y="491425"/>
            <a:ext cx="7760098" cy="416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Platform Selection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50" y="1017725"/>
            <a:ext cx="6817325" cy="34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Application Software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Availability on at least one major brand of smartphone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Decided on Android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Android Studio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Java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 easy-to-use user interface with intuitive controls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Responsive performance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Ability to communicate wirelessly with the spectrum analyzer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Send control signals (power, LED control)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Stretch goal: send music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Communication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Effective Range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Throughput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Cost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Reliability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Options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401" name="Shape 401"/>
          <p:cNvGraphicFramePr/>
          <p:nvPr/>
        </p:nvGraphicFramePr>
        <p:xfrm>
          <a:off x="942200" y="12499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{A3D554EA-49AD-487B-8E99-C10A70024093}</a:tableStyleId>
              </a:tblPr>
              <a:tblGrid>
                <a:gridCol w="1380175"/>
                <a:gridCol w="1523675"/>
                <a:gridCol w="1698625"/>
                <a:gridCol w="1205175"/>
                <a:gridCol w="1451925"/>
              </a:tblGrid>
              <a:tr h="3300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Bluetooth v4.0</a:t>
                      </a:r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802.11n Wi-Fi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ZigBee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NFC</a:t>
                      </a:r>
                    </a:p>
                  </a:txBody>
                  <a:tcPr marT="91425" marB="91425" marR="91425" marL="91425" anchor="ctr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Operating Frequency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2.4 GHz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2.4 GHz or 5 GHz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2.4 GHz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13.56 MHz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Maximum Throughput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270 kbps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 Mbps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 kbps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424 kbps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Power Consumption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2.5 mW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 mW 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~ 1 mW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Minimal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Maximum 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m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 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10 - 20 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cm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Approximate 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$10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$27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Interface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575" y="281025"/>
            <a:ext cx="2836849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418" name="Shape 41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{A3D554EA-49AD-487B-8E99-C10A70024093}</a:tableStyleId>
              </a:tblPr>
              <a:tblGrid>
                <a:gridCol w="677125"/>
                <a:gridCol w="749925"/>
                <a:gridCol w="1067950"/>
                <a:gridCol w="958075"/>
                <a:gridCol w="912250"/>
                <a:gridCol w="1095550"/>
                <a:gridCol w="837500"/>
                <a:gridCol w="940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Display Frame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Hardware Design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PCB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Software Design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Wireless Connectivity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LED coding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Power Supply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Tim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Katie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Esha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Josh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 and Finances</a:t>
            </a:r>
          </a:p>
        </p:txBody>
      </p:sp>
      <p:graphicFrame>
        <p:nvGraphicFramePr>
          <p:cNvPr id="424" name="Shape 424"/>
          <p:cNvGraphicFramePr/>
          <p:nvPr/>
        </p:nvGraphicFramePr>
        <p:xfrm>
          <a:off x="4477875" y="94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{A3D554EA-49AD-487B-8E99-C10A70024093}</a:tableStyleId>
              </a:tblPr>
              <a:tblGrid>
                <a:gridCol w="1344550"/>
                <a:gridCol w="1344550"/>
                <a:gridCol w="1344550"/>
              </a:tblGrid>
              <a:tr h="3117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Status</a:t>
                      </a:r>
                    </a:p>
                  </a:txBody>
                  <a:tcPr marT="91425" marB="91425" marR="91425" marL="91425"/>
                </a:tc>
              </a:tr>
              <a:tr h="5116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PCB Manufacturing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$400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Received</a:t>
                      </a: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Water Pumps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$176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Received</a:t>
                      </a:r>
                    </a:p>
                  </a:txBody>
                  <a:tcPr marT="91425" marB="91425" marR="91425" marL="91425"/>
                </a:tc>
              </a:tr>
              <a:tr h="3117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LEDs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Estimate</a:t>
                      </a:r>
                    </a:p>
                  </a:txBody>
                  <a:tcPr marT="91425" marB="91425" marR="91425" marL="91425"/>
                </a:tc>
              </a:tr>
              <a:tr h="4668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Bluetooth Module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$60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Estimate</a:t>
                      </a:r>
                    </a:p>
                  </a:txBody>
                  <a:tcPr marT="91425" marB="91425" marR="91425" marL="91425"/>
                </a:tc>
              </a:tr>
              <a:tr h="4668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Circuit Components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Received</a:t>
                      </a:r>
                    </a:p>
                  </a:txBody>
                  <a:tcPr marT="91425" marB="91425" marR="91425" marL="91425"/>
                </a:tc>
              </a:tr>
              <a:tr h="3117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Casing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$40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Estimate</a:t>
                      </a: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Power Supply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$65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Received</a:t>
                      </a:r>
                    </a:p>
                  </a:txBody>
                  <a:tcPr marT="91425" marB="91425" marR="91425" marL="91425"/>
                </a:tc>
              </a:tr>
              <a:tr h="31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$931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71" y="1586603"/>
            <a:ext cx="230882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110" y="2728175"/>
            <a:ext cx="2379307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Specifications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Water Pumps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16 divisions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Variable heights for water streams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Specific frequency range for each division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Consistent flow rate of approximately 53GPH (or 240 l/h)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Each pump should not exceed 70 grams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MCU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Bluetooth connectivity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Direct audio input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Operates at 15V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Progress</a:t>
            </a:r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478" y="1017725"/>
            <a:ext cx="5715050" cy="36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Programming PIC32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Creating an application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Implementing Bluetooth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Making the structure watertight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Making the display aesthetically pleasing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Acknowledgments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Dr. Richie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Dr. Lei Wei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Boeing/Leidos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UCF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Specifications (cont.)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LEDs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96 RGB illumination LEDs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5mm rounded top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Luminous intensity of 8000 mcd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Display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Dimensions within 3’ x 1.5’ x 1.5’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Weight approximately 10 pounds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Plexiglass tank dimensions within 10” x 31.75” x 2.75”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Plexiglass tank is leak-free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Wooden mounting surface for water pumps within 31.75” x 2.75”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○"/>
            </a:pPr>
            <a:r>
              <a:rPr lang="en" sz="1600"/>
              <a:t>Portable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Specifications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Software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Wireless communication: Bluetooth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Android availability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User-friendly</a:t>
            </a:r>
          </a:p>
          <a:p>
            <a:pPr indent="-342900" lvl="1" marL="914400">
              <a:spcBef>
                <a:spcPts val="0"/>
              </a:spcBef>
              <a:buSzPct val="100000"/>
              <a:buChar char="○"/>
            </a:pPr>
            <a:r>
              <a:rPr lang="en" sz="1800"/>
              <a:t>Power, LED, and pump settings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Level Block Diagram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146825" y="1017725"/>
            <a:ext cx="6850349" cy="37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2433050" y="3241425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Hardware Development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