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Playfair Display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  <p:embeddedFont>
      <p:font typeface="Merriweather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A864CA92-CB76-492B-AF97-59861B6C6F37}">
  <a:tblStyle styleId="{A864CA92-CB76-492B-AF97-59861B6C6F37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PlayfairDisplay-bold.fntdata"/><Relationship Id="rId43" Type="http://schemas.openxmlformats.org/officeDocument/2006/relationships/font" Target="fonts/PlayfairDisplay-regular.fntdata"/><Relationship Id="rId46" Type="http://schemas.openxmlformats.org/officeDocument/2006/relationships/font" Target="fonts/PlayfairDisplay-boldItalic.fntdata"/><Relationship Id="rId45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erriweather-regular.fntdata"/><Relationship Id="rId50" Type="http://schemas.openxmlformats.org/officeDocument/2006/relationships/font" Target="fonts/Lato-boldItalic.fntdata"/><Relationship Id="rId53" Type="http://schemas.openxmlformats.org/officeDocument/2006/relationships/font" Target="fonts/Merriweather-italic.fntdata"/><Relationship Id="rId52" Type="http://schemas.openxmlformats.org/officeDocument/2006/relationships/font" Target="fonts/Merriweather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Merriweather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Copied Slide content from mechanical’s slides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Perhaps remove table because need to talk about triggering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Change the columns. It’s just a template.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Font typeface="Lato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96362" y="3266930"/>
            <a:ext cx="2951400" cy="701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" name="Shape 56"/>
          <p:cNvSpPr txBox="1"/>
          <p:nvPr>
            <p:ph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SzPct val="100000"/>
              <a:buFont typeface="Lato"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">
    <p:bg>
      <p:bgPr>
        <a:solidFill>
          <a:srgbClr val="434343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3679325" y="2753850"/>
            <a:ext cx="4903800" cy="1159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63" name="Shape 63"/>
          <p:cNvCxnSpPr/>
          <p:nvPr/>
        </p:nvCxnSpPr>
        <p:spPr>
          <a:xfrm>
            <a:off x="3815840" y="4083900"/>
            <a:ext cx="6957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4" name="Shape 64"/>
          <p:cNvSpPr/>
          <p:nvPr/>
        </p:nvSpPr>
        <p:spPr>
          <a:xfrm>
            <a:off x="1747200" y="2787000"/>
            <a:ext cx="12969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3044100" y="0"/>
            <a:ext cx="6099900" cy="5143500"/>
          </a:xfrm>
          <a:prstGeom prst="rect">
            <a:avLst/>
          </a:prstGeom>
          <a:solidFill>
            <a:srgbClr val="C6201D">
              <a:alpha val="72940"/>
            </a:srgbClr>
          </a:solidFill>
          <a:ln cap="flat" cmpd="sng" w="9525">
            <a:solidFill>
              <a:srgbClr val="C620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rgbClr val="434343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-21300"/>
            <a:ext cx="9144000" cy="5186100"/>
          </a:xfrm>
          <a:prstGeom prst="rect">
            <a:avLst/>
          </a:prstGeom>
          <a:solidFill>
            <a:srgbClr val="C6201D">
              <a:alpha val="729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-125" y="-75"/>
            <a:ext cx="9144000" cy="5143500"/>
          </a:xfrm>
          <a:prstGeom prst="rect">
            <a:avLst/>
          </a:prstGeom>
          <a:noFill/>
          <a:ln cap="flat" cmpd="sng" w="2286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" name="Shape 18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 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bg>
      <p:bgPr>
        <a:solidFill>
          <a:srgbClr val="666666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0" y="0"/>
            <a:ext cx="9144000" cy="1076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226825" y="226450"/>
            <a:ext cx="6491100" cy="626100"/>
          </a:xfrm>
          <a:prstGeom prst="rect">
            <a:avLst/>
          </a:prstGeom>
          <a:solidFill>
            <a:srgbClr val="C6201D">
              <a:alpha val="72940"/>
            </a:srgbClr>
          </a:solidFill>
          <a:ln cap="flat" cmpd="sng" w="9525">
            <a:solidFill>
              <a:srgbClr val="C620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0" y="5085950"/>
            <a:ext cx="9144000" cy="576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Font typeface="Calibri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311700" y="1391377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dk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" name="Shape 47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8" name="Shape 48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Relationship Id="rId4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30.jpg"/><Relationship Id="rId6" Type="http://schemas.openxmlformats.org/officeDocument/2006/relationships/image" Target="../media/image27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ctrTitle"/>
          </p:nvPr>
        </p:nvSpPr>
        <p:spPr>
          <a:xfrm>
            <a:off x="3679325" y="2220450"/>
            <a:ext cx="5300700" cy="1743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Nerf-Battlebot</a:t>
            </a:r>
          </a:p>
          <a:p>
            <a:pPr lvl="0">
              <a:spcBef>
                <a:spcPts val="0"/>
              </a:spcBef>
              <a:buNone/>
            </a:pPr>
            <a:r>
              <a:rPr lang="en" sz="3600"/>
              <a:t>Red Team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Group 9</a:t>
            </a:r>
          </a:p>
        </p:txBody>
      </p:sp>
      <p:sp>
        <p:nvSpPr>
          <p:cNvPr id="71" name="Shape 71"/>
          <p:cNvSpPr txBox="1"/>
          <p:nvPr>
            <p:ph idx="4294967295" type="subTitle"/>
          </p:nvPr>
        </p:nvSpPr>
        <p:spPr>
          <a:xfrm>
            <a:off x="76475" y="2288325"/>
            <a:ext cx="2987400" cy="2160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Aaron Hoyt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Daniel Agudelo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Rachel Gremillion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Rafael Ramirez </a:t>
            </a:r>
          </a:p>
        </p:txBody>
      </p:sp>
      <p:sp>
        <p:nvSpPr>
          <p:cNvPr id="72" name="Shape 72"/>
          <p:cNvSpPr txBox="1"/>
          <p:nvPr>
            <p:ph idx="4294967295" type="subTitle"/>
          </p:nvPr>
        </p:nvSpPr>
        <p:spPr>
          <a:xfrm>
            <a:off x="2068325" y="2304375"/>
            <a:ext cx="667200" cy="2128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EE</a:t>
            </a: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CpE.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CpE.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EFEFE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CpE.</a:t>
            </a:r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0" l="0" r="3147" t="0"/>
          <a:stretch/>
        </p:blipFill>
        <p:spPr>
          <a:xfrm>
            <a:off x="6464824" y="593625"/>
            <a:ext cx="2315500" cy="1352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Shape 74"/>
          <p:cNvGrpSpPr/>
          <p:nvPr/>
        </p:nvGrpSpPr>
        <p:grpSpPr>
          <a:xfrm>
            <a:off x="234950" y="693724"/>
            <a:ext cx="2500563" cy="1500824"/>
            <a:chOff x="5366400" y="280249"/>
            <a:chExt cx="2500563" cy="1500824"/>
          </a:xfrm>
        </p:grpSpPr>
        <p:pic>
          <p:nvPicPr>
            <p:cNvPr descr="Picture11.png" id="75" name="Shape 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66400" y="280249"/>
              <a:ext cx="2500563" cy="1076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icture12.png" id="76" name="Shape 7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12175" y="313025"/>
              <a:ext cx="2251024" cy="14680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Hardware Selection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Sensors</a:t>
            </a:r>
          </a:p>
        </p:txBody>
      </p:sp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250" y="1153800"/>
            <a:ext cx="6191498" cy="39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4471725" y="1769950"/>
            <a:ext cx="864600" cy="7008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 txBox="1"/>
          <p:nvPr/>
        </p:nvSpPr>
        <p:spPr>
          <a:xfrm>
            <a:off x="6933500" y="1153800"/>
            <a:ext cx="864600" cy="7008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Shape 183"/>
          <p:cNvGrpSpPr/>
          <p:nvPr/>
        </p:nvGrpSpPr>
        <p:grpSpPr>
          <a:xfrm>
            <a:off x="7447787" y="1299900"/>
            <a:ext cx="1467600" cy="3523850"/>
            <a:chOff x="3856137" y="1311925"/>
            <a:chExt cx="1467600" cy="3523850"/>
          </a:xfrm>
        </p:grpSpPr>
        <p:sp>
          <p:nvSpPr>
            <p:cNvPr id="184" name="Shape 184"/>
            <p:cNvSpPr/>
            <p:nvPr/>
          </p:nvSpPr>
          <p:spPr>
            <a:xfrm>
              <a:off x="3856137" y="1311925"/>
              <a:ext cx="1467600" cy="3517200"/>
            </a:xfrm>
            <a:prstGeom prst="rect">
              <a:avLst/>
            </a:prstGeom>
            <a:solidFill>
              <a:srgbClr val="171616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3856137" y="1311925"/>
              <a:ext cx="1467600" cy="618300"/>
            </a:xfrm>
            <a:prstGeom prst="rect">
              <a:avLst/>
            </a:prstGeom>
            <a:solidFill>
              <a:srgbClr val="C6201D">
                <a:alpha val="72940"/>
              </a:srgb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Pixy CMUcam5</a:t>
              </a:r>
            </a:p>
          </p:txBody>
        </p:sp>
        <p:sp>
          <p:nvSpPr>
            <p:cNvPr id="186" name="Shape 186"/>
            <p:cNvSpPr txBox="1"/>
            <p:nvPr/>
          </p:nvSpPr>
          <p:spPr>
            <a:xfrm>
              <a:off x="3892500" y="3390975"/>
              <a:ext cx="1391700" cy="14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$67.00</a:t>
              </a:r>
            </a:p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800p</a:t>
              </a:r>
            </a:p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Multiple plugins</a:t>
              </a:r>
              <a:b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5.3 x 5 x 3.6 cm</a:t>
              </a:r>
            </a:p>
            <a:p>
              <a:pPr lvl="0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75 x 47 FOV</a:t>
              </a:r>
            </a:p>
          </p:txBody>
        </p:sp>
      </p:grpSp>
      <p:sp>
        <p:nvSpPr>
          <p:cNvPr id="187" name="Shape 187"/>
          <p:cNvSpPr txBox="1"/>
          <p:nvPr/>
        </p:nvSpPr>
        <p:spPr>
          <a:xfrm>
            <a:off x="0" y="1299925"/>
            <a:ext cx="3975300" cy="35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Built-in H.264 video compression 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■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Low video transfer bit rates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Plug and play via USB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ato"/>
              <a:buChar char="■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Included USB cable reaches top of robot from base</a:t>
            </a:r>
          </a:p>
        </p:txBody>
      </p:sp>
      <p:grpSp>
        <p:nvGrpSpPr>
          <p:cNvPr id="188" name="Shape 188"/>
          <p:cNvGrpSpPr/>
          <p:nvPr/>
        </p:nvGrpSpPr>
        <p:grpSpPr>
          <a:xfrm>
            <a:off x="5735450" y="1299900"/>
            <a:ext cx="1483737" cy="3523850"/>
            <a:chOff x="3840000" y="1311925"/>
            <a:chExt cx="1483737" cy="3523850"/>
          </a:xfrm>
        </p:grpSpPr>
        <p:sp>
          <p:nvSpPr>
            <p:cNvPr id="189" name="Shape 189"/>
            <p:cNvSpPr/>
            <p:nvPr/>
          </p:nvSpPr>
          <p:spPr>
            <a:xfrm>
              <a:off x="3856137" y="1311925"/>
              <a:ext cx="1467600" cy="3517200"/>
            </a:xfrm>
            <a:prstGeom prst="rect">
              <a:avLst/>
            </a:prstGeom>
            <a:solidFill>
              <a:srgbClr val="171616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3856137" y="1311925"/>
              <a:ext cx="1467600" cy="618300"/>
            </a:xfrm>
            <a:prstGeom prst="rect">
              <a:avLst/>
            </a:prstGeom>
            <a:solidFill>
              <a:srgbClr val="C6201D">
                <a:alpha val="72940"/>
              </a:srgb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Raspberry Pi Camera Module v2</a:t>
              </a: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3840000" y="3390975"/>
              <a:ext cx="1467600" cy="14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$25.00</a:t>
              </a:r>
            </a:p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1080p</a:t>
              </a:r>
            </a:p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Ribbon Cable</a:t>
              </a:r>
            </a:p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2.5 x 2.4 x 0.9 cm</a:t>
              </a:r>
            </a:p>
            <a:p>
              <a:pPr lvl="0" marR="0" rtl="0" algn="l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62 x 48 FOV</a:t>
              </a:r>
            </a:p>
          </p:txBody>
        </p:sp>
      </p:grpSp>
      <p:grpSp>
        <p:nvGrpSpPr>
          <p:cNvPr id="192" name="Shape 192"/>
          <p:cNvGrpSpPr/>
          <p:nvPr/>
        </p:nvGrpSpPr>
        <p:grpSpPr>
          <a:xfrm>
            <a:off x="4055387" y="1299900"/>
            <a:ext cx="1467600" cy="3523850"/>
            <a:chOff x="3856137" y="1311925"/>
            <a:chExt cx="1467600" cy="3523850"/>
          </a:xfrm>
        </p:grpSpPr>
        <p:sp>
          <p:nvSpPr>
            <p:cNvPr id="193" name="Shape 193"/>
            <p:cNvSpPr/>
            <p:nvPr/>
          </p:nvSpPr>
          <p:spPr>
            <a:xfrm>
              <a:off x="3856137" y="1311925"/>
              <a:ext cx="1467600" cy="3517200"/>
            </a:xfrm>
            <a:prstGeom prst="rect">
              <a:avLst/>
            </a:prstGeom>
            <a:solidFill>
              <a:srgbClr val="171616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>
              <a:off x="3856137" y="1311925"/>
              <a:ext cx="1467600" cy="618300"/>
            </a:xfrm>
            <a:prstGeom prst="rect">
              <a:avLst/>
            </a:prstGeom>
            <a:solidFill>
              <a:srgbClr val="C6201D">
                <a:alpha val="72940"/>
              </a:srgb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rPr lang="en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Logitech C920  Webcam</a:t>
              </a: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3892500" y="3390975"/>
              <a:ext cx="1391700" cy="144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lvl="0" marR="0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• $52.49</a:t>
              </a:r>
            </a:p>
            <a:p>
              <a:pPr lvl="0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1080p</a:t>
              </a:r>
            </a:p>
            <a:p>
              <a:pPr lvl="0" marR="0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 ft USB</a:t>
              </a:r>
              <a:b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 </a:t>
              </a: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4.8 x 9.2 cm</a:t>
              </a:r>
            </a:p>
            <a:p>
              <a:pPr lvl="0" marR="0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70 x 43 FOV</a:t>
              </a:r>
              <a:r>
                <a:rPr lang="en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</p:grpSp>
      <p:sp>
        <p:nvSpPr>
          <p:cNvPr id="196" name="Shape 196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Logitech C920 Webcam</a:t>
            </a:r>
          </a:p>
        </p:txBody>
      </p:sp>
      <p:sp>
        <p:nvSpPr>
          <p:cNvPr id="197" name="Shape 197"/>
          <p:cNvSpPr/>
          <p:nvPr/>
        </p:nvSpPr>
        <p:spPr>
          <a:xfrm>
            <a:off x="4055400" y="1933325"/>
            <a:ext cx="1467600" cy="14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4075" y="1940050"/>
            <a:ext cx="1415099" cy="14132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grpSp>
        <p:nvGrpSpPr>
          <p:cNvPr id="199" name="Shape 199"/>
          <p:cNvGrpSpPr/>
          <p:nvPr/>
        </p:nvGrpSpPr>
        <p:grpSpPr>
          <a:xfrm>
            <a:off x="4066032" y="1933350"/>
            <a:ext cx="1446320" cy="1413300"/>
            <a:chOff x="2027624" y="2355175"/>
            <a:chExt cx="1467600" cy="1413300"/>
          </a:xfrm>
        </p:grpSpPr>
        <p:sp>
          <p:nvSpPr>
            <p:cNvPr id="200" name="Shape 200"/>
            <p:cNvSpPr/>
            <p:nvPr/>
          </p:nvSpPr>
          <p:spPr>
            <a:xfrm>
              <a:off x="2027624" y="2355175"/>
              <a:ext cx="1467600" cy="14133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201" name="Shape 201"/>
            <p:cNvPicPr preferRelativeResize="0"/>
            <p:nvPr/>
          </p:nvPicPr>
          <p:blipFill rotWithShape="1">
            <a:blip r:embed="rId4">
              <a:alphaModFix/>
            </a:blip>
            <a:srcRect b="0" l="-3892" r="-4838" t="0"/>
            <a:stretch/>
          </p:blipFill>
          <p:spPr>
            <a:xfrm>
              <a:off x="2027625" y="2683225"/>
              <a:ext cx="1467600" cy="7804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2" name="Shape 2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3400" y="1939150"/>
            <a:ext cx="1415100" cy="1415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03" name="Shape 203"/>
          <p:cNvSpPr/>
          <p:nvPr/>
        </p:nvSpPr>
        <p:spPr>
          <a:xfrm>
            <a:off x="4064524" y="1922800"/>
            <a:ext cx="1446300" cy="1434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b="0" l="-3892" r="-4838" t="0"/>
          <a:stretch/>
        </p:blipFill>
        <p:spPr>
          <a:xfrm>
            <a:off x="4064516" y="2255733"/>
            <a:ext cx="1462905" cy="79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131150" y="1535600"/>
            <a:ext cx="3975300" cy="29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Affordable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■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Best performance over cost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Longest distance detection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Comparable accuracy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Small form factor</a:t>
            </a:r>
          </a:p>
        </p:txBody>
      </p:sp>
      <p:sp>
        <p:nvSpPr>
          <p:cNvPr id="210" name="Shape 210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LIDAR-Lite Rangefinder</a:t>
            </a:r>
          </a:p>
        </p:txBody>
      </p:sp>
      <p:grpSp>
        <p:nvGrpSpPr>
          <p:cNvPr id="211" name="Shape 211"/>
          <p:cNvGrpSpPr/>
          <p:nvPr/>
        </p:nvGrpSpPr>
        <p:grpSpPr>
          <a:xfrm>
            <a:off x="4055387" y="1299900"/>
            <a:ext cx="4860000" cy="3523850"/>
            <a:chOff x="4055387" y="1299900"/>
            <a:chExt cx="4860000" cy="3523850"/>
          </a:xfrm>
        </p:grpSpPr>
        <p:grpSp>
          <p:nvGrpSpPr>
            <p:cNvPr id="212" name="Shape 212"/>
            <p:cNvGrpSpPr/>
            <p:nvPr/>
          </p:nvGrpSpPr>
          <p:grpSpPr>
            <a:xfrm>
              <a:off x="4055387" y="1299900"/>
              <a:ext cx="4860000" cy="3523850"/>
              <a:chOff x="1214637" y="1287850"/>
              <a:chExt cx="4860000" cy="3523850"/>
            </a:xfrm>
          </p:grpSpPr>
          <p:grpSp>
            <p:nvGrpSpPr>
              <p:cNvPr id="213" name="Shape 213"/>
              <p:cNvGrpSpPr/>
              <p:nvPr/>
            </p:nvGrpSpPr>
            <p:grpSpPr>
              <a:xfrm>
                <a:off x="2894700" y="1287850"/>
                <a:ext cx="1483737" cy="3523850"/>
                <a:chOff x="3840000" y="1311925"/>
                <a:chExt cx="1483737" cy="3523850"/>
              </a:xfrm>
            </p:grpSpPr>
            <p:sp>
              <p:nvSpPr>
                <p:cNvPr id="214" name="Shape 214"/>
                <p:cNvSpPr/>
                <p:nvPr/>
              </p:nvSpPr>
              <p:spPr>
                <a:xfrm>
                  <a:off x="3856137" y="1311925"/>
                  <a:ext cx="1467600" cy="3517200"/>
                </a:xfrm>
                <a:prstGeom prst="rect">
                  <a:avLst/>
                </a:prstGeom>
                <a:solidFill>
                  <a:srgbClr val="171616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Shape 215"/>
                <p:cNvSpPr/>
                <p:nvPr/>
              </p:nvSpPr>
              <p:spPr>
                <a:xfrm>
                  <a:off x="3856137" y="1311925"/>
                  <a:ext cx="1467600" cy="618300"/>
                </a:xfrm>
                <a:prstGeom prst="rect">
                  <a:avLst/>
                </a:prstGeom>
                <a:solidFill>
                  <a:srgbClr val="C6201D">
                    <a:alpha val="72940"/>
                  </a:srgbClr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rPr lang="en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TeraRanger Duo</a:t>
                  </a:r>
                </a:p>
              </p:txBody>
            </p:sp>
            <p:sp>
              <p:nvSpPr>
                <p:cNvPr id="216" name="Shape 216"/>
                <p:cNvSpPr txBox="1"/>
                <p:nvPr/>
              </p:nvSpPr>
              <p:spPr>
                <a:xfrm>
                  <a:off x="3840000" y="3390975"/>
                  <a:ext cx="1467600" cy="144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lvl="0" marR="0" rtl="0" algn="l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$207.20</a:t>
                  </a:r>
                </a:p>
                <a:p>
                  <a:pPr lvl="0" marR="0" rtl="0" algn="l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46 ft</a:t>
                  </a:r>
                </a:p>
                <a:p>
                  <a:pPr lvl="0" marR="0" rtl="0" algn="l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+/- 2 cm</a:t>
                  </a:r>
                </a:p>
                <a:p>
                  <a:pPr lvl="0" marR="0" rtl="0" algn="l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5.3 x 4.4 x 2.5 cm</a:t>
                  </a:r>
                </a:p>
              </p:txBody>
            </p:sp>
          </p:grpSp>
          <p:grpSp>
            <p:nvGrpSpPr>
              <p:cNvPr id="217" name="Shape 217"/>
              <p:cNvGrpSpPr/>
              <p:nvPr/>
            </p:nvGrpSpPr>
            <p:grpSpPr>
              <a:xfrm>
                <a:off x="1214637" y="1287850"/>
                <a:ext cx="1467600" cy="3523850"/>
                <a:chOff x="3856137" y="1311925"/>
                <a:chExt cx="1467600" cy="3523850"/>
              </a:xfrm>
            </p:grpSpPr>
            <p:sp>
              <p:nvSpPr>
                <p:cNvPr id="218" name="Shape 218"/>
                <p:cNvSpPr/>
                <p:nvPr/>
              </p:nvSpPr>
              <p:spPr>
                <a:xfrm>
                  <a:off x="3856137" y="1311925"/>
                  <a:ext cx="1467600" cy="3517200"/>
                </a:xfrm>
                <a:prstGeom prst="rect">
                  <a:avLst/>
                </a:prstGeom>
                <a:solidFill>
                  <a:srgbClr val="171616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3856137" y="1311925"/>
                  <a:ext cx="1467600" cy="618300"/>
                </a:xfrm>
                <a:prstGeom prst="rect">
                  <a:avLst/>
                </a:prstGeom>
                <a:solidFill>
                  <a:srgbClr val="C6201D">
                    <a:alpha val="72940"/>
                  </a:srgbClr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rPr lang="en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LIDAR-Lite v3</a:t>
                  </a:r>
                </a:p>
              </p:txBody>
            </p:sp>
            <p:sp>
              <p:nvSpPr>
                <p:cNvPr id="220" name="Shape 220"/>
                <p:cNvSpPr txBox="1"/>
                <p:nvPr/>
              </p:nvSpPr>
              <p:spPr>
                <a:xfrm>
                  <a:off x="3892500" y="3390975"/>
                  <a:ext cx="1391700" cy="144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lvl="0" marR="0" rtl="0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$149.99</a:t>
                  </a:r>
                </a:p>
                <a:p>
                  <a:pPr lvl="0" marR="0" rtl="0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131 ft</a:t>
                  </a:r>
                </a:p>
                <a:p>
                  <a:pPr lvl="0" marR="0" rtl="0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+/- 2.5 cm</a:t>
                  </a:r>
                  <a:b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</a:b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 </a:t>
                  </a: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x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4.8 x 4 cm </a:t>
                  </a:r>
                </a:p>
              </p:txBody>
            </p:sp>
          </p:grpSp>
          <p:grpSp>
            <p:nvGrpSpPr>
              <p:cNvPr id="221" name="Shape 221"/>
              <p:cNvGrpSpPr/>
              <p:nvPr/>
            </p:nvGrpSpPr>
            <p:grpSpPr>
              <a:xfrm>
                <a:off x="4607037" y="1287850"/>
                <a:ext cx="1467600" cy="3523850"/>
                <a:chOff x="3856137" y="1311925"/>
                <a:chExt cx="1467600" cy="3523850"/>
              </a:xfrm>
            </p:grpSpPr>
            <p:sp>
              <p:nvSpPr>
                <p:cNvPr id="222" name="Shape 222"/>
                <p:cNvSpPr/>
                <p:nvPr/>
              </p:nvSpPr>
              <p:spPr>
                <a:xfrm>
                  <a:off x="3856137" y="1311925"/>
                  <a:ext cx="1467600" cy="3517200"/>
                </a:xfrm>
                <a:prstGeom prst="rect">
                  <a:avLst/>
                </a:prstGeom>
                <a:solidFill>
                  <a:srgbClr val="171616"/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t/>
                  </a:r>
                  <a:endPara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Shape 223"/>
                <p:cNvSpPr/>
                <p:nvPr/>
              </p:nvSpPr>
              <p:spPr>
                <a:xfrm>
                  <a:off x="3856137" y="1311925"/>
                  <a:ext cx="1467600" cy="618300"/>
                </a:xfrm>
                <a:prstGeom prst="rect">
                  <a:avLst/>
                </a:prstGeom>
                <a:solidFill>
                  <a:srgbClr val="C6201D">
                    <a:alpha val="72940"/>
                  </a:srgbClr>
                </a:solidFill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buNone/>
                  </a:pPr>
                  <a:r>
                    <a:rPr lang="en">
                      <a:solidFill>
                        <a:srgbClr val="FFFFFF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LeddarTech Leddar One</a:t>
                  </a:r>
                </a:p>
              </p:txBody>
            </p:sp>
            <p:sp>
              <p:nvSpPr>
                <p:cNvPr id="224" name="Shape 224"/>
                <p:cNvSpPr txBox="1"/>
                <p:nvPr/>
              </p:nvSpPr>
              <p:spPr>
                <a:xfrm>
                  <a:off x="3892500" y="3390975"/>
                  <a:ext cx="1391700" cy="144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rIns="91425" tIns="45700">
                  <a:noAutofit/>
                </a:bodyPr>
                <a:lstStyle/>
                <a:p>
                  <a:pPr lvl="0" marR="0" rtl="0" algn="l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$115.00</a:t>
                  </a:r>
                </a:p>
                <a:p>
                  <a:pPr lvl="0" marR="0" rtl="0" algn="l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49 ft</a:t>
                  </a:r>
                </a:p>
                <a:p>
                  <a:pPr lvl="0" marR="0" rtl="0" algn="l">
                    <a:lnSpc>
                      <a:spcPct val="150000"/>
                    </a:lnSpc>
                    <a:spcBef>
                      <a:spcPts val="0"/>
                    </a:spcBef>
                    <a:buNone/>
                  </a:pP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+/- 5 cm</a:t>
                  </a:r>
                  <a:b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</a:br>
                  <a:r>
                    <a:rPr lang="en" sz="13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• </a:t>
                  </a:r>
                  <a:r>
                    <a:rPr lang="en" sz="13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2” in diameter</a:t>
                  </a:r>
                </a:p>
              </p:txBody>
            </p:sp>
          </p:grpSp>
        </p:grpSp>
        <p:pic>
          <p:nvPicPr>
            <p:cNvPr id="225" name="Shape 225"/>
            <p:cNvPicPr preferRelativeResize="0"/>
            <p:nvPr/>
          </p:nvPicPr>
          <p:blipFill rotWithShape="1">
            <a:blip r:embed="rId3">
              <a:alphaModFix/>
            </a:blip>
            <a:srcRect b="0" l="3577" r="0" t="0"/>
            <a:stretch/>
          </p:blipFill>
          <p:spPr>
            <a:xfrm>
              <a:off x="4081625" y="1939150"/>
              <a:ext cx="1415100" cy="14151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226" name="Shape 226"/>
            <p:cNvPicPr preferRelativeResize="0"/>
            <p:nvPr/>
          </p:nvPicPr>
          <p:blipFill rotWithShape="1">
            <a:blip r:embed="rId4">
              <a:alphaModFix/>
            </a:blip>
            <a:srcRect b="17402" l="19977" r="16137" t="17636"/>
            <a:stretch/>
          </p:blipFill>
          <p:spPr>
            <a:xfrm>
              <a:off x="5777850" y="1939150"/>
              <a:ext cx="1415099" cy="1415099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227" name="Shape 2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74075" y="1939150"/>
              <a:ext cx="1415100" cy="14151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Microcontrollers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250" y="1161900"/>
            <a:ext cx="6191498" cy="39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/>
          <p:nvPr/>
        </p:nvSpPr>
        <p:spPr>
          <a:xfrm>
            <a:off x="4648275" y="2454850"/>
            <a:ext cx="1274700" cy="15579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Microcontrollers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/>
        </p:nvSpPr>
        <p:spPr>
          <a:xfrm>
            <a:off x="311700" y="1116575"/>
            <a:ext cx="3938400" cy="21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ATmega328p-pu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 input/output pins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○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14 digital (6 of which are PWM)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○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 analog (c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 be used as digital pins)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5V operating voltage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6-20V input voltage allowed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b="27083" l="12839" r="20772" t="22594"/>
          <a:stretch/>
        </p:blipFill>
        <p:spPr>
          <a:xfrm>
            <a:off x="311700" y="3311287"/>
            <a:ext cx="2402500" cy="160433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42" name="Shape 242"/>
          <p:cNvSpPr txBox="1"/>
          <p:nvPr/>
        </p:nvSpPr>
        <p:spPr>
          <a:xfrm rot="5400000">
            <a:off x="2167275" y="3966975"/>
            <a:ext cx="16323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ATmega328p-pu</a:t>
            </a: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4">
            <a:alphaModFix/>
          </a:blip>
          <a:srcRect b="17721" l="18029" r="8618" t="12592"/>
          <a:stretch/>
        </p:blipFill>
        <p:spPr>
          <a:xfrm>
            <a:off x="6632700" y="1264800"/>
            <a:ext cx="1930400" cy="177437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44" name="Shape 244"/>
          <p:cNvSpPr txBox="1"/>
          <p:nvPr/>
        </p:nvSpPr>
        <p:spPr>
          <a:xfrm rot="5400000">
            <a:off x="7883612" y="1944300"/>
            <a:ext cx="1743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ATmega2560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4250150" y="2506425"/>
            <a:ext cx="4121700" cy="21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ATmega2560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input/output pins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○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54 digital (14 of which are PWM)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○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16 analog (can be used as digital pins)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5V operating voltage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6-20V input voltage allowed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Microcontroller Complications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393125" y="1344875"/>
            <a:ext cx="5264100" cy="3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Device overload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○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Insufficient pin availability</a:t>
            </a:r>
          </a:p>
          <a:p>
            <a:pPr indent="-330200" lvl="2" marL="13716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■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Reduce functionality to reduce pin count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○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Potential processing delay</a:t>
            </a:r>
          </a:p>
          <a:p>
            <a:pPr indent="-330200" lvl="2" marL="13716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■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Sending commands to multiple devices simultaneously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Dual ATmega328p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○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Split performance load</a:t>
            </a:r>
          </a:p>
          <a:p>
            <a:pPr indent="-3302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○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Increase complexity via device communication</a:t>
            </a:r>
          </a:p>
          <a:p>
            <a:pPr indent="0" lvl="0" marL="45720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 Processing</a:t>
            </a: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 b="10267" l="10932" r="8739" t="9204"/>
          <a:stretch/>
        </p:blipFill>
        <p:spPr>
          <a:xfrm>
            <a:off x="5473849" y="3145325"/>
            <a:ext cx="2679550" cy="18701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4">
            <a:alphaModFix/>
          </a:blip>
          <a:srcRect b="10556" l="0" r="0" t="11653"/>
          <a:stretch/>
        </p:blipFill>
        <p:spPr>
          <a:xfrm>
            <a:off x="5473850" y="1157800"/>
            <a:ext cx="2679550" cy="187014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59" name="Shape 259"/>
          <p:cNvSpPr txBox="1"/>
          <p:nvPr/>
        </p:nvSpPr>
        <p:spPr>
          <a:xfrm>
            <a:off x="311700" y="1040375"/>
            <a:ext cx="5662800" cy="19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NVIDIA Jetson Tegra K1 (TK1)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$129 with student discount (Original $192)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2.3 GHz Quad Core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GPU optimized for OpenCV 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2GB RAM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Shape 260"/>
          <p:cNvSpPr txBox="1"/>
          <p:nvPr/>
        </p:nvSpPr>
        <p:spPr>
          <a:xfrm rot="5400000">
            <a:off x="7510300" y="1918649"/>
            <a:ext cx="18837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NVIDIA  Jetson TK1</a:t>
            </a:r>
          </a:p>
        </p:txBody>
      </p:sp>
      <p:sp>
        <p:nvSpPr>
          <p:cNvPr id="261" name="Shape 261"/>
          <p:cNvSpPr txBox="1"/>
          <p:nvPr/>
        </p:nvSpPr>
        <p:spPr>
          <a:xfrm rot="5400000">
            <a:off x="7510300" y="3912849"/>
            <a:ext cx="1883700" cy="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Raspberry Pi 3 Model B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235500" y="2992925"/>
            <a:ext cx="5739000" cy="19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Raspberry Pi 3 Model B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$35.69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1.2GHz Quad-Core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1GB RAM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Font typeface="Lato"/>
              <a:buChar char="●"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Introductory grade level of processing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Motors and Drivers</a:t>
            </a:r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250" y="1148800"/>
            <a:ext cx="6191498" cy="39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/>
          <p:nvPr/>
        </p:nvSpPr>
        <p:spPr>
          <a:xfrm>
            <a:off x="3130800" y="1956750"/>
            <a:ext cx="1230000" cy="12300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 rot="-5400000">
            <a:off x="5775700" y="2272125"/>
            <a:ext cx="2195100" cy="1862700"/>
          </a:xfrm>
          <a:prstGeom prst="corner">
            <a:avLst>
              <a:gd fmla="val 50000" name="adj1"/>
              <a:gd fmla="val 100244" name="adj2"/>
            </a:avLst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Motor Selection</a:t>
            </a:r>
          </a:p>
        </p:txBody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360425" y="1165100"/>
            <a:ext cx="5005800" cy="183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DC Motor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Will be used for Battlebot manual navigation 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Maximum velocity of 3.3ft/s using four motors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Equipped with Encoders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Operating at 12V, 1.3A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Shape 277"/>
          <p:cNvSpPr txBox="1"/>
          <p:nvPr/>
        </p:nvSpPr>
        <p:spPr>
          <a:xfrm>
            <a:off x="4516524" y="2908637"/>
            <a:ext cx="26586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NeveRest 40 Gearmotor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374375" y="2876700"/>
            <a:ext cx="4977900" cy="2026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Stepper Motor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Will be used for pan/tilt of the turret 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68 oz-in to supply enough force to adjust Nerf Blasters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0.9 step angle for precise accuracy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Operating at 3.06V, 1.7A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b="1"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175" y="2712744"/>
            <a:ext cx="1874999" cy="17241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tor.JPG" id="280" name="Shape 280"/>
          <p:cNvPicPr preferRelativeResize="0"/>
          <p:nvPr/>
        </p:nvPicPr>
        <p:blipFill rotWithShape="1">
          <a:blip r:embed="rId4">
            <a:alphaModFix/>
          </a:blip>
          <a:srcRect b="0" l="13524" r="13524" t="0"/>
          <a:stretch/>
        </p:blipFill>
        <p:spPr>
          <a:xfrm>
            <a:off x="4908325" y="1369087"/>
            <a:ext cx="1875000" cy="142679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81" name="Shape 281"/>
          <p:cNvSpPr txBox="1"/>
          <p:nvPr/>
        </p:nvSpPr>
        <p:spPr>
          <a:xfrm>
            <a:off x="7003600" y="4466725"/>
            <a:ext cx="18750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Hybrid Stepper 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otor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Motivation</a:t>
            </a:r>
          </a:p>
        </p:txBody>
      </p:sp>
      <p:pic>
        <p:nvPicPr>
          <p:cNvPr descr="4.PNG"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399" y="1203774"/>
            <a:ext cx="2953233" cy="32692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3" name="Shape 83"/>
          <p:cNvSpPr txBox="1"/>
          <p:nvPr>
            <p:ph idx="1" type="body"/>
          </p:nvPr>
        </p:nvSpPr>
        <p:spPr>
          <a:xfrm>
            <a:off x="235500" y="1203775"/>
            <a:ext cx="4802700" cy="3128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>
              <a:lnSpc>
                <a:spcPct val="150000"/>
              </a:lnSpc>
              <a:spcBef>
                <a:spcPts val="0"/>
              </a:spcBef>
              <a:buSzPct val="100000"/>
              <a:buFont typeface="Lato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Lockheed Martin mentorship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Lato"/>
            </a:pPr>
            <a:r>
              <a:rPr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Collaborate with other engineering disciplines</a:t>
            </a:r>
          </a:p>
          <a:p>
            <a:pPr indent="-381000" lvl="0" marL="457200">
              <a:lnSpc>
                <a:spcPct val="150000"/>
              </a:lnSpc>
              <a:spcBef>
                <a:spcPts val="0"/>
              </a:spcBef>
              <a:buSzPct val="100000"/>
              <a:buFont typeface="Lato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High quality components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/>
        </p:nvSpPr>
        <p:spPr>
          <a:xfrm>
            <a:off x="7010702" y="4473000"/>
            <a:ext cx="809700" cy="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Annie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Stepper Motor Driver</a:t>
            </a:r>
          </a:p>
        </p:txBody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304250" y="2791350"/>
            <a:ext cx="4682700" cy="186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A3967SLB chip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Step, Direction, MS1, and MS2 Input Pins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Two logic inputs allow for full, half, quarter, and eighth step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Compatible with bipolar motors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6696524" y="4546137"/>
            <a:ext cx="26586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A3967SLB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9137" y="3105000"/>
            <a:ext cx="1913325" cy="14411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90" name="Shape 290"/>
          <p:cNvSpPr txBox="1"/>
          <p:nvPr>
            <p:ph idx="1" type="body"/>
          </p:nvPr>
        </p:nvSpPr>
        <p:spPr>
          <a:xfrm>
            <a:off x="304250" y="1193625"/>
            <a:ext cx="4851300" cy="1441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EasyDriver Stepper Motor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6V to 30V supply voltage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Any voltage of stepper motor 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ato"/>
            </a:pPr>
            <a:r>
              <a:rPr lang="en" sz="1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Current control from 150mA/phase to 700mA/phase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350" y="1350199"/>
            <a:ext cx="1869320" cy="14411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92" name="Shape 292"/>
          <p:cNvSpPr txBox="1"/>
          <p:nvPr/>
        </p:nvSpPr>
        <p:spPr>
          <a:xfrm>
            <a:off x="4744724" y="2825162"/>
            <a:ext cx="26586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EasyDriver Stepper Motor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DC Motor Driver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5922249" y="3846387"/>
            <a:ext cx="26586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Dual Channel DC Motor Driver</a:t>
            </a: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304250" y="1193625"/>
            <a:ext cx="4682700" cy="2690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Dual Channel DC Motor Driver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1400">
                <a:solidFill>
                  <a:schemeClr val="lt1"/>
                </a:solidFill>
              </a:rPr>
              <a:t>Drives two DC motors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1400">
                <a:solidFill>
                  <a:schemeClr val="lt1"/>
                </a:solidFill>
              </a:rPr>
              <a:t>Bi-directional control </a:t>
            </a:r>
          </a:p>
          <a:p>
            <a:pPr indent="-3175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>
                <a:solidFill>
                  <a:schemeClr val="lt1"/>
                </a:solidFill>
              </a:rPr>
              <a:t>PWM1, PWM2, DIR1, DIR2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1400">
                <a:solidFill>
                  <a:schemeClr val="lt1"/>
                </a:solidFill>
              </a:rPr>
              <a:t>5V to 25V motor voltage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1400">
                <a:solidFill>
                  <a:schemeClr val="lt1"/>
                </a:solidFill>
              </a:rPr>
              <a:t>Maximum 10A continuous  </a:t>
            </a:r>
          </a:p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</a:pPr>
            <a:r>
              <a:rPr lang="en" sz="1400">
                <a:solidFill>
                  <a:schemeClr val="lt1"/>
                </a:solidFill>
              </a:rPr>
              <a:t>PWM frequency up to 20 KHz for speed control</a:t>
            </a:r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6800" y="1424850"/>
            <a:ext cx="3029500" cy="222765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NERF-Blasters</a:t>
            </a:r>
          </a:p>
        </p:txBody>
      </p:sp>
      <p:pic>
        <p:nvPicPr>
          <p:cNvPr id="306" name="Shape 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50" y="1161900"/>
            <a:ext cx="6191498" cy="39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/>
        </p:nvSpPr>
        <p:spPr>
          <a:xfrm>
            <a:off x="3653575" y="3103375"/>
            <a:ext cx="797400" cy="117780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NERF-Blasters</a:t>
            </a:r>
            <a:r>
              <a:rPr lang="en"/>
              <a:t> Selection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313" name="Shape 313"/>
          <p:cNvGraphicFramePr/>
          <p:nvPr/>
        </p:nvGraphicFramePr>
        <p:xfrm>
          <a:off x="320112" y="1280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2893275"/>
                <a:gridCol w="1267100"/>
                <a:gridCol w="1447800"/>
                <a:gridCol w="1568250"/>
                <a:gridCol w="13273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Name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Ammo Type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0-Angle Range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Velocity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Price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Rival Zeus MXV-1200 Battle Gun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Ball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65-75 feet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100 feet/second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$39.99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N-Strike Vulcan EBF-25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Dart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25-35 feet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49 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feet/second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$44.99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N-Strike Elite Rampage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Dart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50 feet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50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feet/second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$31.99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Rapidstrike CS-18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Dart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55 feet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75 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feet/second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$39.99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pic>
        <p:nvPicPr>
          <p:cNvPr descr="15615753.jpg" id="314" name="Shape 314"/>
          <p:cNvPicPr preferRelativeResize="0"/>
          <p:nvPr/>
        </p:nvPicPr>
        <p:blipFill rotWithShape="1">
          <a:blip r:embed="rId3">
            <a:alphaModFix/>
          </a:blip>
          <a:srcRect b="32910" l="0" r="14148" t="31356"/>
          <a:stretch/>
        </p:blipFill>
        <p:spPr>
          <a:xfrm>
            <a:off x="606925" y="3421550"/>
            <a:ext cx="3000000" cy="12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1194175" y="4687550"/>
            <a:ext cx="182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Rapidstrike CS-18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nerf_rival_zeus-e1446090900601-1024x583.jpg" id="316" name="Shape 3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9100" y="3421550"/>
            <a:ext cx="2602800" cy="13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4999450" y="4741300"/>
            <a:ext cx="31419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Rival Zeus MXV-1200 Battle Gun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NERF-Blasters Integration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5271887" y="4720975"/>
            <a:ext cx="31419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       </a:t>
            </a:r>
            <a:r>
              <a:rPr lang="en"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Rival Zeus MXV-1200 Battle Gun</a:t>
            </a:r>
          </a:p>
        </p:txBody>
      </p:sp>
      <p:sp>
        <p:nvSpPr>
          <p:cNvPr id="324" name="Shape 324"/>
          <p:cNvSpPr txBox="1"/>
          <p:nvPr/>
        </p:nvSpPr>
        <p:spPr>
          <a:xfrm>
            <a:off x="1283600" y="4720975"/>
            <a:ext cx="1825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Rapidstrike CS-18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813750" y="1224775"/>
            <a:ext cx="2557800" cy="14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Rapidstrike CS-18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Font typeface="Lato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Power: 6V, 1.2A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Font typeface="Lato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Utilizes two motor systems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5012550" y="1224775"/>
            <a:ext cx="3660600" cy="149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Rival Zeus MXV-1200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Font typeface="Lato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Power: 9V, 1A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Font typeface="Lato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One motor system and mechanical latch</a:t>
            </a: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750" y="2678225"/>
            <a:ext cx="2557800" cy="19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 b="6692" l="941" r="0" t="8266"/>
          <a:stretch/>
        </p:blipFill>
        <p:spPr>
          <a:xfrm rot="10800000">
            <a:off x="5156925" y="2651225"/>
            <a:ext cx="3157399" cy="204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Power</a:t>
            </a:r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50" y="1161900"/>
            <a:ext cx="6191498" cy="39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 flipH="1" rot="5400000">
            <a:off x="1729950" y="2225225"/>
            <a:ext cx="1699500" cy="1647300"/>
          </a:xfrm>
          <a:prstGeom prst="corner">
            <a:avLst>
              <a:gd fmla="val 50033" name="adj1"/>
              <a:gd fmla="val 45429" name="adj2"/>
            </a:avLst>
          </a:prstGeom>
          <a:noFill/>
          <a:ln cap="flat" cmpd="sng" w="28575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Power Consumption</a:t>
            </a:r>
          </a:p>
        </p:txBody>
      </p:sp>
      <p:graphicFrame>
        <p:nvGraphicFramePr>
          <p:cNvPr id="341" name="Shape 341"/>
          <p:cNvGraphicFramePr/>
          <p:nvPr/>
        </p:nvGraphicFramePr>
        <p:xfrm>
          <a:off x="1022687" y="123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1858125"/>
                <a:gridCol w="1008675"/>
                <a:gridCol w="1108450"/>
                <a:gridCol w="1339575"/>
                <a:gridCol w="943675"/>
                <a:gridCol w="1133600"/>
              </a:tblGrid>
              <a:tr h="4989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Component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Quantity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Voltage(V)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 Current(mA)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Mostly On/Off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Power(W)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</a:tr>
              <a:tr h="374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Microcontroller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46.5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0.46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74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DC Motor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4800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OFF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57.60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74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Stepper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3400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OFF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10.20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71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Nerf-Blaster (Darts)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OFF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9.00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71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Nerf-Blaster (Ball)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OFF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13.50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713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Jetson TK1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2500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30.00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749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LIDAR Lite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OFF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0.65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74975">
                <a:tc gridSpan="5"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 Power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 hMerge="1"/>
                <a:tc hMerge="1"/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121.41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Battery Selection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327900" y="1499025"/>
            <a:ext cx="3210900" cy="24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Sealed Lead Acid Battery 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12V, 5 aH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15 minute run time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Supplies high current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Low cost: $15</a:t>
            </a:r>
          </a:p>
        </p:txBody>
      </p:sp>
      <p:pic>
        <p:nvPicPr>
          <p:cNvPr id="348" name="Shape 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875" y="1370500"/>
            <a:ext cx="3210850" cy="32108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Communication</a:t>
            </a:r>
          </a:p>
        </p:txBody>
      </p:sp>
      <p:graphicFrame>
        <p:nvGraphicFramePr>
          <p:cNvPr id="354" name="Shape 354"/>
          <p:cNvGraphicFramePr/>
          <p:nvPr/>
        </p:nvGraphicFramePr>
        <p:xfrm>
          <a:off x="350625" y="112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2153900"/>
                <a:gridCol w="1920400"/>
              </a:tblGrid>
              <a:tr h="374525"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Onboard Processing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 hMerge="1"/>
              </a:tr>
              <a:tr h="1563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Bluetooth</a:t>
                      </a:r>
                    </a:p>
                    <a:p>
                      <a:pPr indent="-2286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Font typeface="Lato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One module per MCU</a:t>
                      </a:r>
                    </a:p>
                    <a:p>
                      <a:pPr indent="-2286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Font typeface="Lato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HC-05 Master/Slave</a:t>
                      </a:r>
                    </a:p>
                    <a:p>
                      <a:pPr indent="-2286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Font typeface="Lato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HC-06 Slave</a:t>
                      </a:r>
                    </a:p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FF9900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I2C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SzPct val="100000"/>
                        <a:buFont typeface="Calibri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CPU- Master</a:t>
                      </a:r>
                    </a:p>
                    <a:p>
                      <a:pPr indent="-317500" lvl="0" marL="457200" rtl="0"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SzPct val="87500"/>
                        <a:buFont typeface="Calibri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MCU- Slave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FF9900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3315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FF9900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FF9900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55" name="Shape 355"/>
          <p:cNvGraphicFramePr/>
          <p:nvPr/>
        </p:nvGraphicFramePr>
        <p:xfrm>
          <a:off x="5478825" y="11260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3211750"/>
              </a:tblGrid>
              <a:tr h="2826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Remote Workstation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690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Intel Dual Band Wireless</a:t>
                      </a:r>
                    </a:p>
                    <a:p>
                      <a:pPr indent="-2286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Font typeface="Lato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WiFi, Bluetooth</a:t>
                      </a:r>
                    </a:p>
                    <a:p>
                      <a:pPr indent="-2286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Font typeface="Lato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PCIe </a:t>
                      </a:r>
                    </a:p>
                    <a:p>
                      <a:pPr indent="-2286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Font typeface="Lato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Remote Control</a:t>
                      </a:r>
                    </a:p>
                    <a:p>
                      <a:pPr indent="-228600" lvl="0" marL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lt1"/>
                        </a:buClr>
                        <a:buFont typeface="Lato"/>
                        <a:buChar char="●"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Upstream video feed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76200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76200">
                      <a:solidFill>
                        <a:srgbClr val="FF9900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406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R>
                    <a:lnT cap="flat" cmpd="sng" w="76200">
                      <a:solidFill>
                        <a:srgbClr val="FF9900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dot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  <p:pic>
        <p:nvPicPr>
          <p:cNvPr descr="Intel Dual Band Wifi.jpg"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5700" y="3488525"/>
            <a:ext cx="1337975" cy="12277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57" name="Shape 357"/>
          <p:cNvSpPr txBox="1"/>
          <p:nvPr/>
        </p:nvSpPr>
        <p:spPr>
          <a:xfrm>
            <a:off x="5625325" y="4716275"/>
            <a:ext cx="2903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Intel Dual Band Wireless-AC 7260</a:t>
            </a:r>
          </a:p>
        </p:txBody>
      </p:sp>
      <p:pic>
        <p:nvPicPr>
          <p:cNvPr id="358" name="Shape 3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2275" y="3488537"/>
            <a:ext cx="1811001" cy="122774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59" name="Shape 359"/>
          <p:cNvSpPr txBox="1"/>
          <p:nvPr/>
        </p:nvSpPr>
        <p:spPr>
          <a:xfrm>
            <a:off x="1233375" y="4716275"/>
            <a:ext cx="23088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  Bluetooth Modules HC-05, HC-06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Software Involvement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381000" y="1230750"/>
            <a:ext cx="6605400" cy="3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2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Deliverables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DC Motor, Stepper Motor, LIDAR-Lite, and Nerf Blaster control algorithms for use by CS team</a:t>
            </a:r>
          </a:p>
          <a:p>
            <a:pPr indent="-342900" lvl="1" marL="9144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○"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i.e. sending speed, direction, distance outputs to motors and retrieving target range data from sensors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b="1" lang="en" sz="22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Assistance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Provide help to CS team on computer vision algorithms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Testing functionality</a:t>
            </a:r>
          </a:p>
          <a:p>
            <a:pPr indent="0" lvl="0" marL="45720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Goals and Objectives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104300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Design a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m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odular system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Provide robot with powerful as well as 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precise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m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ovement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Onboard processing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ombine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two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sensor modalities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Administration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Work Distribution</a:t>
            </a:r>
          </a:p>
        </p:txBody>
      </p:sp>
      <p:graphicFrame>
        <p:nvGraphicFramePr>
          <p:cNvPr id="376" name="Shape 376"/>
          <p:cNvGraphicFramePr/>
          <p:nvPr/>
        </p:nvGraphicFramePr>
        <p:xfrm>
          <a:off x="519100" y="1619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1123800"/>
                <a:gridCol w="1093400"/>
                <a:gridCol w="1093400"/>
                <a:gridCol w="1093400"/>
                <a:gridCol w="1093400"/>
                <a:gridCol w="1575225"/>
                <a:gridCol w="10331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PCB Design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Motor Control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Sensors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Firing System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Communication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</a:rPr>
                        <a:t>Software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Aaron H.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Daniel A.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Rachel G.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Rafael R.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✘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235500" y="238950"/>
            <a:ext cx="40578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Budg</a:t>
            </a:r>
            <a:r>
              <a:rPr lang="en"/>
              <a:t>e</a:t>
            </a:r>
            <a:r>
              <a:rPr lang="en"/>
              <a:t>t </a:t>
            </a:r>
          </a:p>
        </p:txBody>
      </p:sp>
      <p:graphicFrame>
        <p:nvGraphicFramePr>
          <p:cNvPr id="382" name="Shape 382"/>
          <p:cNvGraphicFramePr/>
          <p:nvPr/>
        </p:nvGraphicFramePr>
        <p:xfrm>
          <a:off x="280675" y="15019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2218575"/>
                <a:gridCol w="463025"/>
                <a:gridCol w="776400"/>
                <a:gridCol w="599750"/>
              </a:tblGrid>
              <a:tr h="386925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Component </a:t>
                      </a: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Name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Qty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 Cost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</a:tr>
              <a:tr h="32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NVIDIA Jetson TK1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$129.00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$129.00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2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LIDAR-Lite v3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$112.49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$112.49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2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Logitech C920 Webcam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$52.49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$52.49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2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10A Dual Channel Bi-Directional DC Motor Driver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$23.49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$46.98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2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ATmega328p-pu (3-pack)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$13.48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$13.48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2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Powersonic PS-1250 F1 12V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$17.32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$17.32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2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Voltage Regulator L7805CV 5V 1.5 A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$5.45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$5.45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3" name="Shape 383"/>
          <p:cNvGraphicFramePr/>
          <p:nvPr/>
        </p:nvGraphicFramePr>
        <p:xfrm>
          <a:off x="4911125" y="15028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2188525"/>
                <a:gridCol w="417225"/>
                <a:gridCol w="778300"/>
                <a:gridCol w="630550"/>
              </a:tblGrid>
              <a:tr h="3803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Component Name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Qty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 Cost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</a:tr>
              <a:tr h="315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Voltage Regulator 5V 1A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$15.00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$15.00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15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16 MHz Crystal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$0.86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$2.58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15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SparkFun EasyDriver Stepper Motor Driver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$13.46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$26.92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15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DC Barrel Plug to 2-Pin Terminal Block Adapter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$1.95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$1.95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15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TIP31C Transistor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$1.06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$5.30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315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Voltage Regulator 12V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$1.50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$7.50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58750">
                <a:tc gridSpan="3"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b="1" lang="en" sz="9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$436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</a:t>
                      </a:r>
                      <a:r>
                        <a:rPr lang="en" sz="1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384" name="Shape 384"/>
          <p:cNvSpPr/>
          <p:nvPr/>
        </p:nvSpPr>
        <p:spPr>
          <a:xfrm>
            <a:off x="8274425" y="3779300"/>
            <a:ext cx="651300" cy="355800"/>
          </a:xfrm>
          <a:prstGeom prst="ellipse">
            <a:avLst/>
          </a:prstGeom>
          <a:noFill/>
          <a:ln cap="flat" cmpd="sng" w="38100">
            <a:solidFill>
              <a:srgbClr val="E6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 txBox="1"/>
          <p:nvPr/>
        </p:nvSpPr>
        <p:spPr>
          <a:xfrm>
            <a:off x="4338425" y="1088300"/>
            <a:ext cx="572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Testing</a:t>
            </a:r>
            <a:r>
              <a:rPr lang="en"/>
              <a:t> Budget </a:t>
            </a:r>
          </a:p>
        </p:txBody>
      </p:sp>
      <p:graphicFrame>
        <p:nvGraphicFramePr>
          <p:cNvPr id="391" name="Shape 391"/>
          <p:cNvGraphicFramePr/>
          <p:nvPr/>
        </p:nvGraphicFramePr>
        <p:xfrm>
          <a:off x="1728800" y="1911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3262325"/>
                <a:gridCol w="464325"/>
                <a:gridCol w="1105700"/>
                <a:gridCol w="854050"/>
              </a:tblGrid>
              <a:tr h="3489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Component Name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Qty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 Cost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1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</a:tr>
              <a:tr h="2803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USB 2.0 A-male to B-male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$4.99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$4.99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2843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Elecgoo Upgraded Electronics Fun Kit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$16.86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$16.86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2878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ZJchao 9V 1A Power Adapter for Arduino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$5.59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$5.59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2878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Arduino Uno R3 Microcontroller A000066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$16.06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$16.06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  <a:tr h="2803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Sparkfun USB to Serial Breakout Board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$13.46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$13.46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dk1"/>
                    </a:solidFill>
                  </a:tcPr>
                </a:tc>
              </a:tr>
              <a:tr h="384950">
                <a:tc gridSpan="3">
                  <a:txBody>
                    <a:bodyPr>
                      <a:noAutofit/>
                    </a:bodyPr>
                    <a:lstStyle/>
                    <a:p>
                      <a:pPr lvl="0" rtl="0" algn="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800000">
                        <a:alpha val="87840"/>
                      </a:srgbClr>
                    </a:solidFill>
                  </a:tcPr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$56.96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392" name="Shape 392"/>
          <p:cNvSpPr/>
          <p:nvPr/>
        </p:nvSpPr>
        <p:spPr>
          <a:xfrm>
            <a:off x="6632700" y="3796875"/>
            <a:ext cx="680100" cy="404400"/>
          </a:xfrm>
          <a:prstGeom prst="ellipse">
            <a:avLst/>
          </a:prstGeom>
          <a:noFill/>
          <a:ln cap="flat" cmpd="sng" w="38100">
            <a:solidFill>
              <a:srgbClr val="E6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Division of Budget</a:t>
            </a:r>
          </a:p>
        </p:txBody>
      </p:sp>
      <p:graphicFrame>
        <p:nvGraphicFramePr>
          <p:cNvPr id="398" name="Shape 398"/>
          <p:cNvGraphicFramePr/>
          <p:nvPr/>
        </p:nvGraphicFramePr>
        <p:xfrm>
          <a:off x="5063575" y="1983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1694400"/>
                <a:gridCol w="1694400"/>
              </a:tblGrid>
              <a:tr h="3879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Total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CCCCCC"/>
                    </a:solidFill>
                  </a:tcPr>
                </a:tc>
              </a:tr>
              <a:tr h="3842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Mechanical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$325.81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3842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Electrical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$436.46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3842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Budget Used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$762.27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  <a:tr h="3842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Budget Remaining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Lato"/>
                          <a:ea typeface="Lato"/>
                          <a:cs typeface="Lato"/>
                          <a:sym typeface="Lato"/>
                        </a:rPr>
                        <a:t>$237.73</a:t>
                      </a: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 b="4467" l="13077" r="1394" t="2457"/>
          <a:stretch/>
        </p:blipFill>
        <p:spPr>
          <a:xfrm>
            <a:off x="447275" y="1671575"/>
            <a:ext cx="4277675" cy="284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Issues and Future Plans</a:t>
            </a:r>
          </a:p>
        </p:txBody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311700" y="1062250"/>
            <a:ext cx="8520600" cy="3877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Issues</a:t>
            </a:r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Balancing $1000 on </a:t>
            </a:r>
            <a:r>
              <a:rPr lang="en" sz="1700">
                <a:latin typeface="Lato"/>
                <a:ea typeface="Lato"/>
                <a:cs typeface="Lato"/>
                <a:sym typeface="Lato"/>
              </a:rPr>
              <a:t>demonstrated</a:t>
            </a:r>
            <a:r>
              <a:rPr lang="en" sz="1700">
                <a:latin typeface="Lato"/>
                <a:ea typeface="Lato"/>
                <a:cs typeface="Lato"/>
                <a:sym typeface="Lato"/>
              </a:rPr>
              <a:t> cost </a:t>
            </a:r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Optimizing output pins on microcontrollers</a:t>
            </a:r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Drop two DC Motors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Backup Plan</a:t>
            </a:r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Provide own chassis and backup programming 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Future Plans</a:t>
            </a:r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Triggering </a:t>
            </a:r>
            <a:r>
              <a:rPr lang="en" sz="1700">
                <a:latin typeface="Lato"/>
                <a:ea typeface="Lato"/>
                <a:cs typeface="Lato"/>
                <a:sym typeface="Lato"/>
              </a:rPr>
              <a:t>Nerf-blasters</a:t>
            </a:r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buSzPct val="100000"/>
              <a:buFont typeface="Lato"/>
            </a:pPr>
            <a:r>
              <a:rPr lang="en" sz="1700">
                <a:latin typeface="Lato"/>
                <a:ea typeface="Lato"/>
                <a:cs typeface="Lato"/>
                <a:sym typeface="Lato"/>
              </a:rPr>
              <a:t>Finalize PCB design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Progress</a:t>
            </a:r>
          </a:p>
        </p:txBody>
      </p:sp>
      <p:pic>
        <p:nvPicPr>
          <p:cNvPr id="411" name="Shape 41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212" y="1242475"/>
            <a:ext cx="7625575" cy="33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Customer Requirements</a:t>
            </a:r>
          </a:p>
        </p:txBody>
      </p:sp>
      <p:sp>
        <p:nvSpPr>
          <p:cNvPr id="96" name="Shape 96"/>
          <p:cNvSpPr/>
          <p:nvPr/>
        </p:nvSpPr>
        <p:spPr>
          <a:xfrm>
            <a:off x="165400" y="1311925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165400" y="1311925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Dimensions and Mobility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156475" y="1938200"/>
            <a:ext cx="14676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Physical Platform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&amp; Movement </a:t>
            </a:r>
          </a:p>
        </p:txBody>
      </p:sp>
      <p:sp>
        <p:nvSpPr>
          <p:cNvPr id="99" name="Shape 99"/>
          <p:cNvSpPr/>
          <p:nvPr/>
        </p:nvSpPr>
        <p:spPr>
          <a:xfrm>
            <a:off x="2024475" y="1311925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3856137" y="1311925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5687937" y="1311925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7492350" y="1311925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2024475" y="1311925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Budget</a:t>
            </a:r>
          </a:p>
        </p:txBody>
      </p:sp>
      <p:sp>
        <p:nvSpPr>
          <p:cNvPr id="104" name="Shape 104"/>
          <p:cNvSpPr/>
          <p:nvPr/>
        </p:nvSpPr>
        <p:spPr>
          <a:xfrm>
            <a:off x="3856137" y="1311925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Sensor</a:t>
            </a:r>
          </a:p>
        </p:txBody>
      </p:sp>
      <p:sp>
        <p:nvSpPr>
          <p:cNvPr id="105" name="Shape 105"/>
          <p:cNvSpPr/>
          <p:nvPr/>
        </p:nvSpPr>
        <p:spPr>
          <a:xfrm>
            <a:off x="5687950" y="1311925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Weapon System</a:t>
            </a:r>
          </a:p>
        </p:txBody>
      </p:sp>
      <p:sp>
        <p:nvSpPr>
          <p:cNvPr id="106" name="Shape 106"/>
          <p:cNvSpPr/>
          <p:nvPr/>
        </p:nvSpPr>
        <p:spPr>
          <a:xfrm>
            <a:off x="7492350" y="1311925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Target Detection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0" l="14516" r="8720" t="0"/>
          <a:stretch/>
        </p:blipFill>
        <p:spPr>
          <a:xfrm>
            <a:off x="194425" y="1976250"/>
            <a:ext cx="1391700" cy="1414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424" y="1949300"/>
            <a:ext cx="1391700" cy="1422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maxresdefault.jpg" id="109" name="Shape 109"/>
          <p:cNvPicPr preferRelativeResize="0"/>
          <p:nvPr/>
        </p:nvPicPr>
        <p:blipFill rotWithShape="1">
          <a:blip r:embed="rId5">
            <a:alphaModFix/>
          </a:blip>
          <a:srcRect b="0" l="22335" r="22335" t="0"/>
          <a:stretch/>
        </p:blipFill>
        <p:spPr>
          <a:xfrm>
            <a:off x="3892475" y="1953050"/>
            <a:ext cx="1391700" cy="1415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5900" y="1938200"/>
            <a:ext cx="1391700" cy="144479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997dbb_e806ad2a8a314384b09a93e2aba260b9.png" id="111" name="Shape 111"/>
          <p:cNvPicPr preferRelativeResize="0"/>
          <p:nvPr/>
        </p:nvPicPr>
        <p:blipFill rotWithShape="1">
          <a:blip r:embed="rId7">
            <a:alphaModFix/>
          </a:blip>
          <a:srcRect b="0" l="17643" r="52663" t="2959"/>
          <a:stretch/>
        </p:blipFill>
        <p:spPr>
          <a:xfrm>
            <a:off x="7531900" y="1960550"/>
            <a:ext cx="1391700" cy="1422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2" name="Shape 112"/>
          <p:cNvSpPr txBox="1"/>
          <p:nvPr/>
        </p:nvSpPr>
        <p:spPr>
          <a:xfrm>
            <a:off x="205000" y="3385675"/>
            <a:ext cx="13917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 ft. x 3 ft. x 3 ft.   (L x W x H)</a:t>
            </a:r>
          </a:p>
          <a:p>
            <a:pPr lvl="0" marR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Must be able to traverse battlefield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3892500" y="3390975"/>
            <a:ext cx="13917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 at minimum one sensor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2024475" y="3390975"/>
            <a:ext cx="14973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Prototyping </a:t>
            </a: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budget of $2K</a:t>
            </a:r>
          </a:p>
          <a:p>
            <a:pPr lvl="0" marR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Maximum as-demonstrated cost of $1</a:t>
            </a: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5687800" y="3391000"/>
            <a:ext cx="1467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Must acquire and fire at selected  targets</a:t>
            </a:r>
          </a:p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ammo store: 50 rounds per gun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7456075" y="3391050"/>
            <a:ext cx="1467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highlight overlay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detected targets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Wireless connection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Engineering</a:t>
            </a:r>
            <a:r>
              <a:rPr lang="en"/>
              <a:t> Requirements</a:t>
            </a:r>
          </a:p>
        </p:txBody>
      </p:sp>
      <p:sp>
        <p:nvSpPr>
          <p:cNvPr id="122" name="Shape 122"/>
          <p:cNvSpPr/>
          <p:nvPr/>
        </p:nvSpPr>
        <p:spPr>
          <a:xfrm>
            <a:off x="863900" y="1311925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863900" y="1311925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Power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854975" y="1938200"/>
            <a:ext cx="14676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2821050" y="1311925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4807887" y="1308600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915112" y="1308600"/>
            <a:ext cx="1467600" cy="35172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2821050" y="1311925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Movement Speed</a:t>
            </a:r>
          </a:p>
        </p:txBody>
      </p:sp>
      <p:sp>
        <p:nvSpPr>
          <p:cNvPr id="129" name="Shape 129"/>
          <p:cNvSpPr/>
          <p:nvPr/>
        </p:nvSpPr>
        <p:spPr>
          <a:xfrm>
            <a:off x="4807887" y="1308600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Aiming Accuracy</a:t>
            </a:r>
          </a:p>
        </p:txBody>
      </p:sp>
      <p:sp>
        <p:nvSpPr>
          <p:cNvPr id="130" name="Shape 130"/>
          <p:cNvSpPr/>
          <p:nvPr/>
        </p:nvSpPr>
        <p:spPr>
          <a:xfrm>
            <a:off x="6915125" y="1308600"/>
            <a:ext cx="1467600" cy="618300"/>
          </a:xfrm>
          <a:prstGeom prst="rect">
            <a:avLst/>
          </a:prstGeom>
          <a:solidFill>
            <a:srgbClr val="C6201D">
              <a:alpha val="72940"/>
            </a:srgbClr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Processing time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903500" y="3385675"/>
            <a:ext cx="13917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 able to last two 10 minute rounds 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4844250" y="3387650"/>
            <a:ext cx="13917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Hit 2ft. x 2ft. targets from max range of 40 ft.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2821050" y="3390975"/>
            <a:ext cx="1497300" cy="14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 able to obtain a minimum speed of 1.0 ft/s 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914975" y="3387675"/>
            <a:ext cx="14676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 able to detect and fire upon target within a 3 second time frame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550" y="1968287"/>
            <a:ext cx="1467600" cy="137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1050" y="1954325"/>
            <a:ext cx="1467600" cy="13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4249" y="1961425"/>
            <a:ext cx="1391700" cy="13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8050" y="1954324"/>
            <a:ext cx="1391700" cy="127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Competition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525" y="1110700"/>
            <a:ext cx="2727999" cy="38658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" name="Shape 145"/>
          <p:cNvGraphicFramePr/>
          <p:nvPr/>
        </p:nvGraphicFramePr>
        <p:xfrm>
          <a:off x="4940525" y="11735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{A864CA92-CB76-492B-AF97-59861B6C6F37}</a:tableStyleId>
              </a:tblPr>
              <a:tblGrid>
                <a:gridCol w="2744025"/>
              </a:tblGrid>
              <a:tr h="12844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Arena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40ft. by 20ft.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Two Zones</a:t>
                      </a:r>
                    </a:p>
                    <a:p>
                      <a:pPr indent="-292100" lvl="1" marL="9144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○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15ft. by 20ft.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Course Keepout Area</a:t>
                      </a:r>
                    </a:p>
                    <a:p>
                      <a:pPr indent="-292100" lvl="1" marL="9144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○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 the middle</a:t>
                      </a:r>
                    </a:p>
                    <a:p>
                      <a:pPr indent="-292100" lvl="1" marL="9144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○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10ft. by 20ft.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04837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Rounds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One-to-one robot battle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 minutes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Three rounds</a:t>
                      </a:r>
                    </a:p>
                    <a:p>
                      <a:pPr indent="-292100" lvl="1" marL="9144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○"/>
                      </a:pPr>
                      <a:r>
                        <a:rPr lang="en" sz="1000">
                          <a:solidFill>
                            <a:srgbClr val="F87B7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Red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vs. </a:t>
                      </a:r>
                      <a:r>
                        <a:rPr lang="en" sz="1000">
                          <a:solidFill>
                            <a:srgbClr val="A8D08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Green</a:t>
                      </a:r>
                    </a:p>
                    <a:p>
                      <a:pPr indent="-292100" lvl="1" marL="9144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○"/>
                      </a:pPr>
                      <a:r>
                        <a:rPr lang="en" sz="1000">
                          <a:solidFill>
                            <a:srgbClr val="F87B7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Red 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vs. </a:t>
                      </a:r>
                      <a:r>
                        <a:rPr lang="en" sz="1000">
                          <a:solidFill>
                            <a:srgbClr val="9CC2E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Blue</a:t>
                      </a:r>
                    </a:p>
                    <a:p>
                      <a:pPr indent="-292100" lvl="1" marL="9144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○"/>
                      </a:pPr>
                      <a:r>
                        <a:rPr lang="en" sz="1000">
                          <a:solidFill>
                            <a:srgbClr val="A8D08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Green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vs. </a:t>
                      </a:r>
                      <a:r>
                        <a:rPr lang="en" sz="1000">
                          <a:solidFill>
                            <a:srgbClr val="9CC2E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Blue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1189325">
                <a:tc>
                  <a:txBody>
                    <a:bodyPr>
                      <a:noAutofit/>
                    </a:bodyPr>
                    <a:lstStyle/>
                    <a:p>
                      <a:pPr lvl="0" rtl="0" algn="just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Point System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Enemy Bot Nerf Ball (</a:t>
                      </a:r>
                      <a:r>
                        <a:rPr lang="en" sz="1000">
                          <a:solidFill>
                            <a:srgbClr val="A9D18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Enemy Bot Nerf Dart (</a:t>
                      </a:r>
                      <a:r>
                        <a:rPr lang="en" sz="1000">
                          <a:solidFill>
                            <a:srgbClr val="A9D18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Enemy Medic (</a:t>
                      </a:r>
                      <a:r>
                        <a:rPr lang="en" sz="1000">
                          <a:solidFill>
                            <a:srgbClr val="A9D18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Course Target </a:t>
                      </a:r>
                      <a:r>
                        <a:rPr lang="en" sz="1000">
                          <a:solidFill>
                            <a:srgbClr val="AFABAB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[Max 2] 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</a:t>
                      </a:r>
                      <a:r>
                        <a:rPr lang="en" sz="1000">
                          <a:solidFill>
                            <a:srgbClr val="A9D18E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</a:p>
                    <a:p>
                      <a:pPr indent="-292100" lvl="0" marL="457200" rtl="0" algn="just">
                        <a:spcBef>
                          <a:spcPts val="0"/>
                        </a:spcBef>
                        <a:buClr>
                          <a:schemeClr val="lt1"/>
                        </a:buClr>
                        <a:buSzPct val="100000"/>
                        <a:buFont typeface="Lato"/>
                        <a:buChar char="●"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Entering Restricted Area (</a:t>
                      </a:r>
                      <a:r>
                        <a:rPr lang="en" sz="1000">
                          <a:solidFill>
                            <a:srgbClr val="F87B7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-5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Robot Architecture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411050" y="3546450"/>
            <a:ext cx="67641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Deliberative</a:t>
            </a:r>
            <a:r>
              <a:rPr b="1" lang="en" sz="2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paradigm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Find all targets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Distinguish target type</a:t>
            </a:r>
          </a:p>
          <a:p>
            <a:pPr indent="-355600" lvl="0" marL="45720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●"/>
            </a:pP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Fire upon </a:t>
            </a: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appropriate</a:t>
            </a:r>
            <a:r>
              <a:rPr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targets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075" y="1752600"/>
            <a:ext cx="6085849" cy="144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Block Diagram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50" y="1161900"/>
            <a:ext cx="6191498" cy="391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235500" y="238950"/>
            <a:ext cx="6397200" cy="6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PCB Schematic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6125250" y="2027525"/>
            <a:ext cx="321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374" y="1156175"/>
            <a:ext cx="5820451" cy="3836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