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3"/>
  </p:notesMasterIdLst>
  <p:handoutMasterIdLst>
    <p:handoutMasterId r:id="rId54"/>
  </p:handoutMasterIdLst>
  <p:sldIdLst>
    <p:sldId id="256" r:id="rId3"/>
    <p:sldId id="257" r:id="rId4"/>
    <p:sldId id="258" r:id="rId5"/>
    <p:sldId id="267" r:id="rId6"/>
    <p:sldId id="268" r:id="rId7"/>
    <p:sldId id="259" r:id="rId8"/>
    <p:sldId id="291" r:id="rId9"/>
    <p:sldId id="261" r:id="rId10"/>
    <p:sldId id="260" r:id="rId11"/>
    <p:sldId id="292" r:id="rId12"/>
    <p:sldId id="293" r:id="rId13"/>
    <p:sldId id="295" r:id="rId14"/>
    <p:sldId id="294" r:id="rId15"/>
    <p:sldId id="296" r:id="rId16"/>
    <p:sldId id="280" r:id="rId17"/>
    <p:sldId id="262" r:id="rId18"/>
    <p:sldId id="279" r:id="rId19"/>
    <p:sldId id="277" r:id="rId20"/>
    <p:sldId id="275" r:id="rId21"/>
    <p:sldId id="263" r:id="rId22"/>
    <p:sldId id="274" r:id="rId23"/>
    <p:sldId id="264" r:id="rId24"/>
    <p:sldId id="276" r:id="rId25"/>
    <p:sldId id="278" r:id="rId26"/>
    <p:sldId id="273" r:id="rId27"/>
    <p:sldId id="269" r:id="rId28"/>
    <p:sldId id="284" r:id="rId29"/>
    <p:sldId id="285" r:id="rId30"/>
    <p:sldId id="290" r:id="rId31"/>
    <p:sldId id="286" r:id="rId32"/>
    <p:sldId id="288" r:id="rId33"/>
    <p:sldId id="289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270" r:id="rId46"/>
    <p:sldId id="281" r:id="rId47"/>
    <p:sldId id="283" r:id="rId48"/>
    <p:sldId id="308" r:id="rId49"/>
    <p:sldId id="309" r:id="rId50"/>
    <p:sldId id="282" r:id="rId51"/>
    <p:sldId id="310" r:id="rId52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00FF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82969" autoAdjust="0"/>
  </p:normalViewPr>
  <p:slideViewPr>
    <p:cSldViewPr>
      <p:cViewPr varScale="1">
        <p:scale>
          <a:sx n="93" d="100"/>
          <a:sy n="93" d="100"/>
        </p:scale>
        <p:origin x="81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Testing</c:v>
                </c:pt>
                <c:pt idx="2">
                  <c:v>Prototyping</c:v>
                </c:pt>
                <c:pt idx="3">
                  <c:v>Design</c:v>
                </c:pt>
                <c:pt idx="4">
                  <c:v>Research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4.5</c:v>
                </c:pt>
                <c:pt idx="2">
                  <c:v>3.5</c:v>
                </c:pt>
                <c:pt idx="3">
                  <c:v>2.5</c:v>
                </c:pt>
                <c:pt idx="4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E3-4E43-B18E-9C8691D9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56570944"/>
        <c:axId val="-356564416"/>
      </c:barChart>
      <c:catAx>
        <c:axId val="-356570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56564416"/>
        <c:crosses val="autoZero"/>
        <c:auto val="1"/>
        <c:lblAlgn val="ctr"/>
        <c:lblOffset val="100"/>
        <c:noMultiLvlLbl val="0"/>
      </c:catAx>
      <c:valAx>
        <c:axId val="-35656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5657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Overall Progress</c:v>
                </c:pt>
                <c:pt idx="1">
                  <c:v>WordPress Site</c:v>
                </c:pt>
                <c:pt idx="2">
                  <c:v>Reservations</c:v>
                </c:pt>
                <c:pt idx="3">
                  <c:v>Diagnostic Tool</c:v>
                </c:pt>
                <c:pt idx="4">
                  <c:v>Database</c:v>
                </c:pt>
                <c:pt idx="5">
                  <c:v>Raspberry PI</c:v>
                </c:pt>
                <c:pt idx="6">
                  <c:v>Server Connector</c:v>
                </c:pt>
                <c:pt idx="7">
                  <c:v>Machine Control</c:v>
                </c:pt>
                <c:pt idx="8">
                  <c:v>Main Panel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0.66249999999999998</c:v>
                </c:pt>
                <c:pt idx="1">
                  <c:v>0.2</c:v>
                </c:pt>
                <c:pt idx="2">
                  <c:v>0.9</c:v>
                </c:pt>
                <c:pt idx="3">
                  <c:v>0.7</c:v>
                </c:pt>
                <c:pt idx="4">
                  <c:v>0.85</c:v>
                </c:pt>
                <c:pt idx="5">
                  <c:v>0.5</c:v>
                </c:pt>
                <c:pt idx="6">
                  <c:v>0.7</c:v>
                </c:pt>
                <c:pt idx="7">
                  <c:v>0.6</c:v>
                </c:pt>
                <c:pt idx="8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AD-4C70-9A4F-86D8B9751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87330080"/>
        <c:axId val="-387329536"/>
      </c:barChart>
      <c:catAx>
        <c:axId val="-38733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7329536"/>
        <c:crosses val="autoZero"/>
        <c:auto val="1"/>
        <c:lblAlgn val="ctr"/>
        <c:lblOffset val="100"/>
        <c:noMultiLvlLbl val="0"/>
      </c:catAx>
      <c:valAx>
        <c:axId val="-38732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733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fld id="{AF47CCCC-307A-4810-BAB0-0FB698B8C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06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fld id="{C7324988-157E-48A4-8BD0-4BF7D9FE9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59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Anatoly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4988-157E-48A4-8BD0-4BF7D9FE91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90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Anatoly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4988-157E-48A4-8BD0-4BF7D9FE91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0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Anatoly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4988-157E-48A4-8BD0-4BF7D9FE91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94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Anatoly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4988-157E-48A4-8BD0-4BF7D9FE91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7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Anatoly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4988-157E-48A4-8BD0-4BF7D9FE91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10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086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5744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58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394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374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2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4988-157E-48A4-8BD0-4BF7D9FE91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57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130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1313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7484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182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52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4988-157E-48A4-8BD0-4BF7D9FE91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4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4988-157E-48A4-8BD0-4BF7D9FE91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1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4988-157E-48A4-8BD0-4BF7D9FE91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0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4988-157E-48A4-8BD0-4BF7D9FE91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2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Anatoly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4988-157E-48A4-8BD0-4BF7D9FE91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6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Anatoly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4988-157E-48A4-8BD0-4BF7D9FE91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20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Anatoly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4988-157E-48A4-8BD0-4BF7D9FE91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1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227F8F-9FEE-4D60-9626-1DC48B585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85931-1F01-44C2-AE94-F9B21AF1DA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3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C99D3-AE44-4BDA-A347-A4050423C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1E662-8C2D-4714-B2E8-E4A1A5B8ABC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5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D690E-0FF2-4A81-898C-9EBC2AC67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07BD0-32DF-427E-9756-F8EF23A4769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https://pbs.twimg.com/profile_images/423481318182105088/gRWRqzTQ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-76200" y="76200"/>
            <a:ext cx="1371601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94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0DBD8-4379-4399-8344-B8D7ACF25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1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5CE88-51E4-4EA4-88DF-D91611194B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3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74088-F302-4343-97F4-1652843EC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0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B1C91-D629-419B-AA51-E48E4CF078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9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C46CD-AE69-47FD-ACC5-AB875E8BA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2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21000">
              <a:schemeClr val="accent2">
                <a:alpha val="76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F601FFC2-68D7-4AB8-B7F1-8ED445831F2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81000" y="381000"/>
            <a:ext cx="457200" cy="457200"/>
          </a:xfrm>
          <a:prstGeom prst="rect">
            <a:avLst/>
          </a:prstGeom>
          <a:solidFill>
            <a:schemeClr val="accent2"/>
          </a:solidFill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066800" y="381000"/>
            <a:ext cx="457200" cy="457200"/>
          </a:xfrm>
          <a:prstGeom prst="rect">
            <a:avLst/>
          </a:prstGeom>
          <a:solidFill>
            <a:schemeClr val="accent2"/>
          </a:solidFill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981200" y="381000"/>
            <a:ext cx="457200" cy="457200"/>
          </a:xfrm>
          <a:prstGeom prst="rect">
            <a:avLst/>
          </a:prstGeom>
          <a:solidFill>
            <a:schemeClr val="accent2"/>
          </a:solidFill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352800" y="381000"/>
            <a:ext cx="457200" cy="457200"/>
          </a:xfrm>
          <a:prstGeom prst="rect">
            <a:avLst/>
          </a:prstGeom>
          <a:solidFill>
            <a:schemeClr val="accent2"/>
          </a:solidFill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5715000" y="381000"/>
            <a:ext cx="457200" cy="457200"/>
          </a:xfrm>
          <a:prstGeom prst="rect">
            <a:avLst/>
          </a:prstGeom>
          <a:solidFill>
            <a:schemeClr val="accent2"/>
          </a:solidFill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81000" y="990600"/>
            <a:ext cx="457200" cy="457200"/>
          </a:xfrm>
          <a:prstGeom prst="rect">
            <a:avLst/>
          </a:prstGeom>
          <a:solidFill>
            <a:schemeClr val="accent2"/>
          </a:solidFill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81000" y="1600200"/>
            <a:ext cx="457200" cy="457200"/>
          </a:xfrm>
          <a:prstGeom prst="rect">
            <a:avLst/>
          </a:prstGeom>
          <a:solidFill>
            <a:schemeClr val="accent2"/>
          </a:solidFill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381000" y="6629400"/>
            <a:ext cx="457200" cy="457200"/>
          </a:xfrm>
          <a:prstGeom prst="rect">
            <a:avLst/>
          </a:prstGeom>
          <a:noFill/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381000" y="5181600"/>
            <a:ext cx="457200" cy="457200"/>
          </a:xfrm>
          <a:prstGeom prst="rect">
            <a:avLst/>
          </a:prstGeom>
          <a:noFill/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381000" y="6019800"/>
            <a:ext cx="457200" cy="457200"/>
          </a:xfrm>
          <a:prstGeom prst="rect">
            <a:avLst/>
          </a:prstGeom>
          <a:noFill/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381000" y="3505200"/>
            <a:ext cx="457200" cy="457200"/>
          </a:xfrm>
          <a:prstGeom prst="rect">
            <a:avLst/>
          </a:prstGeom>
          <a:noFill/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097280" y="5516880"/>
            <a:ext cx="274320" cy="274320"/>
          </a:xfrm>
          <a:prstGeom prst="rect">
            <a:avLst/>
          </a:prstGeom>
          <a:noFill/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066800" y="990600"/>
            <a:ext cx="274320" cy="274320"/>
          </a:xfrm>
          <a:prstGeom prst="rect">
            <a:avLst/>
          </a:prstGeom>
          <a:solidFill>
            <a:schemeClr val="accent2"/>
          </a:solidFill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4069080" y="685800"/>
            <a:ext cx="274320" cy="274320"/>
          </a:xfrm>
          <a:prstGeom prst="rect">
            <a:avLst/>
          </a:prstGeom>
          <a:solidFill>
            <a:schemeClr val="accent2"/>
          </a:solidFill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381000" y="2362200"/>
            <a:ext cx="457200" cy="457200"/>
          </a:xfrm>
          <a:prstGeom prst="rect">
            <a:avLst/>
          </a:prstGeom>
          <a:solidFill>
            <a:schemeClr val="accent2"/>
          </a:solidFill>
          <a:ln w="19050" cap="sq" cmpd="sng" algn="ctr">
            <a:solidFill>
              <a:schemeClr val="tx1">
                <a:lumMod val="95000"/>
                <a:alpha val="7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47699" y="1219200"/>
            <a:ext cx="7848600" cy="1447800"/>
          </a:xfrm>
        </p:spPr>
        <p:txBody>
          <a:bodyPr anchor="ctr"/>
          <a:lstStyle/>
          <a:p>
            <a:pPr algn="ctr"/>
            <a:r>
              <a:rPr lang="en-US" dirty="0"/>
              <a:t>Laboratory Control System (LCS)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pPr algn="ctr"/>
            <a:r>
              <a:rPr lang="en-US" dirty="0"/>
              <a:t>UCF Engineering I Cleanroom Laboratory</a:t>
            </a:r>
          </a:p>
          <a:p>
            <a:pPr marL="457200" indent="-457200" algn="ctr">
              <a:buAutoNum type="alphaUcPeriod"/>
            </a:pPr>
            <a:r>
              <a:rPr lang="en-US" dirty="0" err="1"/>
              <a:t>Borgess</a:t>
            </a:r>
            <a:r>
              <a:rPr lang="en-US" dirty="0"/>
              <a:t>, A. </a:t>
            </a:r>
            <a:r>
              <a:rPr lang="en-US" dirty="0" smtClean="0"/>
              <a:t>Kozorezov</a:t>
            </a:r>
            <a:br>
              <a:rPr lang="en-US" dirty="0" smtClean="0"/>
            </a:br>
            <a:r>
              <a:rPr lang="en-US" dirty="0" smtClean="0"/>
              <a:t>J</a:t>
            </a:r>
            <a:r>
              <a:rPr lang="en-US" dirty="0"/>
              <a:t>. Ossa, M. </a:t>
            </a:r>
            <a:r>
              <a:rPr lang="en-US" dirty="0" err="1"/>
              <a:t>Aleksich</a:t>
            </a:r>
            <a:endParaRPr lang="en-US" dirty="0"/>
          </a:p>
          <a:p>
            <a:pPr algn="ctr"/>
            <a:r>
              <a:rPr lang="en-US" dirty="0"/>
              <a:t>Sponsor: Dr. Reza </a:t>
            </a:r>
            <a:r>
              <a:rPr lang="en-US" dirty="0" err="1"/>
              <a:t>Abdolvand</a:t>
            </a:r>
            <a:r>
              <a:rPr lang="en-US" dirty="0"/>
              <a:t>, UCF</a:t>
            </a:r>
          </a:p>
        </p:txBody>
      </p:sp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56"/>
          <a:stretch/>
        </p:blipFill>
        <p:spPr bwMode="auto">
          <a:xfrm>
            <a:off x="2271712" y="2915680"/>
            <a:ext cx="4600575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(touch screen)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057400"/>
            <a:ext cx="4495800" cy="3385726"/>
          </a:xfrm>
          <a:prstGeom prst="rect">
            <a:avLst/>
          </a:prstGeom>
        </p:spPr>
      </p:pic>
      <p:pic>
        <p:nvPicPr>
          <p:cNvPr id="6" name="Picture 5" descr="small panel program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744744"/>
            <a:ext cx="272415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25488" y="4975140"/>
            <a:ext cx="2226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3” panel</a:t>
            </a:r>
          </a:p>
          <a:p>
            <a:r>
              <a:rPr lang="en-US" dirty="0" smtClean="0"/>
              <a:t>$205</a:t>
            </a:r>
          </a:p>
          <a:p>
            <a:r>
              <a:rPr lang="de-DE" dirty="0"/>
              <a:t>128 x 64 </a:t>
            </a:r>
            <a:r>
              <a:rPr lang="de-DE" dirty="0" smtClean="0"/>
              <a:t>display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5473993"/>
            <a:ext cx="23807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5.7” panel</a:t>
            </a:r>
          </a:p>
          <a:p>
            <a:r>
              <a:rPr lang="en-US" dirty="0" smtClean="0"/>
              <a:t>$299</a:t>
            </a:r>
          </a:p>
          <a:p>
            <a:r>
              <a:rPr lang="de-DE" dirty="0"/>
              <a:t>320 x 240 </a:t>
            </a:r>
            <a:r>
              <a:rPr lang="de-DE" dirty="0" smtClean="0"/>
              <a:t>display</a:t>
            </a:r>
            <a:endParaRPr lang="en-US" dirty="0"/>
          </a:p>
        </p:txBody>
      </p:sp>
      <p:pic>
        <p:nvPicPr>
          <p:cNvPr id="9" name="Picture 8" descr="https://pbs.twimg.com/profile_images/423481318182105088/gRWRqzTQ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624574"/>
            <a:ext cx="6629400" cy="838200"/>
          </a:xfrm>
        </p:spPr>
        <p:txBody>
          <a:bodyPr/>
          <a:lstStyle/>
          <a:p>
            <a:r>
              <a:rPr lang="en-US" dirty="0" smtClean="0"/>
              <a:t>Panel prototype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5555"/>
          <a:stretch/>
        </p:blipFill>
        <p:spPr>
          <a:xfrm>
            <a:off x="903139" y="1600200"/>
            <a:ext cx="2895600" cy="326023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2" t="30000" r="2202" b="21111"/>
          <a:stretch/>
        </p:blipFill>
        <p:spPr>
          <a:xfrm>
            <a:off x="3845837" y="2490506"/>
            <a:ext cx="5143500" cy="3352800"/>
          </a:xfrm>
          <a:prstGeom prst="rect">
            <a:avLst/>
          </a:prstGeom>
        </p:spPr>
      </p:pic>
      <p:pic>
        <p:nvPicPr>
          <p:cNvPr id="67" name="Picture 66" descr="https://pbs.twimg.com/profile_images/423481318182105088/gRWRqzTQ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0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5555"/>
          <a:stretch/>
        </p:blipFill>
        <p:spPr>
          <a:xfrm>
            <a:off x="903139" y="1600200"/>
            <a:ext cx="2895600" cy="326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Left Bracket 3"/>
          <p:cNvSpPr/>
          <p:nvPr/>
        </p:nvSpPr>
        <p:spPr bwMode="auto">
          <a:xfrm rot="5099544">
            <a:off x="2268960" y="2053891"/>
            <a:ext cx="163954" cy="1021513"/>
          </a:xfrm>
          <a:prstGeom prst="leftBracket">
            <a:avLst/>
          </a:prstGeom>
          <a:noFill/>
          <a:ln w="2540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3532" y="202884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Left Bracket 5"/>
          <p:cNvSpPr/>
          <p:nvPr/>
        </p:nvSpPr>
        <p:spPr bwMode="auto">
          <a:xfrm rot="3071431">
            <a:off x="1752997" y="3451530"/>
            <a:ext cx="163954" cy="1021513"/>
          </a:xfrm>
          <a:prstGeom prst="leftBracket">
            <a:avLst/>
          </a:prstGeom>
          <a:noFill/>
          <a:ln w="2540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191538">
            <a:off x="1692209" y="3287483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112939" y="3657600"/>
            <a:ext cx="533400" cy="1066800"/>
          </a:xfrm>
          <a:prstGeom prst="roundRect">
            <a:avLst/>
          </a:prstGeom>
          <a:solidFill>
            <a:srgbClr val="C00000">
              <a:alpha val="3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2" t="30000" r="2202" b="21111"/>
          <a:stretch/>
        </p:blipFill>
        <p:spPr>
          <a:xfrm>
            <a:off x="3845837" y="2490506"/>
            <a:ext cx="51435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 bwMode="auto">
          <a:xfrm>
            <a:off x="4130107" y="4259475"/>
            <a:ext cx="1773129" cy="1524000"/>
          </a:xfrm>
          <a:prstGeom prst="roundRect">
            <a:avLst/>
          </a:prstGeom>
          <a:solidFill>
            <a:srgbClr val="C00000">
              <a:alpha val="3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512837" y="2735475"/>
            <a:ext cx="1315929" cy="851316"/>
          </a:xfrm>
          <a:prstGeom prst="roundRect">
            <a:avLst/>
          </a:prstGeom>
          <a:solidFill>
            <a:srgbClr val="C00000">
              <a:alpha val="3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427238" y="3741248"/>
            <a:ext cx="914400" cy="670627"/>
          </a:xfrm>
          <a:prstGeom prst="roundRect">
            <a:avLst/>
          </a:prstGeom>
          <a:solidFill>
            <a:srgbClr val="C00000">
              <a:alpha val="3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380518" y="3662253"/>
            <a:ext cx="959259" cy="899227"/>
          </a:xfrm>
          <a:prstGeom prst="roundRect">
            <a:avLst/>
          </a:prstGeom>
          <a:solidFill>
            <a:srgbClr val="C00000">
              <a:alpha val="3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386695" y="4636942"/>
            <a:ext cx="1954943" cy="536933"/>
          </a:xfrm>
          <a:prstGeom prst="roundRect">
            <a:avLst/>
          </a:prstGeom>
          <a:solidFill>
            <a:srgbClr val="C00000">
              <a:alpha val="3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113036" y="2774209"/>
            <a:ext cx="533401" cy="1256665"/>
          </a:xfrm>
          <a:prstGeom prst="roundRect">
            <a:avLst/>
          </a:prstGeom>
          <a:solidFill>
            <a:srgbClr val="C00000">
              <a:alpha val="3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4612" y="5197019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Card swipe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2370" y="6059326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Touch screen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219200" y="3389275"/>
            <a:ext cx="1437537" cy="1335124"/>
          </a:xfrm>
          <a:prstGeom prst="roundRect">
            <a:avLst/>
          </a:prstGeom>
          <a:solidFill>
            <a:srgbClr val="C00000">
              <a:alpha val="3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2076" y="2955866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Card swipe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4016" y="5988175"/>
            <a:ext cx="1288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Terminal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strip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6329" y="6059326"/>
            <a:ext cx="2087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Power +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circuit breakers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9457" y="924598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Card swipe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3116" y="1184701"/>
            <a:ext cx="1483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PLC +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Expansion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6504" y="1719084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Raspberry Pi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6" name="Straight Arrow Connector 25"/>
          <p:cNvCxnSpPr>
            <a:stCxn id="17" idx="0"/>
          </p:cNvCxnSpPr>
          <p:nvPr/>
        </p:nvCxnSpPr>
        <p:spPr bwMode="auto">
          <a:xfrm flipV="1">
            <a:off x="3033450" y="4495800"/>
            <a:ext cx="342056" cy="701219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18" idx="0"/>
          </p:cNvCxnSpPr>
          <p:nvPr/>
        </p:nvCxnSpPr>
        <p:spPr bwMode="auto">
          <a:xfrm flipH="1" flipV="1">
            <a:off x="2000917" y="4535298"/>
            <a:ext cx="316990" cy="152402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2843506" y="5587757"/>
            <a:ext cx="1547349" cy="495619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2" idx="0"/>
          </p:cNvCxnSpPr>
          <p:nvPr/>
        </p:nvCxnSpPr>
        <p:spPr bwMode="auto">
          <a:xfrm flipV="1">
            <a:off x="6520045" y="4346274"/>
            <a:ext cx="340102" cy="171305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1" idx="0"/>
          </p:cNvCxnSpPr>
          <p:nvPr/>
        </p:nvCxnSpPr>
        <p:spPr bwMode="auto">
          <a:xfrm flipH="1" flipV="1">
            <a:off x="7301868" y="4905408"/>
            <a:ext cx="956427" cy="1082767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4" idx="2"/>
          </p:cNvCxnSpPr>
          <p:nvPr/>
        </p:nvCxnSpPr>
        <p:spPr bwMode="auto">
          <a:xfrm>
            <a:off x="5734665" y="2015698"/>
            <a:ext cx="1025819" cy="115311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25" idx="2"/>
          </p:cNvCxnSpPr>
          <p:nvPr/>
        </p:nvCxnSpPr>
        <p:spPr bwMode="auto">
          <a:xfrm>
            <a:off x="7557934" y="2180749"/>
            <a:ext cx="317930" cy="178676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8384874" y="1386263"/>
            <a:ext cx="282647" cy="163845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409700" y="624574"/>
            <a:ext cx="6629400" cy="838200"/>
          </a:xfrm>
        </p:spPr>
        <p:txBody>
          <a:bodyPr/>
          <a:lstStyle/>
          <a:p>
            <a:r>
              <a:rPr lang="en-US" dirty="0" smtClean="0"/>
              <a:t>Panel prototype</a:t>
            </a:r>
            <a:endParaRPr lang="en-US" dirty="0"/>
          </a:p>
        </p:txBody>
      </p:sp>
      <p:pic>
        <p:nvPicPr>
          <p:cNvPr id="36" name="Picture 35" descr="https://pbs.twimg.com/profile_images/423481318182105088/gRWRqzTQ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1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power flow</a:t>
            </a:r>
            <a:endParaRPr lang="en-US" dirty="0"/>
          </a:p>
        </p:txBody>
      </p:sp>
      <p:pic>
        <p:nvPicPr>
          <p:cNvPr id="4" name="Picture 3" descr="Power flow 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66294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ttps://pbs.twimg.com/profile_images/423481318182105088/gRWRqzTQ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0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50788"/>
            <a:ext cx="6629400" cy="838200"/>
          </a:xfrm>
        </p:spPr>
        <p:txBody>
          <a:bodyPr/>
          <a:lstStyle/>
          <a:p>
            <a:r>
              <a:rPr lang="en-US" dirty="0" smtClean="0"/>
              <a:t>User interface (panel)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460" y="4276769"/>
            <a:ext cx="2744664" cy="2066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082571"/>
            <a:ext cx="2743200" cy="2066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378" y="4276769"/>
            <a:ext cx="2720569" cy="2047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377" y="2094558"/>
            <a:ext cx="2720569" cy="2046744"/>
          </a:xfrm>
          <a:prstGeom prst="rect">
            <a:avLst/>
          </a:prstGeom>
        </p:spPr>
      </p:pic>
      <p:pic>
        <p:nvPicPr>
          <p:cNvPr id="8" name="Picture 7" descr="https://pbs.twimg.com/profile_images/423481318182105088/gRWRqzTQ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9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2362200"/>
            <a:ext cx="5715000" cy="1828800"/>
          </a:xfrm>
        </p:spPr>
        <p:txBody>
          <a:bodyPr/>
          <a:lstStyle/>
          <a:p>
            <a:r>
              <a:rPr lang="en-US" sz="5400" dirty="0"/>
              <a:t>PCB – The Diagnostic Tool</a:t>
            </a:r>
          </a:p>
        </p:txBody>
      </p:sp>
      <p:pic>
        <p:nvPicPr>
          <p:cNvPr id="3" name="Picture 2" descr="https://pbs.twimg.com/profile_images/423481318182105088/gRWRqzTQ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1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838200"/>
            <a:ext cx="5486400" cy="566738"/>
          </a:xfrm>
        </p:spPr>
        <p:txBody>
          <a:bodyPr/>
          <a:lstStyle/>
          <a:p>
            <a:r>
              <a:rPr lang="en-US" sz="2400" dirty="0"/>
              <a:t>Diagnostic Tool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0" y="1607853"/>
            <a:ext cx="5486400" cy="9572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Runs Parallel to the control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quick administrative access to the PLC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friendly interface </a:t>
            </a:r>
          </a:p>
        </p:txBody>
      </p:sp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14600"/>
            <a:ext cx="5221289" cy="3783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10356"/>
            <a:ext cx="5715000" cy="609600"/>
          </a:xfrm>
        </p:spPr>
        <p:txBody>
          <a:bodyPr/>
          <a:lstStyle/>
          <a:p>
            <a:r>
              <a:rPr lang="en-US" dirty="0"/>
              <a:t>Buck Converter (TPS562200)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48178"/>
            <a:ext cx="6781800" cy="1066800"/>
          </a:xfrm>
        </p:spPr>
        <p:txBody>
          <a:bodyPr/>
          <a:lstStyle/>
          <a:p>
            <a:r>
              <a:rPr lang="en-US" dirty="0"/>
              <a:t>Highly Efficient ~ 90%</a:t>
            </a:r>
          </a:p>
          <a:p>
            <a:r>
              <a:rPr lang="en-US" dirty="0"/>
              <a:t>Complex design, can be costly, high-frequency switching can be noisy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24200"/>
            <a:ext cx="66294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8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2456657" cy="641350"/>
          </a:xfrm>
        </p:spPr>
        <p:txBody>
          <a:bodyPr/>
          <a:lstStyle/>
          <a:p>
            <a:pPr algn="ctr"/>
            <a:r>
              <a:rPr lang="en-US" dirty="0"/>
              <a:t>ATMega 328P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Arduino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063477"/>
            <a:ext cx="5111750" cy="4272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1488" y="1895267"/>
            <a:ext cx="2683725" cy="4951413"/>
          </a:xfrm>
        </p:spPr>
        <p:txBody>
          <a:bodyPr/>
          <a:lstStyle/>
          <a:p>
            <a:r>
              <a:rPr lang="en-US" dirty="0"/>
              <a:t>WHY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Option to already have Arduino Optiboot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Source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to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LCD using I2C (SCA, SDA)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TX, RX to implement RS485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digital I/O pins configured for PLC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 push buttons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 MHz Crystal Oscillator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8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RS485 Communication (MAX 485)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057400"/>
            <a:ext cx="3543300" cy="3962400"/>
          </a:xfrm>
        </p:spPr>
        <p:txBody>
          <a:bodyPr/>
          <a:lstStyle/>
          <a:p>
            <a:r>
              <a:rPr lang="en-US" sz="2300" dirty="0"/>
              <a:t>Differential Data Transmission</a:t>
            </a:r>
          </a:p>
          <a:p>
            <a:r>
              <a:rPr lang="en-US" sz="2300" dirty="0"/>
              <a:t>Half Duplex</a:t>
            </a:r>
          </a:p>
          <a:p>
            <a:r>
              <a:rPr lang="en-US" sz="2300" dirty="0"/>
              <a:t>Maximum Input/output Voltage: -7 to 12 V</a:t>
            </a:r>
          </a:p>
          <a:p>
            <a:r>
              <a:rPr lang="en-US" sz="2300" dirty="0"/>
              <a:t>9600 Baud Rate</a:t>
            </a:r>
          </a:p>
          <a:p>
            <a:r>
              <a:rPr lang="en-US" sz="2300" dirty="0"/>
              <a:t>Twisted Pair to create noise immunity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2881831"/>
            <a:ext cx="3086100" cy="2313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91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1447800" y="2057400"/>
            <a:ext cx="7315200" cy="3962400"/>
          </a:xfrm>
        </p:spPr>
        <p:txBody>
          <a:bodyPr/>
          <a:lstStyle/>
          <a:p>
            <a:r>
              <a:rPr lang="en-US" dirty="0"/>
              <a:t>Antiquated logging system</a:t>
            </a:r>
          </a:p>
          <a:p>
            <a:r>
              <a:rPr lang="en-US" dirty="0"/>
              <a:t>Laboratory equipment control and usage tracking</a:t>
            </a:r>
          </a:p>
          <a:p>
            <a:r>
              <a:rPr lang="en-US" dirty="0"/>
              <a:t>Ability to reserve machines online</a:t>
            </a:r>
          </a:p>
          <a:p>
            <a:r>
              <a:rPr lang="en-US" dirty="0"/>
              <a:t>Provide monthly usage reports for billing</a:t>
            </a:r>
          </a:p>
        </p:txBody>
      </p:sp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21000">
              <a:schemeClr val="accent2">
                <a:alpha val="76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993" y="845386"/>
            <a:ext cx="3225356" cy="583046"/>
          </a:xfrm>
        </p:spPr>
        <p:txBody>
          <a:bodyPr/>
          <a:lstStyle/>
          <a:p>
            <a:r>
              <a:rPr lang="en-US" dirty="0"/>
              <a:t>PCB Schematic</a:t>
            </a:r>
          </a:p>
        </p:txBody>
      </p:sp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65" y="1436260"/>
            <a:ext cx="8472935" cy="520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 bwMode="auto">
          <a:xfrm>
            <a:off x="6210300" y="1787164"/>
            <a:ext cx="2552700" cy="1948070"/>
          </a:xfrm>
          <a:prstGeom prst="rect">
            <a:avLst/>
          </a:prstGeom>
          <a:noFill/>
          <a:ln w="28575" cap="sq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3251" y="1431826"/>
            <a:ext cx="246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RS485 Communication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918222" y="4057413"/>
            <a:ext cx="724720" cy="922907"/>
          </a:xfrm>
          <a:prstGeom prst="rect">
            <a:avLst/>
          </a:prstGeom>
          <a:noFill/>
          <a:ln w="28575" cap="sq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549" y="4931344"/>
            <a:ext cx="1037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I/O PLC </a:t>
            </a:r>
          </a:p>
          <a:p>
            <a:pPr algn="ctr"/>
            <a:r>
              <a:rPr lang="en-US" sz="1600" dirty="0" err="1">
                <a:solidFill>
                  <a:srgbClr val="7030A0"/>
                </a:solidFill>
              </a:rPr>
              <a:t>Comms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7682" y="1752793"/>
            <a:ext cx="4207874" cy="1397213"/>
          </a:xfrm>
          <a:prstGeom prst="rect">
            <a:avLst/>
          </a:prstGeom>
          <a:noFill/>
          <a:ln w="28575" cap="sq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440638"/>
            <a:ext cx="1551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Power Regulation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84160" y="4008437"/>
            <a:ext cx="724720" cy="922907"/>
          </a:xfrm>
          <a:prstGeom prst="rect">
            <a:avLst/>
          </a:prstGeom>
          <a:noFill/>
          <a:ln w="28575" cap="sq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1611" y="4915954"/>
            <a:ext cx="1037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I2C LCD </a:t>
            </a:r>
          </a:p>
          <a:p>
            <a:pPr algn="ctr"/>
            <a:r>
              <a:rPr lang="en-US" sz="1600" dirty="0" err="1">
                <a:solidFill>
                  <a:srgbClr val="7030A0"/>
                </a:solidFill>
              </a:rPr>
              <a:t>Comms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42730"/>
            <a:ext cx="2590800" cy="762000"/>
          </a:xfrm>
        </p:spPr>
        <p:txBody>
          <a:bodyPr/>
          <a:lstStyle/>
          <a:p>
            <a:r>
              <a:rPr lang="en-US" dirty="0"/>
              <a:t>PCB Layout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388165"/>
            <a:ext cx="4511488" cy="4948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0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00200" y="2667000"/>
            <a:ext cx="6705600" cy="2514600"/>
          </a:xfrm>
        </p:spPr>
        <p:txBody>
          <a:bodyPr/>
          <a:lstStyle/>
          <a:p>
            <a:r>
              <a:rPr lang="en-US" sz="5400" dirty="0"/>
              <a:t>Machine Relays</a:t>
            </a:r>
            <a:r>
              <a:rPr lang="en-US" sz="5400" dirty="0" smtClean="0"/>
              <a:t>/</a:t>
            </a:r>
            <a:br>
              <a:rPr lang="en-US" sz="5400" dirty="0" smtClean="0"/>
            </a:br>
            <a:r>
              <a:rPr lang="en-US" sz="5400" dirty="0" smtClean="0"/>
              <a:t>Machine </a:t>
            </a:r>
            <a:r>
              <a:rPr lang="en-US" sz="5400" dirty="0"/>
              <a:t>Control</a:t>
            </a:r>
          </a:p>
        </p:txBody>
      </p:sp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143500" cy="457200"/>
          </a:xfrm>
        </p:spPr>
        <p:txBody>
          <a:bodyPr/>
          <a:lstStyle/>
          <a:p>
            <a:r>
              <a:rPr lang="en-US" sz="2800" dirty="0"/>
              <a:t>Power switch Tail II Relay</a:t>
            </a:r>
          </a:p>
        </p:txBody>
      </p:sp>
      <p:pic>
        <p:nvPicPr>
          <p:cNvPr id="1028" name="Picture 4" descr="PowerSwitch Tail I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3429000"/>
            <a:ext cx="3932238" cy="2697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1545430" y="1459854"/>
            <a:ext cx="2362201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Enables power from standard outlet 120 VAC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Optional Normally Open or Normally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 Input voltage range (3-12VDC)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SPST Configuration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1" y="1066800"/>
            <a:ext cx="4041775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https://pbs.twimg.com/profile_images/423481318182105088/gRWRqzTQ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4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6629400" cy="838200"/>
          </a:xfrm>
        </p:spPr>
        <p:txBody>
          <a:bodyPr/>
          <a:lstStyle/>
          <a:p>
            <a:r>
              <a:rPr lang="en-US" dirty="0"/>
              <a:t>How to Control These????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6324600" cy="1066800"/>
          </a:xfrm>
        </p:spPr>
        <p:txBody>
          <a:bodyPr/>
          <a:lstStyle/>
          <a:p>
            <a:r>
              <a:rPr lang="en-US" dirty="0"/>
              <a:t>Electronic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Magnetic </a:t>
            </a:r>
            <a:r>
              <a:rPr lang="en-US" dirty="0"/>
              <a:t>Locks </a:t>
            </a:r>
          </a:p>
          <a:p>
            <a:r>
              <a:rPr lang="en-US" dirty="0"/>
              <a:t>Lee Electric,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SECO-LARM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33600"/>
            <a:ext cx="47244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0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8648"/>
            <a:ext cx="4191000" cy="838200"/>
          </a:xfrm>
        </p:spPr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712843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Data must be transferred from one component to another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Must be consistent to allow for seamless communication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94493"/>
            <a:ext cx="2835593" cy="28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0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52500"/>
            <a:ext cx="2286000" cy="8382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953000" cy="3356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15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66800"/>
            <a:ext cx="2590800" cy="838200"/>
          </a:xfrm>
        </p:spPr>
        <p:txBody>
          <a:bodyPr/>
          <a:lstStyle/>
          <a:p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38400"/>
            <a:ext cx="2819400" cy="2514600"/>
          </a:xfrm>
        </p:spPr>
        <p:txBody>
          <a:bodyPr/>
          <a:lstStyle/>
          <a:p>
            <a:r>
              <a:rPr lang="en-US" dirty="0" err="1" smtClean="0"/>
              <a:t>PyMod</a:t>
            </a:r>
            <a:endParaRPr lang="en-US" dirty="0" smtClean="0"/>
          </a:p>
          <a:p>
            <a:r>
              <a:rPr lang="en-US" dirty="0" err="1" smtClean="0"/>
              <a:t>JaMod</a:t>
            </a:r>
            <a:endParaRPr lang="en-US" dirty="0" smtClean="0"/>
          </a:p>
          <a:p>
            <a:r>
              <a:rPr lang="en-US" dirty="0" smtClean="0"/>
              <a:t>Modbus Master</a:t>
            </a:r>
          </a:p>
          <a:p>
            <a:r>
              <a:rPr lang="en-US" dirty="0" err="1" smtClean="0"/>
              <a:t>PhpModBus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44700"/>
            <a:ext cx="3810000" cy="330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08917"/>
            <a:ext cx="7010400" cy="838200"/>
          </a:xfrm>
        </p:spPr>
        <p:txBody>
          <a:bodyPr/>
          <a:lstStyle/>
          <a:p>
            <a:r>
              <a:rPr lang="en-US" dirty="0" smtClean="0"/>
              <a:t>From PLC to Raspberry Pi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94500"/>
              </p:ext>
            </p:extLst>
          </p:nvPr>
        </p:nvGraphicFramePr>
        <p:xfrm>
          <a:off x="1371600" y="1828800"/>
          <a:ext cx="7086600" cy="4114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3968">
                  <a:extLst>
                    <a:ext uri="{9D8B030D-6E8A-4147-A177-3AD203B41FA5}">
                      <a16:colId xmlns:a16="http://schemas.microsoft.com/office/drawing/2014/main" xmlns="" val="1976064072"/>
                    </a:ext>
                  </a:extLst>
                </a:gridCol>
                <a:gridCol w="2351084">
                  <a:extLst>
                    <a:ext uri="{9D8B030D-6E8A-4147-A177-3AD203B41FA5}">
                      <a16:colId xmlns:a16="http://schemas.microsoft.com/office/drawing/2014/main" xmlns="" val="3814624232"/>
                    </a:ext>
                  </a:extLst>
                </a:gridCol>
                <a:gridCol w="2371548">
                  <a:extLst>
                    <a:ext uri="{9D8B030D-6E8A-4147-A177-3AD203B41FA5}">
                      <a16:colId xmlns:a16="http://schemas.microsoft.com/office/drawing/2014/main" xmlns="" val="2264347507"/>
                    </a:ext>
                  </a:extLst>
                </a:gridCol>
              </a:tblGrid>
              <a:tr h="38818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TCP FRAME FORMATS FOR MESSAGES SENT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7504449"/>
                  </a:ext>
                </a:extLst>
              </a:tr>
              <a:tr h="2329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Length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Function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31522753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Transaction 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 Bytes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Identifies each message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sent over the protocol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17651369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Protocol 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 Bytes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Is set to zero for the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TCP implementation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78987994"/>
                  </a:ext>
                </a:extLst>
              </a:tr>
              <a:tr h="9316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Length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 Bytes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Identifies the length of the message after this field.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(2 + the size of the Data transmitted)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12323515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 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 Byte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Set to 1 for communication over the protocol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43179425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Function 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Byte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Identifies the action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to be performed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6603616"/>
                  </a:ext>
                </a:extLst>
              </a:tr>
              <a:tr h="698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 in size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accompanying data that could be written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to the registers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9706025"/>
                  </a:ext>
                </a:extLst>
              </a:tr>
            </a:tbl>
          </a:graphicData>
        </a:graphic>
      </p:graphicFrame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PLC TO RASPBERRY 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133600"/>
            <a:ext cx="6324600" cy="3962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Socket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Constant Monitor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Gets Request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Send acknowledgement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Separate message to bytes and shorts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Decide the next action to follow</a:t>
            </a:r>
            <a:endParaRPr lang="en-US" dirty="0"/>
          </a:p>
        </p:txBody>
      </p:sp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9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 requirements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6324600" cy="3962400"/>
          </a:xfrm>
        </p:spPr>
        <p:txBody>
          <a:bodyPr/>
          <a:lstStyle/>
          <a:p>
            <a:r>
              <a:rPr lang="en-US" dirty="0"/>
              <a:t>User-serviceable parts, long lasting</a:t>
            </a:r>
          </a:p>
          <a:p>
            <a:r>
              <a:rPr lang="en-US" dirty="0"/>
              <a:t>System expandability</a:t>
            </a:r>
          </a:p>
          <a:p>
            <a:r>
              <a:rPr lang="en-US" dirty="0"/>
              <a:t>Diagnostic tool (PCB design)</a:t>
            </a:r>
          </a:p>
          <a:p>
            <a:r>
              <a:rPr lang="en-US" dirty="0"/>
              <a:t>Integrated with UCF network</a:t>
            </a:r>
          </a:p>
          <a:p>
            <a:r>
              <a:rPr lang="en-US" dirty="0"/>
              <a:t>Online reservation system</a:t>
            </a:r>
          </a:p>
          <a:p>
            <a:r>
              <a:rPr lang="en-US" dirty="0"/>
              <a:t>User manual</a:t>
            </a:r>
          </a:p>
        </p:txBody>
      </p:sp>
      <p:pic>
        <p:nvPicPr>
          <p:cNvPr id="1026" name="Picture 2" descr="Reza Abdolvand Featured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2857500" cy="2819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 descr="https://pbs.twimg.com/profile_images/423481318182105088/gRWRqzTQ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6629400" cy="838200"/>
          </a:xfrm>
        </p:spPr>
        <p:txBody>
          <a:bodyPr/>
          <a:lstStyle/>
          <a:p>
            <a:r>
              <a:rPr lang="en-US" dirty="0" smtClean="0"/>
              <a:t>From Raspberry Pi to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5410200" cy="2819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Send ISO and Machine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Take a timestamp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Check ISO and Machine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Check Schedules</a:t>
            </a:r>
          </a:p>
          <a:p>
            <a:endParaRPr lang="en-US" dirty="0"/>
          </a:p>
        </p:txBody>
      </p:sp>
      <p:pic>
        <p:nvPicPr>
          <p:cNvPr id="3074" name="Picture 2" descr="Image may contain: one or more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304778" cy="2421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3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6629400" cy="838200"/>
          </a:xfrm>
        </p:spPr>
        <p:txBody>
          <a:bodyPr/>
          <a:lstStyle/>
          <a:p>
            <a:r>
              <a:rPr lang="en-US" dirty="0" smtClean="0"/>
              <a:t>Database Back to Raspberry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6324600" cy="3962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Calculate total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Lots of math (originally)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Still lots actually but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interesting </a:t>
            </a:r>
            <a:r>
              <a:rPr lang="en-US" dirty="0" smtClean="0"/>
              <a:t>way to get around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Milliseconds </a:t>
            </a:r>
            <a:r>
              <a:rPr lang="en-US" dirty="0" smtClean="0"/>
              <a:t>since the </a:t>
            </a:r>
            <a:r>
              <a:rPr lang="en-US" dirty="0" smtClean="0"/>
              <a:t>Great Epoch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5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14400"/>
            <a:ext cx="4343400" cy="838200"/>
          </a:xfrm>
        </p:spPr>
        <p:txBody>
          <a:bodyPr/>
          <a:lstStyle/>
          <a:p>
            <a:r>
              <a:rPr lang="en-US" dirty="0" smtClean="0"/>
              <a:t>Raspberry Pi to PLC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362200"/>
            <a:ext cx="6324600" cy="3962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Package the final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Send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Update the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Continue to listen</a:t>
            </a:r>
            <a:endParaRPr lang="en-US" dirty="0"/>
          </a:p>
        </p:txBody>
      </p:sp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vignette2.wikia.nocookie.net/logopedia/images/6/6a/Java-logo.jpg/revision/latest/scale-to-width-down/640?cb=201503210723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59029"/>
            <a:ext cx="4038600" cy="24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300" b="0" dirty="0">
                <a:ea typeface="Calibri"/>
                <a:cs typeface="Calibri"/>
                <a:sym typeface="Calibri"/>
              </a:rPr>
              <a:t>Web</a:t>
            </a:r>
            <a:r>
              <a:rPr lang="en-US" sz="3300" b="0" dirty="0">
                <a:latin typeface="Calibri"/>
                <a:ea typeface="Calibri"/>
                <a:cs typeface="Calibri"/>
                <a:sym typeface="Calibri"/>
              </a:rPr>
              <a:t> Development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idx="1"/>
          </p:nvPr>
        </p:nvSpPr>
        <p:spPr>
          <a:xfrm>
            <a:off x="2110409" y="2286000"/>
            <a:ext cx="6324600" cy="39624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dirty="0" smtClean="0">
                <a:sym typeface="Calibri"/>
              </a:rPr>
              <a:t>Front-End</a:t>
            </a:r>
            <a:br>
              <a:rPr lang="en-US" dirty="0" smtClean="0">
                <a:sym typeface="Calibri"/>
              </a:rPr>
            </a:br>
            <a:endParaRPr lang="en-US" dirty="0">
              <a:sym typeface="Calibri"/>
            </a:endParaRP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dirty="0" smtClean="0">
                <a:sym typeface="Calibri"/>
              </a:rPr>
              <a:t>Back-End</a:t>
            </a:r>
            <a:br>
              <a:rPr lang="en-US" dirty="0" smtClean="0">
                <a:sym typeface="Calibri"/>
              </a:rPr>
            </a:br>
            <a:endParaRPr lang="en-US" dirty="0">
              <a:sym typeface="Calibri"/>
            </a:endParaRP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dirty="0">
                <a:sym typeface="Calibri"/>
              </a:rPr>
              <a:t>Database </a:t>
            </a:r>
            <a:r>
              <a:rPr lang="en-US" dirty="0" smtClean="0">
                <a:sym typeface="Calibri"/>
              </a:rPr>
              <a:t>Design</a:t>
            </a:r>
            <a:br>
              <a:rPr lang="en-US" dirty="0" smtClean="0">
                <a:sym typeface="Calibri"/>
              </a:rPr>
            </a:br>
            <a:endParaRPr lang="en-US" dirty="0">
              <a:sym typeface="Calibri"/>
            </a:endParaRP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dirty="0">
                <a:sym typeface="Calibri"/>
              </a:rPr>
              <a:t>UCF Network</a:t>
            </a:r>
          </a:p>
        </p:txBody>
      </p:sp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4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300" b="0" dirty="0">
                <a:ea typeface="Calibri"/>
                <a:cs typeface="Calibri"/>
                <a:sym typeface="Calibri"/>
              </a:rPr>
              <a:t>Front-End</a:t>
            </a:r>
            <a:r>
              <a:rPr lang="en-US" sz="3300" b="0" dirty="0">
                <a:latin typeface="Calibri"/>
                <a:ea typeface="Calibri"/>
                <a:cs typeface="Calibri"/>
                <a:sym typeface="Calibri"/>
              </a:rPr>
              <a:t> Development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idx="1"/>
          </p:nvPr>
        </p:nvSpPr>
        <p:spPr>
          <a:xfrm>
            <a:off x="1602263" y="2057400"/>
            <a:ext cx="5833125" cy="329175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dirty="0"/>
              <a:t>2 Websites — dynamic and </a:t>
            </a:r>
            <a:r>
              <a:rPr lang="en-US" dirty="0" smtClean="0"/>
              <a:t>static</a:t>
            </a:r>
            <a:br>
              <a:rPr lang="en-US" dirty="0" smtClean="0"/>
            </a:b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dirty="0">
                <a:sym typeface="Calibri"/>
              </a:rPr>
              <a:t>CSS, HTML, and </a:t>
            </a:r>
            <a:r>
              <a:rPr lang="en-US" dirty="0" smtClean="0">
                <a:sym typeface="Calibri"/>
              </a:rPr>
              <a:t>JavaScript</a:t>
            </a:r>
          </a:p>
          <a:p>
            <a:pPr marL="571500" lvl="1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600" dirty="0" smtClean="0">
                <a:ea typeface="+mn-ea"/>
                <a:cs typeface="+mn-cs"/>
                <a:sym typeface="Calibri"/>
              </a:rPr>
              <a:t>Bootstrap</a:t>
            </a:r>
            <a:endParaRPr lang="en-US" sz="1600" dirty="0">
              <a:ea typeface="+mn-ea"/>
              <a:cs typeface="+mn-cs"/>
              <a:sym typeface="Calibri"/>
            </a:endParaRPr>
          </a:p>
          <a:p>
            <a:pPr marL="571500" lvl="2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600" dirty="0">
                <a:ea typeface="+mn-ea"/>
                <a:cs typeface="+mn-cs"/>
                <a:sym typeface="Calibri"/>
              </a:rPr>
              <a:t>jQuery </a:t>
            </a:r>
            <a:r>
              <a:rPr lang="en-US" sz="1600" dirty="0" err="1" smtClean="0">
                <a:ea typeface="+mn-ea"/>
                <a:cs typeface="+mn-cs"/>
                <a:sym typeface="Calibri"/>
              </a:rPr>
              <a:t>DataTables</a:t>
            </a:r>
            <a:r>
              <a:rPr lang="en-US" sz="1600" dirty="0" smtClean="0">
                <a:ea typeface="+mn-ea"/>
                <a:cs typeface="+mn-cs"/>
                <a:sym typeface="Calibri"/>
              </a:rPr>
              <a:t/>
            </a:r>
            <a:br>
              <a:rPr lang="en-US" sz="1600" dirty="0" smtClean="0">
                <a:ea typeface="+mn-ea"/>
                <a:cs typeface="+mn-cs"/>
                <a:sym typeface="Calibri"/>
              </a:rPr>
            </a:br>
            <a:endParaRPr lang="en-US" sz="1600" dirty="0">
              <a:ea typeface="+mn-ea"/>
              <a:cs typeface="+mn-cs"/>
              <a:sym typeface="Calibri"/>
            </a:endParaRP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dirty="0"/>
              <a:t>WordPress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 descr="Bootstra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365" y="4635346"/>
            <a:ext cx="1630556" cy="163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3" name="Shape 93" descr="jquery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400" y="5501550"/>
            <a:ext cx="3517318" cy="86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4" name="Shape 94" descr="wordpres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5287" y="3476239"/>
            <a:ext cx="2029144" cy="1260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s://pbs.twimg.com/profile_images/423481318182105088/gRWRqzTQ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8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530626" y="795506"/>
            <a:ext cx="6629400" cy="8382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300" b="0" dirty="0">
                <a:latin typeface="+mn-lt"/>
                <a:ea typeface="Calibri"/>
                <a:cs typeface="Calibri"/>
                <a:sym typeface="Calibri"/>
              </a:rPr>
              <a:t>Back-End </a:t>
            </a:r>
            <a:r>
              <a:rPr lang="en-US" sz="3300" b="0" dirty="0">
                <a:latin typeface="Calibri"/>
                <a:ea typeface="Calibri"/>
                <a:cs typeface="Calibri"/>
                <a:sym typeface="Calibri"/>
              </a:rPr>
              <a:t>Development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idx="1"/>
          </p:nvPr>
        </p:nvSpPr>
        <p:spPr>
          <a:xfrm>
            <a:off x="1372708" y="1633706"/>
            <a:ext cx="7314092" cy="39624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514350"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  <a:sym typeface="Arial"/>
              </a:rPr>
              <a:t>Supported by Windows and Ubuntu </a:t>
            </a:r>
            <a:r>
              <a:rPr lang="en-US" dirty="0" smtClean="0">
                <a:latin typeface="Calibri"/>
                <a:ea typeface="Calibri"/>
                <a:cs typeface="Calibri"/>
                <a:sym typeface="Arial"/>
              </a:rPr>
              <a:t>machines</a:t>
            </a:r>
            <a:br>
              <a:rPr lang="en-US" dirty="0" smtClean="0">
                <a:latin typeface="Calibri"/>
                <a:ea typeface="Calibri"/>
                <a:cs typeface="Calibri"/>
                <a:sym typeface="Arial"/>
              </a:rPr>
            </a:br>
            <a:endParaRPr lang="en-US" dirty="0">
              <a:latin typeface="Calibri"/>
              <a:ea typeface="Calibri"/>
              <a:cs typeface="Calibri"/>
              <a:sym typeface="Arial"/>
            </a:endParaRPr>
          </a:p>
          <a:p>
            <a:pPr marL="514350"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  <a:sym typeface="Arial"/>
              </a:rPr>
              <a:t>Supported by UCF </a:t>
            </a:r>
            <a:r>
              <a:rPr lang="en-US" dirty="0" smtClean="0">
                <a:latin typeface="Calibri"/>
                <a:ea typeface="Calibri"/>
                <a:cs typeface="Calibri"/>
                <a:sym typeface="Arial"/>
              </a:rPr>
              <a:t>Network</a:t>
            </a:r>
            <a:br>
              <a:rPr lang="en-US" dirty="0" smtClean="0">
                <a:latin typeface="Calibri"/>
                <a:ea typeface="Calibri"/>
                <a:cs typeface="Calibri"/>
                <a:sym typeface="Arial"/>
              </a:rPr>
            </a:br>
            <a:endParaRPr lang="en-US" dirty="0" smtClean="0">
              <a:latin typeface="Calibri"/>
              <a:ea typeface="Calibri"/>
              <a:cs typeface="Calibri"/>
              <a:sym typeface="Arial"/>
            </a:endParaRPr>
          </a:p>
          <a:p>
            <a:pPr marL="514350">
              <a:spcBef>
                <a:spcPts val="0"/>
              </a:spcBef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XAMPP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– Cross platform development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environment</a:t>
            </a:r>
          </a:p>
          <a:p>
            <a:pPr marL="852488">
              <a:spcBef>
                <a:spcPts val="0"/>
              </a:spcBef>
            </a:pPr>
            <a:r>
              <a:rPr lang="en-US" sz="1800" dirty="0" smtClean="0">
                <a:latin typeface="Calibri"/>
                <a:ea typeface="Calibri"/>
                <a:cs typeface="Calibri"/>
                <a:sym typeface="Arial"/>
              </a:rPr>
              <a:t>Free </a:t>
            </a:r>
            <a:r>
              <a:rPr lang="en-US" sz="1800" dirty="0">
                <a:latin typeface="Calibri"/>
                <a:ea typeface="Calibri"/>
                <a:cs typeface="Calibri"/>
                <a:sym typeface="Arial"/>
              </a:rPr>
              <a:t>to </a:t>
            </a:r>
            <a:r>
              <a:rPr lang="en-US" sz="1800" dirty="0" smtClean="0">
                <a:latin typeface="Calibri"/>
                <a:ea typeface="Calibri"/>
                <a:cs typeface="Calibri"/>
                <a:sym typeface="Arial"/>
              </a:rPr>
              <a:t>use</a:t>
            </a:r>
          </a:p>
          <a:p>
            <a:pPr marL="852488">
              <a:spcBef>
                <a:spcPts val="0"/>
              </a:spcBef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MySQL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852488">
              <a:spcBef>
                <a:spcPts val="0"/>
              </a:spcBef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PHP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852488">
              <a:spcBef>
                <a:spcPts val="0"/>
              </a:spcBef>
            </a:pPr>
            <a:r>
              <a:rPr lang="en-US" sz="1800" dirty="0" smtClean="0">
                <a:latin typeface="Calibri"/>
                <a:ea typeface="Calibri"/>
                <a:cs typeface="Calibri"/>
                <a:sym typeface="Arial"/>
              </a:rPr>
              <a:t>Apache</a:t>
            </a:r>
            <a:endParaRPr lang="en-US" sz="1800" dirty="0"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101" name="Shape 101" descr="xampp-logo.png"/>
          <p:cNvPicPr preferRelativeResize="0"/>
          <p:nvPr/>
        </p:nvPicPr>
        <p:blipFill rotWithShape="1">
          <a:blip r:embed="rId3">
            <a:alphaModFix/>
          </a:blip>
          <a:srcRect t="17422" b="23559"/>
          <a:stretch/>
        </p:blipFill>
        <p:spPr>
          <a:xfrm>
            <a:off x="2481060" y="5096853"/>
            <a:ext cx="3008025" cy="99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" name="Shape 102" descr="iconph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7437" y="4008238"/>
            <a:ext cx="1585706" cy="1585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ttps://pbs.twimg.com/profile_images/423481318182105088/gRWRqzTQ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2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32251" y="914412"/>
            <a:ext cx="6629400" cy="8382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300" b="0" dirty="0">
                <a:ea typeface="Calibri"/>
                <a:cs typeface="Calibri"/>
                <a:sym typeface="Calibri"/>
              </a:rPr>
              <a:t>Database</a:t>
            </a:r>
          </a:p>
        </p:txBody>
      </p:sp>
      <p:pic>
        <p:nvPicPr>
          <p:cNvPr id="108" name="Shape 108" descr="mysq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2175299"/>
            <a:ext cx="2237115" cy="99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9" name="Shape 109"/>
          <p:cNvGraphicFramePr/>
          <p:nvPr>
            <p:extLst>
              <p:ext uri="{D42A27DB-BD31-4B8C-83A1-F6EECF244321}">
                <p14:modId xmlns:p14="http://schemas.microsoft.com/office/powerpoint/2010/main" val="917962327"/>
              </p:ext>
            </p:extLst>
          </p:nvPr>
        </p:nvGraphicFramePr>
        <p:xfrm>
          <a:off x="1905000" y="3962400"/>
          <a:ext cx="6633488" cy="205729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316744"/>
                <a:gridCol w="3316744"/>
              </a:tblGrid>
              <a:tr h="41145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MySQL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68569" marB="6856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PostgreSQL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68569" marB="6856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287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800" kern="1200" dirty="0"/>
                        <a:t>Large Community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800" kern="1200" dirty="0"/>
                        <a:t>Large Community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68569" marB="68569"/>
                </a:tc>
              </a:tr>
              <a:tr h="34287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800" kern="1200" dirty="0"/>
                        <a:t>Moderate Performance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800" kern="1200" dirty="0"/>
                        <a:t>Great Performance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68569" marB="68569"/>
                </a:tc>
              </a:tr>
              <a:tr h="34287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800" kern="1200"/>
                        <a:t>Support Transactions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800" kern="1200" dirty="0"/>
                        <a:t>Support Transactions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68569" marB="68569"/>
                </a:tc>
              </a:tr>
              <a:tr h="34287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800" kern="1200" dirty="0"/>
                        <a:t>Bundled with XAMPP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en-US" sz="1800" kern="1200" dirty="0"/>
                        <a:t>Separate Install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68569" marB="68569"/>
                </a:tc>
              </a:tr>
            </a:tbl>
          </a:graphicData>
        </a:graphic>
      </p:graphicFrame>
      <p:pic>
        <p:nvPicPr>
          <p:cNvPr id="110" name="Shape 110" descr="postgresq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200" y="1904118"/>
            <a:ext cx="2530913" cy="1265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ttps://pbs.twimg.com/profile_images/423481318182105088/gRWRqzTQ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8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600200" y="1219200"/>
            <a:ext cx="6179877" cy="473033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600" b="0" dirty="0">
                <a:ea typeface="Calibri"/>
                <a:cs typeface="Calibri"/>
                <a:sym typeface="Calibri"/>
              </a:rPr>
              <a:t>Database Design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143000" y="2337439"/>
            <a:ext cx="3155432" cy="171954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214313" indent="-214313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Contains User Information</a:t>
            </a:r>
          </a:p>
          <a:p>
            <a:pPr marL="214313" indent="-214313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User groups</a:t>
            </a:r>
          </a:p>
          <a:p>
            <a:pPr marL="557213" lvl="1" indent="-214313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</a:p>
          <a:p>
            <a:pPr marL="557213" lvl="1" indent="-214313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Faculty</a:t>
            </a:r>
          </a:p>
          <a:p>
            <a:pPr marL="557213" lvl="1" indent="-214313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</a:p>
          <a:p>
            <a:pPr marL="214313" indent="-214313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Machine Information</a:t>
            </a:r>
          </a:p>
          <a:p>
            <a:pPr marL="214313" indent="-214313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Reservations and Lab Use</a:t>
            </a:r>
          </a:p>
          <a:p>
            <a:pPr marL="214313" indent="-214313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Authorizations</a:t>
            </a:r>
          </a:p>
        </p:txBody>
      </p:sp>
      <p:pic>
        <p:nvPicPr>
          <p:cNvPr id="117" name="Shape 117" descr="cleanroom_n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0" y="1905000"/>
            <a:ext cx="451975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2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752600" y="1219200"/>
            <a:ext cx="6629400" cy="628650"/>
          </a:xfrm>
          <a:prstGeom prst="rect">
            <a:avLst/>
          </a:prstGeom>
        </p:spPr>
        <p:txBody>
          <a:bodyPr vert="horz" wrap="square" lIns="68569" tIns="68569" rIns="68569" bIns="685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WordPress Site</a:t>
            </a:r>
          </a:p>
        </p:txBody>
      </p:sp>
      <p:pic>
        <p:nvPicPr>
          <p:cNvPr id="123" name="Shape 123" descr="wordpressimg.JPG"/>
          <p:cNvPicPr preferRelativeResize="0"/>
          <p:nvPr/>
        </p:nvPicPr>
        <p:blipFill rotWithShape="1">
          <a:blip r:embed="rId3">
            <a:alphaModFix/>
          </a:blip>
          <a:srcRect t="1136"/>
          <a:stretch/>
        </p:blipFill>
        <p:spPr>
          <a:xfrm>
            <a:off x="1752600" y="1883810"/>
            <a:ext cx="6601146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2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547812" y="926707"/>
            <a:ext cx="6629400" cy="838200"/>
          </a:xfrm>
          <a:prstGeom prst="rect">
            <a:avLst/>
          </a:prstGeom>
        </p:spPr>
        <p:txBody>
          <a:bodyPr vert="horz" wrap="square" lIns="68569" tIns="68569" rIns="68569" bIns="685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Website Application (Navigation)</a:t>
            </a:r>
          </a:p>
        </p:txBody>
      </p:sp>
      <p:pic>
        <p:nvPicPr>
          <p:cNvPr id="129" name="Shape 129" descr="stude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081" y="3200400"/>
            <a:ext cx="3764515" cy="164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0" name="Shape 130"/>
          <p:cNvGraphicFramePr/>
          <p:nvPr>
            <p:extLst>
              <p:ext uri="{D42A27DB-BD31-4B8C-83A1-F6EECF244321}">
                <p14:modId xmlns:p14="http://schemas.microsoft.com/office/powerpoint/2010/main" val="3061408011"/>
              </p:ext>
            </p:extLst>
          </p:nvPr>
        </p:nvGraphicFramePr>
        <p:xfrm>
          <a:off x="1142999" y="2057812"/>
          <a:ext cx="7486596" cy="4571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43298"/>
                <a:gridCol w="3743298"/>
              </a:tblGrid>
              <a:tr h="45717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100" b="1" dirty="0"/>
                        <a:t>Admin</a:t>
                      </a:r>
                    </a:p>
                  </a:txBody>
                  <a:tcPr marL="68569" marR="68569" marT="68569" marB="68569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100" b="1" dirty="0"/>
                        <a:t>Student</a:t>
                      </a:r>
                    </a:p>
                  </a:txBody>
                  <a:tcPr marL="68569" marR="68569" marT="68569" marB="68569"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pic>
        <p:nvPicPr>
          <p:cNvPr id="131" name="Shape 131" descr="admi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1" y="2807895"/>
            <a:ext cx="3683552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ttps://pbs.twimg.com/profile_images/423481318182105088/gRWRqzTQ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3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6629400" cy="838200"/>
          </a:xfrm>
        </p:spPr>
        <p:txBody>
          <a:bodyPr/>
          <a:lstStyle/>
          <a:p>
            <a:r>
              <a:rPr lang="en-US" dirty="0"/>
              <a:t>System overview</a:t>
            </a:r>
          </a:p>
        </p:txBody>
      </p:sp>
      <p:pic>
        <p:nvPicPr>
          <p:cNvPr id="6" name="Picture 5" descr="https://documents.lucidchart.com/documents/04581b25-a557-446a-aa86-7f4615d98a04/pages/eNbqbEM6f5NI?a=1149&amp;x=-1&amp;y=390&amp;w=1348&amp;h=1100&amp;store=1&amp;accept=image%2F*&amp;auth=LCA%207c8cd293648d5e3370d87f71b799ff719d08960a-ts%3D14808056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77939"/>
            <a:ext cx="5715000" cy="466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https://pbs.twimg.com/profile_images/423481318182105088/gRWRqzTQ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0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/>
              <a:t>Web Application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Reservation System)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872424" y="2438400"/>
            <a:ext cx="2954700" cy="25701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257175" indent="-276225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24 hour reservation system</a:t>
            </a:r>
          </a:p>
          <a:p>
            <a:pPr marL="257175" indent="-276225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12 hours displayed </a:t>
            </a:r>
            <a:r>
              <a:rPr lang="en-US" sz="21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lang="en-US" sz="21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time</a:t>
            </a:r>
          </a:p>
          <a:p>
            <a:pPr marL="257175" indent="-276225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1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Mobile friendly</a:t>
            </a:r>
          </a:p>
        </p:txBody>
      </p:sp>
      <p:pic>
        <p:nvPicPr>
          <p:cNvPr id="138" name="Shape 138" descr="newCalendar.PNG"/>
          <p:cNvPicPr preferRelativeResize="0"/>
          <p:nvPr/>
        </p:nvPicPr>
        <p:blipFill rotWithShape="1">
          <a:blip r:embed="rId3">
            <a:alphaModFix/>
          </a:blip>
          <a:srcRect l="12493" r="18407"/>
          <a:stretch/>
        </p:blipFill>
        <p:spPr>
          <a:xfrm>
            <a:off x="3810000" y="2286000"/>
            <a:ext cx="4841982" cy="387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676400" y="1066800"/>
            <a:ext cx="6629400" cy="8382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/>
              <a:t>Web Application (Admin Controls)</a:t>
            </a:r>
          </a:p>
        </p:txBody>
      </p:sp>
      <p:pic>
        <p:nvPicPr>
          <p:cNvPr id="145" name="Shape 145" descr="labLog.PNG"/>
          <p:cNvPicPr preferRelativeResize="0"/>
          <p:nvPr/>
        </p:nvPicPr>
        <p:blipFill rotWithShape="1">
          <a:blip r:embed="rId3">
            <a:alphaModFix/>
          </a:blip>
          <a:srcRect l="3344" r="6272"/>
          <a:stretch/>
        </p:blipFill>
        <p:spPr>
          <a:xfrm>
            <a:off x="2288025" y="2133600"/>
            <a:ext cx="5710949" cy="421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https://pbs.twimg.com/profile_images/423481318182105088/gRWRqzTQ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6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Web Application (Admin Controls)</a:t>
            </a:r>
          </a:p>
        </p:txBody>
      </p:sp>
      <p:pic>
        <p:nvPicPr>
          <p:cNvPr id="151" name="Shape 151" descr="viewMachin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2362200"/>
            <a:ext cx="7395656" cy="2808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5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Integrating with UCF Network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171450">
              <a:spcBef>
                <a:spcPts val="0"/>
              </a:spcBef>
            </a:pPr>
            <a:r>
              <a:rPr lang="en-US"/>
              <a:t>Working with Tech Support</a:t>
            </a:r>
          </a:p>
          <a:p>
            <a:pPr marL="342900" indent="-171450">
              <a:spcBef>
                <a:spcPts val="0"/>
              </a:spcBef>
            </a:pPr>
            <a:r>
              <a:rPr lang="en-US"/>
              <a:t>UCF Federated Identity Login</a:t>
            </a:r>
          </a:p>
        </p:txBody>
      </p:sp>
      <p:pic>
        <p:nvPicPr>
          <p:cNvPr id="164" name="Shape 164" descr="federatedIdentit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169" y="3187818"/>
            <a:ext cx="5351644" cy="230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3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81400"/>
            <a:ext cx="6629400" cy="838200"/>
          </a:xfrm>
        </p:spPr>
        <p:txBody>
          <a:bodyPr/>
          <a:lstStyle/>
          <a:p>
            <a:r>
              <a:rPr lang="en-US" sz="6000" dirty="0"/>
              <a:t>Administrative Content</a:t>
            </a:r>
          </a:p>
        </p:txBody>
      </p:sp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7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Distribution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239387"/>
              </p:ext>
            </p:extLst>
          </p:nvPr>
        </p:nvGraphicFramePr>
        <p:xfrm>
          <a:off x="1981200" y="28956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778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 panel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Anatoly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Aaron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DT/Machine</a:t>
                      </a:r>
                      <a:r>
                        <a:rPr lang="en-US" baseline="0" dirty="0" smtClean="0"/>
                        <a:t>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Anatoly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Jimmy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Miguel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Miguel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Jimmy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7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85800"/>
            <a:ext cx="6629400" cy="838200"/>
          </a:xfrm>
        </p:spPr>
        <p:txBody>
          <a:bodyPr/>
          <a:lstStyle/>
          <a:p>
            <a:r>
              <a:rPr lang="en-US" dirty="0"/>
              <a:t>Progress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636481"/>
              </p:ext>
            </p:extLst>
          </p:nvPr>
        </p:nvGraphicFramePr>
        <p:xfrm>
          <a:off x="1371600" y="1676400"/>
          <a:ext cx="7239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9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447800" y="2057400"/>
          <a:ext cx="7010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7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629400" cy="838200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6324600" cy="3962400"/>
          </a:xfrm>
        </p:spPr>
        <p:txBody>
          <a:bodyPr/>
          <a:lstStyle/>
          <a:p>
            <a:r>
              <a:rPr lang="en-US" dirty="0"/>
              <a:t>RS232-RS485-TCP/IP Modbus </a:t>
            </a:r>
            <a:r>
              <a:rPr lang="en-US" dirty="0" err="1"/>
              <a:t>comms</a:t>
            </a:r>
            <a:endParaRPr lang="en-US" dirty="0"/>
          </a:p>
          <a:p>
            <a:pPr lvl="1"/>
            <a:r>
              <a:rPr lang="en-US" dirty="0"/>
              <a:t>Card swipe to PLC</a:t>
            </a:r>
          </a:p>
          <a:p>
            <a:pPr lvl="1"/>
            <a:r>
              <a:rPr lang="en-US" dirty="0"/>
              <a:t>PLC to PC</a:t>
            </a:r>
          </a:p>
          <a:p>
            <a:pPr lvl="1"/>
            <a:r>
              <a:rPr lang="en-US" dirty="0"/>
              <a:t>DT to PLC</a:t>
            </a:r>
          </a:p>
          <a:p>
            <a:r>
              <a:rPr lang="en-US" dirty="0"/>
              <a:t>Database records</a:t>
            </a:r>
          </a:p>
          <a:p>
            <a:pPr lvl="1"/>
            <a:r>
              <a:rPr lang="en-US" dirty="0"/>
              <a:t>Calculating begin and end times</a:t>
            </a:r>
          </a:p>
          <a:p>
            <a:pPr lvl="1"/>
            <a:r>
              <a:rPr lang="en-US" dirty="0"/>
              <a:t>Reservation requirements/rules</a:t>
            </a:r>
          </a:p>
          <a:p>
            <a:r>
              <a:rPr lang="en-US" dirty="0"/>
              <a:t>User interface</a:t>
            </a:r>
          </a:p>
          <a:p>
            <a:pPr lvl="1"/>
            <a:r>
              <a:rPr lang="en-US" dirty="0"/>
              <a:t>Touch screen</a:t>
            </a:r>
          </a:p>
          <a:p>
            <a:pPr lvl="1"/>
            <a:r>
              <a:rPr lang="en-US" dirty="0"/>
              <a:t>Website/reservation system</a:t>
            </a:r>
          </a:p>
          <a:p>
            <a:r>
              <a:rPr lang="en-US" dirty="0"/>
              <a:t>Security – SSL, UCF door security, UCF IT</a:t>
            </a:r>
          </a:p>
        </p:txBody>
      </p:sp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8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897" y="439807"/>
            <a:ext cx="6629400" cy="838200"/>
          </a:xfrm>
        </p:spPr>
        <p:txBody>
          <a:bodyPr/>
          <a:lstStyle/>
          <a:p>
            <a:r>
              <a:rPr lang="en-US" dirty="0"/>
              <a:t>Budget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33" y="1409700"/>
            <a:ext cx="7406128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3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s://documents.lucidchart.com/documents/04581b25-a557-446a-aa86-7f4615d98a04/pages/eNbqbEM6f5NI?a=1149&amp;x=-1&amp;y=390&amp;w=1348&amp;h=1100&amp;store=1&amp;accept=image%2F*&amp;auth=LCA%207c8cd293648d5e3370d87f71b799ff719d08960a-ts%3D14808056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77939"/>
            <a:ext cx="5715000" cy="466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 bwMode="auto">
          <a:xfrm>
            <a:off x="5150708" y="3215811"/>
            <a:ext cx="2590800" cy="1676400"/>
          </a:xfrm>
          <a:prstGeom prst="roundRect">
            <a:avLst/>
          </a:prstGeom>
          <a:solidFill>
            <a:srgbClr val="00CCFF">
              <a:alpha val="30196"/>
            </a:srgbClr>
          </a:solidFill>
          <a:ln w="127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114800" y="1615611"/>
            <a:ext cx="3626708" cy="25908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331308" y="1691811"/>
            <a:ext cx="2790568" cy="2040152"/>
          </a:xfrm>
          <a:prstGeom prst="roundRect">
            <a:avLst/>
          </a:prstGeom>
          <a:solidFill>
            <a:srgbClr val="7030A0">
              <a:alpha val="20000"/>
            </a:srgbClr>
          </a:solidFill>
          <a:ln w="127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483708" y="3731964"/>
            <a:ext cx="2638168" cy="2379448"/>
          </a:xfrm>
          <a:prstGeom prst="roundRect">
            <a:avLst/>
          </a:prstGeom>
          <a:solidFill>
            <a:srgbClr val="C00000">
              <a:alpha val="20000"/>
            </a:srgbClr>
          </a:solidFill>
          <a:ln w="127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41093" y="5081295"/>
            <a:ext cx="220361" cy="216243"/>
          </a:xfrm>
          <a:prstGeom prst="roundRect">
            <a:avLst/>
          </a:prstGeom>
          <a:solidFill>
            <a:srgbClr val="00CCFF">
              <a:alpha val="30196"/>
            </a:srgbClr>
          </a:solidFill>
          <a:ln w="127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441093" y="5309895"/>
            <a:ext cx="228600" cy="2286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441093" y="5557544"/>
            <a:ext cx="224481" cy="209551"/>
          </a:xfrm>
          <a:prstGeom prst="roundRect">
            <a:avLst/>
          </a:prstGeom>
          <a:solidFill>
            <a:srgbClr val="7030A0">
              <a:alpha val="20000"/>
            </a:srgbClr>
          </a:solidFill>
          <a:ln w="127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41093" y="5788977"/>
            <a:ext cx="228600" cy="228600"/>
          </a:xfrm>
          <a:prstGeom prst="roundRect">
            <a:avLst/>
          </a:prstGeom>
          <a:solidFill>
            <a:srgbClr val="C00000">
              <a:alpha val="20000"/>
            </a:srgbClr>
          </a:solidFill>
          <a:ln w="127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648" y="4996857"/>
            <a:ext cx="880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n-lt"/>
              </a:rPr>
              <a:t>Jimmy</a:t>
            </a:r>
          </a:p>
          <a:p>
            <a:r>
              <a:rPr lang="en-US" sz="1600" dirty="0">
                <a:solidFill>
                  <a:schemeClr val="bg2"/>
                </a:solidFill>
                <a:latin typeface="+mn-lt"/>
              </a:rPr>
              <a:t>Miguel</a:t>
            </a:r>
          </a:p>
          <a:p>
            <a:r>
              <a:rPr lang="en-US" sz="1600" dirty="0">
                <a:solidFill>
                  <a:schemeClr val="bg2"/>
                </a:solidFill>
                <a:latin typeface="+mn-lt"/>
              </a:rPr>
              <a:t>Anatoly</a:t>
            </a:r>
          </a:p>
          <a:p>
            <a:r>
              <a:rPr lang="en-US" sz="1600" dirty="0">
                <a:solidFill>
                  <a:schemeClr val="bg2"/>
                </a:solidFill>
                <a:latin typeface="+mn-lt"/>
              </a:rPr>
              <a:t>Aaron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52600" y="635093"/>
            <a:ext cx="6629400" cy="838200"/>
          </a:xfrm>
        </p:spPr>
        <p:txBody>
          <a:bodyPr/>
          <a:lstStyle/>
          <a:p>
            <a:r>
              <a:rPr lang="en-US" dirty="0"/>
              <a:t>System overview</a:t>
            </a:r>
          </a:p>
        </p:txBody>
      </p:sp>
      <p:pic>
        <p:nvPicPr>
          <p:cNvPr id="17" name="Picture 16" descr="https://pbs.twimg.com/profile_images/423481318182105088/gRWRqzTQ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1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4088"/>
            <a:ext cx="6629400" cy="838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6"/>
          <a:stretch/>
        </p:blipFill>
        <p:spPr>
          <a:xfrm>
            <a:off x="1599344" y="1815102"/>
            <a:ext cx="7127410" cy="4042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6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specifications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18827"/>
              </p:ext>
            </p:extLst>
          </p:nvPr>
        </p:nvGraphicFramePr>
        <p:xfrm>
          <a:off x="1981200" y="2514600"/>
          <a:ext cx="670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  <a:r>
                        <a:rPr lang="en-US" baseline="0" dirty="0"/>
                        <a:t> interaction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</a:t>
                      </a:r>
                      <a:r>
                        <a:rPr lang="en-US" baseline="0" dirty="0"/>
                        <a:t> than 20 seconds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 longevity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0" dirty="0"/>
                        <a:t> years or more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Machine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22+ machines 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Machine</a:t>
                      </a:r>
                      <a:r>
                        <a:rPr lang="en-US" baseline="0" dirty="0"/>
                        <a:t> voltage relays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5VDC,</a:t>
                      </a:r>
                      <a:r>
                        <a:rPr lang="en-US" baseline="0" dirty="0"/>
                        <a:t> 12VDC, 120VAC, 220VAC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Billing increments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</a:t>
                      </a:r>
                      <a:r>
                        <a:rPr lang="en-US" baseline="0" dirty="0"/>
                        <a:t> hour </a:t>
                      </a:r>
                      <a:r>
                        <a:rPr lang="en-US" dirty="0"/>
                        <a:t>or once</a:t>
                      </a:r>
                      <a:r>
                        <a:rPr lang="en-US" baseline="0" dirty="0"/>
                        <a:t> per day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SSL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Size of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Medicine cabinet 14”x16”x8”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Picture 7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1371600"/>
            <a:ext cx="6629400" cy="838200"/>
          </a:xfrm>
        </p:spPr>
        <p:txBody>
          <a:bodyPr/>
          <a:lstStyle/>
          <a:p>
            <a:r>
              <a:rPr lang="en-US" dirty="0" smtClean="0"/>
              <a:t>PLC Selection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52116"/>
              </p:ext>
            </p:extLst>
          </p:nvPr>
        </p:nvGraphicFramePr>
        <p:xfrm>
          <a:off x="1600200" y="3048000"/>
          <a:ext cx="7109254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Automation Direct</a:t>
                      </a:r>
                    </a:p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Free</a:t>
                      </a:r>
                      <a:r>
                        <a:rPr lang="en-US" baseline="0" dirty="0" smtClean="0"/>
                        <a:t> software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Free tech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Free shipping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Many features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Expandability</a:t>
                      </a:r>
                      <a:br>
                        <a:rPr lang="en-US" baseline="0" dirty="0" smtClean="0"/>
                      </a:b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Proprietary</a:t>
                      </a:r>
                      <a:r>
                        <a:rPr lang="en-US" baseline="0" dirty="0" smtClean="0"/>
                        <a:t> software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Every other brand</a:t>
                      </a:r>
                    </a:p>
                    <a:p>
                      <a:r>
                        <a:rPr lang="en-US" dirty="0" smtClean="0"/>
                        <a:t>(Allen Bradley,</a:t>
                      </a:r>
                    </a:p>
                    <a:p>
                      <a:r>
                        <a:rPr lang="en-US" dirty="0" smtClean="0"/>
                        <a:t>    </a:t>
                      </a:r>
                      <a:r>
                        <a:rPr lang="en-US" dirty="0" err="1" smtClean="0"/>
                        <a:t>Unilogix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More features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More powerful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Purchase</a:t>
                      </a:r>
                      <a:r>
                        <a:rPr lang="en-US" baseline="0" dirty="0" smtClean="0"/>
                        <a:t> software separately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Tech support not guaranteed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Expensive to expand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158" t="6572" r="8790" b="4286"/>
          <a:stretch/>
        </p:blipFill>
        <p:spPr>
          <a:xfrm>
            <a:off x="876300" y="1219200"/>
            <a:ext cx="2133600" cy="297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</a:t>
            </a:r>
            <a:r>
              <a:rPr lang="en-US" dirty="0"/>
              <a:t>swipe</a:t>
            </a:r>
          </a:p>
        </p:txBody>
      </p:sp>
      <p:pic>
        <p:nvPicPr>
          <p:cNvPr id="4" name="Picture 3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75186"/>
              </p:ext>
            </p:extLst>
          </p:nvPr>
        </p:nvGraphicFramePr>
        <p:xfrm>
          <a:off x="1600200" y="2590800"/>
          <a:ext cx="6781800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603"/>
                <a:gridCol w="1439736"/>
                <a:gridCol w="1015048"/>
                <a:gridCol w="1143264"/>
                <a:gridCol w="853122"/>
                <a:gridCol w="1080027"/>
              </a:tblGrid>
              <a:tr h="246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Magnetic Card Reader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Operating Voltage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Current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Magnetic Head Life Span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Physical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Interface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Price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SU90 (RS-232)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DC5V±0.5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10mA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800,000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DB9, PS/2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$44.95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7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ZAUM120-PL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MSR112A (RS-232)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DC 3.3V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5.5 – 6.5 mA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500,000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DB9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$62.00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8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POSMATE MSR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(USB)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3mA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500,000(min)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$40 ($20 + USB-Serial converter)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(touch screen)</a:t>
            </a:r>
          </a:p>
        </p:txBody>
      </p:sp>
      <p:pic>
        <p:nvPicPr>
          <p:cNvPr id="5" name="Picture 4" descr="https://pbs.twimg.com/profile_images/423481318182105088/gRWRqzTQ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0248" b="59756"/>
          <a:stretch/>
        </p:blipFill>
        <p:spPr bwMode="auto">
          <a:xfrm>
            <a:off x="152400" y="381000"/>
            <a:ext cx="1447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hree inch panel"/>
          <p:cNvPicPr/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7" t="10848" r="5769" b="29491"/>
          <a:stretch/>
        </p:blipFill>
        <p:spPr bwMode="auto">
          <a:xfrm>
            <a:off x="1981200" y="2611394"/>
            <a:ext cx="1981200" cy="16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ix inch panel 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241935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525488" y="4975140"/>
            <a:ext cx="2226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3” panel</a:t>
            </a:r>
          </a:p>
          <a:p>
            <a:r>
              <a:rPr lang="en-US" dirty="0" smtClean="0"/>
              <a:t>$205</a:t>
            </a:r>
          </a:p>
          <a:p>
            <a:r>
              <a:rPr lang="de-DE" dirty="0"/>
              <a:t>128 x 64 </a:t>
            </a:r>
            <a:r>
              <a:rPr lang="de-DE" dirty="0" smtClean="0"/>
              <a:t>display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5473993"/>
            <a:ext cx="23807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5.7” panel</a:t>
            </a:r>
          </a:p>
          <a:p>
            <a:r>
              <a:rPr lang="en-US" dirty="0" smtClean="0"/>
              <a:t>$299</a:t>
            </a:r>
          </a:p>
          <a:p>
            <a:r>
              <a:rPr lang="de-DE" dirty="0"/>
              <a:t>320 x 240 </a:t>
            </a:r>
            <a:r>
              <a:rPr lang="de-DE" dirty="0" smtClean="0"/>
              <a:t>display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18456">
  <a:themeElements>
    <a:clrScheme name="Project Overview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D658A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E0B0-8833-491E-BB0D-6E6AC9CC05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835</Words>
  <Application>Microsoft Office PowerPoint</Application>
  <PresentationFormat>On-screen Show (4:3)</PresentationFormat>
  <Paragraphs>321</Paragraphs>
  <Slides>50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Garamond</vt:lpstr>
      <vt:lpstr>Times New Roman</vt:lpstr>
      <vt:lpstr>Trebuchet MS</vt:lpstr>
      <vt:lpstr>01018456</vt:lpstr>
      <vt:lpstr>Laboratory Control System (LCS)</vt:lpstr>
      <vt:lpstr>Motivation</vt:lpstr>
      <vt:lpstr>Sponsor requirements</vt:lpstr>
      <vt:lpstr>System overview</vt:lpstr>
      <vt:lpstr>System overview</vt:lpstr>
      <vt:lpstr>Design specifications</vt:lpstr>
      <vt:lpstr>PLC Selection</vt:lpstr>
      <vt:lpstr>Card swipe</vt:lpstr>
      <vt:lpstr>User interface (touch screen)</vt:lpstr>
      <vt:lpstr>User interface (touch screen)</vt:lpstr>
      <vt:lpstr>Panel prototype</vt:lpstr>
      <vt:lpstr>Panel prototype</vt:lpstr>
      <vt:lpstr>Panel power flow</vt:lpstr>
      <vt:lpstr>User interface (panel)</vt:lpstr>
      <vt:lpstr>PCB – The Diagnostic Tool</vt:lpstr>
      <vt:lpstr>Diagnostic Tool Overview</vt:lpstr>
      <vt:lpstr>Buck Converter (TPS562200)</vt:lpstr>
      <vt:lpstr>ATMega 328P  and Arduino</vt:lpstr>
      <vt:lpstr>RS485 Communication (MAX 485) </vt:lpstr>
      <vt:lpstr>PCB Schematic</vt:lpstr>
      <vt:lpstr>PCB Layout</vt:lpstr>
      <vt:lpstr>Machine Relays/ Machine Control</vt:lpstr>
      <vt:lpstr>Power switch Tail II Relay</vt:lpstr>
      <vt:lpstr>How to Control These????</vt:lpstr>
      <vt:lpstr>Communications</vt:lpstr>
      <vt:lpstr>Overview</vt:lpstr>
      <vt:lpstr>Choices</vt:lpstr>
      <vt:lpstr>From PLC to Raspberry Pi</vt:lpstr>
      <vt:lpstr>FROM PLC TO RASPBERRY PI</vt:lpstr>
      <vt:lpstr>From Raspberry Pi to Database</vt:lpstr>
      <vt:lpstr>Database Back to Raspberry Pi</vt:lpstr>
      <vt:lpstr>Raspberry Pi to PLC</vt:lpstr>
      <vt:lpstr>Web Development</vt:lpstr>
      <vt:lpstr>Front-End Development</vt:lpstr>
      <vt:lpstr>Back-End Development</vt:lpstr>
      <vt:lpstr>Database</vt:lpstr>
      <vt:lpstr>Database Design</vt:lpstr>
      <vt:lpstr>WordPress Site</vt:lpstr>
      <vt:lpstr>Website Application (Navigation)</vt:lpstr>
      <vt:lpstr>Web Application  (Reservation System)</vt:lpstr>
      <vt:lpstr>Web Application (Admin Controls)</vt:lpstr>
      <vt:lpstr>Web Application (Admin Controls)</vt:lpstr>
      <vt:lpstr>Integrating with UCF Network</vt:lpstr>
      <vt:lpstr>Administrative Content</vt:lpstr>
      <vt:lpstr>Work Distribution</vt:lpstr>
      <vt:lpstr>Progress</vt:lpstr>
      <vt:lpstr>Progress</vt:lpstr>
      <vt:lpstr>Issues</vt:lpstr>
      <vt:lpstr>Budget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Control System (LCS)</dc:title>
  <dc:creator>Anatoly Kozorezov</dc:creator>
  <cp:keywords/>
  <cp:lastModifiedBy>Anatoly Kozorezov</cp:lastModifiedBy>
  <cp:revision>72</cp:revision>
  <cp:lastPrinted>1601-01-01T00:00:00Z</cp:lastPrinted>
  <dcterms:created xsi:type="dcterms:W3CDTF">2017-02-07T23:51:33Z</dcterms:created>
  <dcterms:modified xsi:type="dcterms:W3CDTF">2017-02-10T02:19:39Z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TC010184561033</vt:lpwstr>
  </property>
</Properties>
</file>