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Proxima Nova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8F009CA-CEC7-4BFB-8F66-0CA5B7853EB5}">
  <a:tblStyle styleId="{C8F009CA-CEC7-4BFB-8F66-0CA5B7853EB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roximaNova-italic.fntdata"/><Relationship Id="rId61" Type="http://schemas.openxmlformats.org/officeDocument/2006/relationships/font" Target="fonts/ProximaNova-bold.fntdata"/><Relationship Id="rId20" Type="http://schemas.openxmlformats.org/officeDocument/2006/relationships/slide" Target="slides/slide14.xml"/><Relationship Id="rId63" Type="http://schemas.openxmlformats.org/officeDocument/2006/relationships/font" Target="fonts/ProximaNova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roximaNov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about AC vs DC Voltage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Difficulties with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5.png"/><Relationship Id="rId4" Type="http://schemas.openxmlformats.org/officeDocument/2006/relationships/image" Target="../media/image01.png"/><Relationship Id="rId5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510450" y="916425"/>
            <a:ext cx="8123100" cy="12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Dancing Water Display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/>
              <a:t>An Audiovisual Spectrum Analyzer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2427550"/>
            <a:ext cx="8520599" cy="192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Spring 2016 - Group 37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Timothy Le (EE)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Katie Corini (EE)</a:t>
            </a:r>
            <a:br>
              <a:rPr lang="en" sz="1800"/>
            </a:br>
            <a:r>
              <a:rPr lang="en" sz="1800"/>
              <a:t>Esha Hassan (EE)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Joshua Fabian (CpE)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63850" y="4560050"/>
            <a:ext cx="2616299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Sponsored by Boeing/Leidos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Level Shifter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Must shift voltage by 2V and attenuate to 3.3V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Following Schematic was used to achieve proper gain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586" y="1992300"/>
            <a:ext cx="4408826" cy="26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Shifter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638" y="1065375"/>
            <a:ext cx="5480724" cy="35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02750" y="1661350"/>
            <a:ext cx="12753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Blue</a:t>
            </a:r>
            <a:r>
              <a:rPr lang="en" sz="1200"/>
              <a:t>:Initial Input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FF00"/>
                </a:solidFill>
              </a:rPr>
              <a:t>Green</a:t>
            </a:r>
            <a:r>
              <a:rPr lang="en" sz="1200"/>
              <a:t>: Shifted Signal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00FF"/>
                </a:solidFill>
              </a:rPr>
              <a:t>Red</a:t>
            </a:r>
            <a:r>
              <a:rPr lang="en" sz="1200"/>
              <a:t>: Attenuated Signal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Pass/Antialiasing filter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Low pass filter to limit to 4 KHz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Wanted to emulate ideal brick wall filter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Elliptic filter had steepest roll off rate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Maxim MAX7404 filter chip. 8th order, low pass, elliptic, switched capacitor filter, DIP version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Filter Schematic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162050"/>
            <a:ext cx="5486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480975" y="101772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3267202" y="1961725"/>
            <a:ext cx="2375125" cy="1318625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611900" y="301397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Microprocessor Board</a:t>
            </a:r>
          </a:p>
        </p:txBody>
      </p:sp>
      <p:sp>
        <p:nvSpPr>
          <p:cNvPr id="193" name="Shape 193"/>
          <p:cNvSpPr/>
          <p:nvPr/>
        </p:nvSpPr>
        <p:spPr>
          <a:xfrm>
            <a:off x="3267200" y="1961725"/>
            <a:ext cx="2375100" cy="1318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Microprocessor Selection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Project requires large amount of software programming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Microcontroller needed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Center of management of the spectrum analyzer.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Decided between MSP430 and PIC32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000" y="2559495"/>
            <a:ext cx="3025999" cy="187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MCU Schematic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886" y="1179423"/>
            <a:ext cx="4630226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A/D Conversion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Analog Signal must be converted to digital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PIC32 comes with internal successive approximation (SAR)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Sampled at 10kHz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Signal transformed using a Fast Fourier Transform algorithm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D/A Converter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Continuous signal must be sent to the water pumps to display.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16 independent outputs, each corresponding to a water pump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output assigned to a specific frequency range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Decided to use LTC 1665 Micropower DAC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Serially addressable (SPI)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DACs need to be daisy chained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DAC Schematic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412" y="1235147"/>
            <a:ext cx="4311175" cy="3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Physical representation of spectrum analyzer using water pumps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LEDs that flash to audio input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 to music-playing devices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Mobile application to control power, light, and pump settings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Wireless connectivity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User friendly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Drivers</a:t>
            </a:r>
          </a:p>
        </p:txBody>
      </p:sp>
      <p:sp>
        <p:nvSpPr>
          <p:cNvPr id="230" name="Shape 230"/>
          <p:cNvSpPr/>
          <p:nvPr/>
        </p:nvSpPr>
        <p:spPr>
          <a:xfrm>
            <a:off x="5597712" y="2838075"/>
            <a:ext cx="742275" cy="6549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301050" y="115247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2433050" y="3178000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536600" y="2903625"/>
            <a:ext cx="881700" cy="6548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 Drivers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Signal from DAC needed to be amplified to voltage pump can use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Implemented 16 power operational amplifiers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OPA548T op amp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 Driver Schematic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260" y="1161200"/>
            <a:ext cx="4391478" cy="32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Development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Ultiboard Software to model PCB board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Sunstone for manufacturing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two separate boards, one for low voltage processing, and the other for pump drivers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DIP package for ease of soldering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Power PCB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910" y="2907525"/>
            <a:ext cx="3597765" cy="18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24" y="1868700"/>
            <a:ext cx="3283525" cy="18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699" y="411124"/>
            <a:ext cx="3943676" cy="22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Power PCB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4" y="1425124"/>
            <a:ext cx="2758099" cy="23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600" y="1530650"/>
            <a:ext cx="2970375" cy="20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6996" y="1517195"/>
            <a:ext cx="1892275" cy="213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Array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301050" y="1152475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6418575" y="2305400"/>
            <a:ext cx="908075" cy="572700"/>
          </a:xfrm>
          <a:prstGeom prst="flowChart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2433050" y="3178025"/>
            <a:ext cx="229800" cy="2216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431775" y="2305400"/>
            <a:ext cx="881700" cy="57269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30104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 Shift Register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275" y="1017725"/>
            <a:ext cx="6701425" cy="358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850" y="1109375"/>
            <a:ext cx="6094299" cy="361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type="title"/>
          </p:nvPr>
        </p:nvSpPr>
        <p:spPr>
          <a:xfrm>
            <a:off x="311700" y="445025"/>
            <a:ext cx="29874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 Schematic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3D Model of LEDs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00" y="1500772"/>
            <a:ext cx="4698549" cy="28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Aesthetically pleasing product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Expand on existing water speakers in the market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Integrate signal processing with art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Gain experience in software, embedded, and mechanical development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Mechanical and Power Design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Display Frame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469287" y="4191925"/>
            <a:ext cx="1170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Front View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924737" y="4191925"/>
            <a:ext cx="10521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Side View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31900"/>
            <a:ext cx="5349749" cy="306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8474" y="1074824"/>
            <a:ext cx="1762240" cy="31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Display Frame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120662" y="3580750"/>
            <a:ext cx="1170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Cover View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176" y="1562737"/>
            <a:ext cx="6545650" cy="20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Water Pumps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Water Display Options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</a:pPr>
            <a:r>
              <a:rPr lang="en">
                <a:solidFill>
                  <a:srgbClr val="595959"/>
                </a:solidFill>
              </a:rPr>
              <a:t>Single large water pump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PVC pipe network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16 Solenoid rotary shutters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Display would show frequency as on or off 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●"/>
            </a:pPr>
            <a:r>
              <a:rPr lang="en">
                <a:solidFill>
                  <a:srgbClr val="595959"/>
                </a:solidFill>
              </a:rPr>
              <a:t>16 small water pumps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Individually controlled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Vary water height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Display would show frequency magnitude levels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Water Pumps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Comparison of Various Pumps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28" name="Shape 328"/>
          <p:cNvGraphicFramePr/>
          <p:nvPr/>
        </p:nvGraphicFramePr>
        <p:xfrm>
          <a:off x="854812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486875"/>
                <a:gridCol w="1486875"/>
                <a:gridCol w="1486875"/>
                <a:gridCol w="1486875"/>
                <a:gridCol w="1486875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PonicPumps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Unliclife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Docooler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4.8W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4.2W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65x42x49.5mm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47x43x30m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52x46x55mm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51x50.5x42.7mm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65g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50g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Price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$14.99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7.99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$11.69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$10.99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Magicfly DC30A - 1230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99" y="1394574"/>
            <a:ext cx="3909128" cy="3214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5" name="Shape 335"/>
          <p:cNvGraphicFramePr/>
          <p:nvPr/>
        </p:nvGraphicFramePr>
        <p:xfrm>
          <a:off x="4488900" y="1824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373375"/>
                <a:gridCol w="1373375"/>
                <a:gridCol w="13733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Water Pump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1x 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16x 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Current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0.35A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5.6A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4.2W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67.2W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Length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50.5mm/2in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808mm/32in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50g/0.11 lbs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800g/1.76 lbs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Supply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311700" y="1152475"/>
            <a:ext cx="4267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Power Supplies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Non-switching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Large transformer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Linear regulators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Switching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Small transformer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Switching regulators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64675" y="1152475"/>
            <a:ext cx="4267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Difficulties building a high Power Supply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</a:pPr>
            <a:r>
              <a:rPr lang="en"/>
              <a:t>Webench 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No schematics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</a:pPr>
            <a:r>
              <a:rPr lang="en"/>
              <a:t>Power</a:t>
            </a:r>
            <a:r>
              <a:rPr baseline="30000" lang="en"/>
              <a:t>e</a:t>
            </a:r>
            <a:r>
              <a:rPr lang="en"/>
              <a:t>Sim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Difficult parts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Power Requirements and Power Supply</a:t>
            </a:r>
          </a:p>
        </p:txBody>
      </p:sp>
      <p:graphicFrame>
        <p:nvGraphicFramePr>
          <p:cNvPr id="348" name="Shape 348"/>
          <p:cNvGraphicFramePr/>
          <p:nvPr/>
        </p:nvGraphicFramePr>
        <p:xfrm>
          <a:off x="1009750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Water Pump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16x Magicfly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Current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5.6A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67.2W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Length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808mm/31.8in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800g/1.76lbs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" name="Shape 349"/>
          <p:cNvGraphicFramePr/>
          <p:nvPr/>
        </p:nvGraphicFramePr>
        <p:xfrm>
          <a:off x="5135425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 Supply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SP320-15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 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120VAC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Voltage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15VDC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Current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 Power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300W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Price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59595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$64.37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Flow Chart</a:t>
            </a:r>
          </a:p>
        </p:txBody>
      </p:sp>
      <p:sp>
        <p:nvSpPr>
          <p:cNvPr id="355" name="Shape 355"/>
          <p:cNvSpPr/>
          <p:nvPr/>
        </p:nvSpPr>
        <p:spPr>
          <a:xfrm>
            <a:off x="2768675" y="1647225"/>
            <a:ext cx="1409399" cy="939599"/>
          </a:xfrm>
          <a:prstGeom prst="flowChartAlternate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300W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15VDC</a:t>
            </a:r>
          </a:p>
        </p:txBody>
      </p:sp>
      <p:sp>
        <p:nvSpPr>
          <p:cNvPr id="356" name="Shape 356"/>
          <p:cNvSpPr/>
          <p:nvPr/>
        </p:nvSpPr>
        <p:spPr>
          <a:xfrm>
            <a:off x="4876600" y="1647225"/>
            <a:ext cx="1409399" cy="939599"/>
          </a:xfrm>
          <a:prstGeom prst="flowChartAlternateProcess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16x Op-Amp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12VDC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6984525" y="1647225"/>
            <a:ext cx="1583699" cy="939599"/>
          </a:xfrm>
          <a:prstGeom prst="flowChartAlternateProcess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16x Water Pump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257025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6364950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741325" y="3338075"/>
            <a:ext cx="1583700" cy="939600"/>
          </a:xfrm>
          <a:prstGeom prst="flowChartAlternateProcess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Microprocessor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Board</a:t>
            </a:r>
          </a:p>
        </p:txBody>
      </p:sp>
      <p:sp>
        <p:nvSpPr>
          <p:cNvPr id="361" name="Shape 361"/>
          <p:cNvSpPr/>
          <p:nvPr/>
        </p:nvSpPr>
        <p:spPr>
          <a:xfrm>
            <a:off x="660750" y="1647225"/>
            <a:ext cx="1409399" cy="939599"/>
          </a:xfrm>
          <a:prstGeom prst="flowChartAlternateProcess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Wall Outlet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120VAC</a:t>
            </a:r>
          </a:p>
        </p:txBody>
      </p:sp>
      <p:sp>
        <p:nvSpPr>
          <p:cNvPr id="362" name="Shape 362"/>
          <p:cNvSpPr/>
          <p:nvPr/>
        </p:nvSpPr>
        <p:spPr>
          <a:xfrm>
            <a:off x="2149112" y="1909425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 rot="5400000">
            <a:off x="3262875" y="2754849"/>
            <a:ext cx="540599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Software Development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Objectives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Functioning spectrum analyzer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Portability and efficiency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Stable structure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Secure sealing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User friendly smartphone application for customizability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Built-in speakers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Simple design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Functionality at room temperature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Embedded Software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Performs a Fast Fourier Transform on an input audio signal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Analyzes the magnitudes of the different frequencies in the input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Outputs control signals to regulate power supplied to water pumps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Outputs control signals to the various LEDs in the display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Responds to wireless signals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Embedded Software Flowchart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925" y="1017725"/>
            <a:ext cx="7190150" cy="403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 Software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Compatibility with at least one major mobile operating system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Decided on Android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Android Studio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Java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 easy-to-use user interface with intuitive controls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Responsive performance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Ability to communicate wirelessly with the microcontroller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Send input (chars)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Stretch goal: send music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 Software Class Diagram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0" cy="400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 User Interface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22002" l="0" r="0" t="0"/>
          <a:stretch/>
        </p:blipFill>
        <p:spPr>
          <a:xfrm>
            <a:off x="0" y="1017725"/>
            <a:ext cx="2893199" cy="401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4">
            <a:alphaModFix/>
          </a:blip>
          <a:srcRect b="10997" l="0" r="0" t="11005"/>
          <a:stretch/>
        </p:blipFill>
        <p:spPr>
          <a:xfrm>
            <a:off x="3125400" y="1017725"/>
            <a:ext cx="2893199" cy="401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5">
            <a:alphaModFix/>
          </a:blip>
          <a:srcRect b="8137" l="0" r="0" t="12009"/>
          <a:stretch/>
        </p:blipFill>
        <p:spPr>
          <a:xfrm>
            <a:off x="6250800" y="922224"/>
            <a:ext cx="2893199" cy="41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Communication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Effective Range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Throughput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Cost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Reliability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Platform Selection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325" y="1093925"/>
            <a:ext cx="69913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Wireless Options</a:t>
            </a:r>
          </a:p>
        </p:txBody>
      </p:sp>
      <p:graphicFrame>
        <p:nvGraphicFramePr>
          <p:cNvPr id="418" name="Shape 418"/>
          <p:cNvGraphicFramePr/>
          <p:nvPr/>
        </p:nvGraphicFramePr>
        <p:xfrm>
          <a:off x="942200" y="12499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380175"/>
                <a:gridCol w="1523675"/>
                <a:gridCol w="1698625"/>
                <a:gridCol w="1205175"/>
                <a:gridCol w="1451925"/>
              </a:tblGrid>
              <a:tr h="3300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Bluetooth v4.0</a:t>
                      </a:r>
                    </a:p>
                  </a:txBody>
                  <a:tcPr marT="91425" marB="91425" marR="91425" marL="91425" anchor="ctr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802.11n Wi-Fi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ZigBee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NFC</a:t>
                      </a:r>
                    </a:p>
                  </a:txBody>
                  <a:tcPr marT="91425" marB="91425" marR="91425" marL="91425" anchor="ctr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Operating Frequency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 or 5 GHz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2.4 GHz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13.56 MHz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Maximum Throughput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270 kbps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 Mbps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 kbps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424 kbps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Power Consumption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2.5 mW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 mW 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~ 1 mW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Minimal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Maximum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m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 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10 - 20 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cm</a:t>
                      </a:r>
                    </a:p>
                  </a:txBody>
                  <a:tcPr marT="91425" marB="91425" marR="91425" marL="91425"/>
                </a:tc>
              </a:tr>
              <a:tr h="501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Approximate 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$27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 Content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429" name="Shape 429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677125"/>
                <a:gridCol w="979050"/>
                <a:gridCol w="1055525"/>
                <a:gridCol w="1005350"/>
                <a:gridCol w="925175"/>
                <a:gridCol w="917650"/>
                <a:gridCol w="1301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Display Frame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Hardware Design/PCB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PCB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Software Design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LED’s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Power Supply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Tim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Katie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Esha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Josh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Specifications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4362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Water Pumps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16 divisions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Specific frequency range for each division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MCU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/>
              <a:t>Bluetooth connectivity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Direct audio input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LEDs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96 LEDs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Light up to music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Luminous intensity of 8000 mcd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378375" y="1152475"/>
            <a:ext cx="4705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Display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Acrylic tank is leak-free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Portable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Software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Wireless communication: Bluetooth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Android availability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User-friendly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Power, LED, and pump settings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 and Finances</a:t>
            </a:r>
          </a:p>
        </p:txBody>
      </p:sp>
      <p:graphicFrame>
        <p:nvGraphicFramePr>
          <p:cNvPr id="435" name="Shape 435"/>
          <p:cNvGraphicFramePr/>
          <p:nvPr/>
        </p:nvGraphicFramePr>
        <p:xfrm>
          <a:off x="311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201325"/>
                <a:gridCol w="1201325"/>
              </a:tblGrid>
              <a:tr h="3298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Cost</a:t>
                      </a:r>
                    </a:p>
                  </a:txBody>
                  <a:tcPr marT="91425" marB="91425" marR="91425" marL="91425"/>
                </a:tc>
              </a:tr>
              <a:tr h="4939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Circuit Components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$454</a:t>
                      </a:r>
                    </a:p>
                  </a:txBody>
                  <a:tcPr marT="91425" marB="91425" marR="91425" marL="91425"/>
                </a:tc>
              </a:tr>
              <a:tr h="3298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Water Pumps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$176</a:t>
                      </a:r>
                    </a:p>
                  </a:txBody>
                  <a:tcPr marT="91425" marB="91425" marR="91425" marL="91425"/>
                </a:tc>
              </a:tr>
              <a:tr h="3298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Casing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$40</a:t>
                      </a:r>
                    </a:p>
                  </a:txBody>
                  <a:tcPr marT="91425" marB="91425" marR="91425" marL="91425"/>
                </a:tc>
              </a:tr>
              <a:tr h="4555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Power Supply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$65</a:t>
                      </a:r>
                    </a:p>
                  </a:txBody>
                  <a:tcPr marT="91425" marB="91425" marR="91425" marL="91425"/>
                </a:tc>
              </a:tr>
              <a:tr h="455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Miscellaneous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$65</a:t>
                      </a:r>
                    </a:p>
                  </a:txBody>
                  <a:tcPr marT="91425" marB="91425" marR="91425" marL="91425"/>
                </a:tc>
              </a:tr>
              <a:tr h="331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$800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571" y="1701178"/>
            <a:ext cx="230882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348" y="2957325"/>
            <a:ext cx="2379307" cy="57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8" name="Shape 438"/>
          <p:cNvGraphicFramePr/>
          <p:nvPr/>
        </p:nvGraphicFramePr>
        <p:xfrm>
          <a:off x="61432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{C8F009CA-CEC7-4BFB-8F66-0CA5B7853EB5}</a:tableStyleId>
              </a:tblPr>
              <a:tblGrid>
                <a:gridCol w="1344550"/>
                <a:gridCol w="1344550"/>
              </a:tblGrid>
              <a:tr h="311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Item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Cost</a:t>
                      </a:r>
                    </a:p>
                  </a:txBody>
                  <a:tcPr marT="91425" marB="91425" marR="91425" marL="91425"/>
                </a:tc>
              </a:tr>
              <a:tr h="511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PCB Manufacturing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$400</a:t>
                      </a: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LEDs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$30</a:t>
                      </a:r>
                    </a:p>
                  </a:txBody>
                  <a:tcPr marT="91425" marB="91425" marR="91425" marL="91425"/>
                </a:tc>
              </a:tr>
              <a:tr h="4668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Bluetooth Module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$60</a:t>
                      </a:r>
                    </a:p>
                  </a:txBody>
                  <a:tcPr marT="91425" marB="91425" marR="91425" marL="91425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Miscellaneous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$20</a:t>
                      </a:r>
                    </a:p>
                  </a:txBody>
                  <a:tcPr marT="91425" marB="91425" marR="91425" marL="91425"/>
                </a:tc>
              </a:tr>
              <a:tr h="313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$510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Programming PIC32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Creating an application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Implementing Bluetooth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Making the structure watertight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Making the display aesthetically pleasing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Boeing/Leidos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UCF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Level Block Diagram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146825" y="1017725"/>
            <a:ext cx="6850349" cy="378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2433050" y="324142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Hardware Development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 Level Overview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7433" l="2758" r="8257" t="0"/>
          <a:stretch/>
        </p:blipFill>
        <p:spPr>
          <a:xfrm>
            <a:off x="1480975" y="1230300"/>
            <a:ext cx="618204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231300" y="2611050"/>
            <a:ext cx="1013100" cy="65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2347487" y="2496475"/>
            <a:ext cx="742275" cy="654900"/>
          </a:xfrm>
          <a:prstGeom prst="flowChartProcess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603737" y="3220125"/>
            <a:ext cx="229800" cy="1583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Audio Signal Characteristics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Audio voltage from -2 to 2 V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Standard range of frequencies for music from 0-4000 Hertz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Signal into processor needs to be 0-3.3V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