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47"/>
  </p:notesMasterIdLst>
  <p:sldIdLst>
    <p:sldId id="256" r:id="rId2"/>
    <p:sldId id="257" r:id="rId3"/>
    <p:sldId id="304" r:id="rId4"/>
    <p:sldId id="259" r:id="rId5"/>
    <p:sldId id="260" r:id="rId6"/>
    <p:sldId id="262" r:id="rId7"/>
    <p:sldId id="266" r:id="rId8"/>
    <p:sldId id="264" r:id="rId9"/>
    <p:sldId id="265" r:id="rId10"/>
    <p:sldId id="267" r:id="rId11"/>
    <p:sldId id="316" r:id="rId12"/>
    <p:sldId id="289" r:id="rId13"/>
    <p:sldId id="282" r:id="rId14"/>
    <p:sldId id="273" r:id="rId15"/>
    <p:sldId id="281" r:id="rId16"/>
    <p:sldId id="274" r:id="rId17"/>
    <p:sldId id="338" r:id="rId18"/>
    <p:sldId id="339" r:id="rId19"/>
    <p:sldId id="340" r:id="rId20"/>
    <p:sldId id="341" r:id="rId21"/>
    <p:sldId id="342" r:id="rId22"/>
    <p:sldId id="343" r:id="rId23"/>
    <p:sldId id="313" r:id="rId24"/>
    <p:sldId id="314" r:id="rId25"/>
    <p:sldId id="315" r:id="rId26"/>
    <p:sldId id="276" r:id="rId27"/>
    <p:sldId id="271" r:id="rId28"/>
    <p:sldId id="277" r:id="rId29"/>
    <p:sldId id="280" r:id="rId30"/>
    <p:sldId id="279" r:id="rId31"/>
    <p:sldId id="320" r:id="rId32"/>
    <p:sldId id="321" r:id="rId33"/>
    <p:sldId id="322" r:id="rId34"/>
    <p:sldId id="334" r:id="rId35"/>
    <p:sldId id="337" r:id="rId36"/>
    <p:sldId id="336" r:id="rId37"/>
    <p:sldId id="335" r:id="rId38"/>
    <p:sldId id="326" r:id="rId39"/>
    <p:sldId id="327" r:id="rId40"/>
    <p:sldId id="329" r:id="rId41"/>
    <p:sldId id="330" r:id="rId42"/>
    <p:sldId id="306" r:id="rId43"/>
    <p:sldId id="319" r:id="rId44"/>
    <p:sldId id="287" r:id="rId45"/>
    <p:sldId id="288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8" autoAdjust="0"/>
    <p:restoredTop sz="94660"/>
  </p:normalViewPr>
  <p:slideViewPr>
    <p:cSldViewPr>
      <p:cViewPr varScale="1">
        <p:scale>
          <a:sx n="108" d="100"/>
          <a:sy n="108" d="100"/>
        </p:scale>
        <p:origin x="169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25DDAD-3CE3-4B82-8FCF-B2F86BE0A048}" type="datetimeFigureOut">
              <a:rPr lang="en-US" smtClean="0"/>
              <a:t>5/2/2016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BA850-1D73-4E74-A4B7-D583864FA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898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BA850-1D73-4E74-A4B7-D583864FA23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3559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Shape 4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" name="Shape 4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you can see the</a:t>
            </a:r>
            <a:r>
              <a:rPr lang="en-US" baseline="0" dirty="0"/>
              <a:t> class diagram of how the transmitter side PCB will receive input from the PC.</a:t>
            </a:r>
          </a:p>
          <a:p>
            <a:r>
              <a:rPr lang="en-US" baseline="0" dirty="0"/>
              <a:t>We will take the user input in a String, encode into a packet with a header, with a packet ID. </a:t>
            </a:r>
          </a:p>
          <a:p>
            <a:r>
              <a:rPr lang="en-US" baseline="0" dirty="0"/>
              <a:t>Once the data has been encoded we will pass that data to the MCU to pulse the laser.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F3D3F-510D-4FEB-A67C-0BE0BF0A8F9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1681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F3D3F-510D-4FEB-A67C-0BE0BF0A8F9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4536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Shape 3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Shape 3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Shape 3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Shape 3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Shape 3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Shape 3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Shape 3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Shape 3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Shape 4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Shape 4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92C4B98-83FD-4718-957B-5E322FE83D7F}" type="datetime1">
              <a:rPr lang="en-US" smtClean="0"/>
              <a:t>5/2/2016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813BF4E-246F-4FD6-AFF5-2CF72F9AA4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6D43-351D-4FDE-B06D-A47707FCF4E5}" type="datetime1">
              <a:rPr lang="en-US" smtClean="0"/>
              <a:t>5/2/2016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3BF4E-246F-4FD6-AFF5-2CF72F9AA4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F8102-12BB-4035-9893-ABD2B47D27C1}" type="datetime1">
              <a:rPr lang="en-US" smtClean="0"/>
              <a:t>5/2/2016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3BF4E-246F-4FD6-AFF5-2CF72F9AA4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76994-EECA-4F5D-BE9C-FE86E877BD12}" type="datetime1">
              <a:rPr lang="en-US" smtClean="0"/>
              <a:t>5/2/2016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3BF4E-246F-4FD6-AFF5-2CF72F9AA42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CEEA8-1EF1-48F6-9289-973D8B5CC7BB}" type="datetime1">
              <a:rPr lang="en-US" smtClean="0"/>
              <a:t>5/2/2016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3BF4E-246F-4FD6-AFF5-2CF72F9AA42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F0B3B-55E7-4D7D-B683-07DF84A15F75}" type="datetime1">
              <a:rPr lang="en-US" smtClean="0"/>
              <a:t>5/2/2016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3BF4E-246F-4FD6-AFF5-2CF72F9AA42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559F5-2842-4560-AEC3-45037E9785A2}" type="datetime1">
              <a:rPr lang="en-US" smtClean="0"/>
              <a:t>5/2/2016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3BF4E-246F-4FD6-AFF5-2CF72F9AA42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8D154-65C6-43D0-AF99-BA7DAFB9BEAC}" type="datetime1">
              <a:rPr lang="en-US" smtClean="0"/>
              <a:t>5/2/2016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3BF4E-246F-4FD6-AFF5-2CF72F9AA421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260E2-8AE8-4B16-B6B2-A17EC115B096}" type="datetime1">
              <a:rPr lang="en-US" smtClean="0"/>
              <a:t>5/2/2016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3BF4E-246F-4FD6-AFF5-2CF72F9AA4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00EC728B-EE7D-4EBC-B432-0FBD4A78A230}" type="datetime1">
              <a:rPr lang="en-US" smtClean="0"/>
              <a:t>5/2/2016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3BF4E-246F-4FD6-AFF5-2CF72F9AA42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BDEB3D1-33AF-4829-9938-39D76CAF2F85}" type="datetime1">
              <a:rPr lang="en-US" smtClean="0"/>
              <a:t>5/2/2016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813BF4E-246F-4FD6-AFF5-2CF72F9AA42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F6A52F6-55B1-4771-8306-5C11B50CC3BE}" type="datetime1">
              <a:rPr lang="en-US" smtClean="0"/>
              <a:t>5/2/2016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813BF4E-246F-4FD6-AFF5-2CF72F9AA42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LDT-AIR Project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marR="0" lvl="0">
              <a:spcBef>
                <a:spcPts val="0"/>
              </a:spcBef>
              <a:buClr>
                <a:schemeClr val="dk1"/>
              </a:buClr>
              <a:buSzPct val="45833"/>
            </a:pPr>
            <a:r>
              <a:rPr lang="en" sz="28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Derek Clark (PSE)</a:t>
            </a:r>
          </a:p>
          <a:p>
            <a:pPr marR="0" lvl="0">
              <a:spcBef>
                <a:spcPts val="0"/>
              </a:spcBef>
              <a:buClr>
                <a:schemeClr val="dk1"/>
              </a:buClr>
              <a:buSzPct val="45833"/>
            </a:pPr>
            <a:r>
              <a:rPr lang="en" sz="28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Josh Jordan (PSE)</a:t>
            </a:r>
          </a:p>
          <a:p>
            <a:pPr marR="0" lvl="0">
              <a:spcBef>
                <a:spcPts val="0"/>
              </a:spcBef>
              <a:buClr>
                <a:schemeClr val="dk1"/>
              </a:buClr>
              <a:buSzPct val="45833"/>
            </a:pPr>
            <a:r>
              <a:rPr lang="en" sz="28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Ken Figueiredo (CpE)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76200"/>
            <a:ext cx="85714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66039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Lens Type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76200"/>
            <a:ext cx="85714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719" y="1752600"/>
            <a:ext cx="2295525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032" y="3276600"/>
            <a:ext cx="26289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533400" y="1600200"/>
            <a:ext cx="4343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Plano-convex lens with no AR coating.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Focal length at 25mm.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Designed specifically for 1550nm wavelength.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Associated lens holder was incorporated to make fastening easy.</a:t>
            </a:r>
          </a:p>
          <a:p>
            <a:endParaRPr lang="en-US" sz="2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895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76200"/>
            <a:ext cx="85714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F:\The LDT - block diagram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2" b="29208"/>
          <a:stretch/>
        </p:blipFill>
        <p:spPr bwMode="auto">
          <a:xfrm>
            <a:off x="308986" y="1600200"/>
            <a:ext cx="5254963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The LDT - block diagram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55" t="79268" r="9308"/>
          <a:stretch/>
        </p:blipFill>
        <p:spPr bwMode="auto">
          <a:xfrm>
            <a:off x="5563949" y="3099121"/>
            <a:ext cx="3109994" cy="1421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93428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1540011"/>
              </p:ext>
            </p:extLst>
          </p:nvPr>
        </p:nvGraphicFramePr>
        <p:xfrm>
          <a:off x="1828800" y="1981200"/>
          <a:ext cx="5508625" cy="2289112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1127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64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02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55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62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210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Supply Current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Seller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Supply Voltage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Number of Adapters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Cost</a:t>
                      </a:r>
                    </a:p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$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10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NA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1000mA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0" dirty="0" err="1">
                          <a:effectLst/>
                          <a:latin typeface="+mj-lt"/>
                          <a:ea typeface="Calibri"/>
                          <a:cs typeface="Times New Roman"/>
                        </a:rPr>
                        <a:t>Skycraft</a:t>
                      </a:r>
                      <a:endParaRPr lang="en-US" sz="12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2-12V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6 plugs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$9.99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37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Original Power Powerline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1300mA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Walmart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3-12V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7 Plugs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$11.65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92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Velleman PSSMV1USA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1500mA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Amazon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3-12V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8 Plugs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$14.99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35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 err="1">
                          <a:effectLst/>
                        </a:rPr>
                        <a:t>Enercell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1000mA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Radioshack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3-12V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0 Plugs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$19.99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AC/DC Regulator Comparison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76200"/>
            <a:ext cx="85714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11075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9176638"/>
              </p:ext>
            </p:extLst>
          </p:nvPr>
        </p:nvGraphicFramePr>
        <p:xfrm>
          <a:off x="990600" y="2209800"/>
          <a:ext cx="7086600" cy="2105874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1177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58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77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15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50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684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025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Components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Bill of Materials Cost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Efficiency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Frequency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Temperature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TPS62122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$0.68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72%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874kHz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35°C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TPS62120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$0.69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72%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874kHz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35°C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16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TPS563200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$0.89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84%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78kHz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31°C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3.3V Regulator Comparison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76200"/>
            <a:ext cx="85714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64008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2267127"/>
            <a:ext cx="8229600" cy="2953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3.3V Regulator Circuit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76200"/>
            <a:ext cx="85714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35441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2100269"/>
              </p:ext>
            </p:extLst>
          </p:nvPr>
        </p:nvGraphicFramePr>
        <p:xfrm>
          <a:off x="457200" y="1481138"/>
          <a:ext cx="8229600" cy="17526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Components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Bill of materials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Efficiency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BOD</a:t>
                      </a:r>
                      <a:r>
                        <a:rPr lang="en-US" baseline="0" dirty="0"/>
                        <a:t> Footprint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TSP62153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$1.17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94%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TPS562209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$0.82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94%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TPS563209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$1.37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5V Regulator Comparison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76200"/>
            <a:ext cx="85714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18984" y="3657600"/>
            <a:ext cx="82296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Lucida Sans Unicode" panose="020B0602030504020204" pitchFamily="34" charset="0"/>
              <a:buChar char="‣"/>
            </a:pPr>
            <a:r>
              <a:rPr lang="en-US" sz="2800" dirty="0"/>
              <a:t>TSP62153 was easy to incorporate.</a:t>
            </a:r>
          </a:p>
          <a:p>
            <a:pPr marL="285750" indent="-285750">
              <a:buClr>
                <a:schemeClr val="accent1"/>
              </a:buClr>
              <a:buFont typeface="Lucida Sans Unicode" panose="020B0602030504020204" pitchFamily="34" charset="0"/>
              <a:buChar char="‣"/>
            </a:pPr>
            <a:r>
              <a:rPr lang="en-US" sz="2800" dirty="0"/>
              <a:t>Smaller in design.</a:t>
            </a:r>
          </a:p>
          <a:p>
            <a:pPr marL="285750" indent="-285750">
              <a:buClr>
                <a:schemeClr val="accent1"/>
              </a:buClr>
              <a:buFont typeface="Lucida Sans Unicode" panose="020B0602030504020204" pitchFamily="34" charset="0"/>
              <a:buChar char="‣"/>
            </a:pPr>
            <a:endParaRPr lang="en-US" sz="28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830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5V Regulator Circuit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76200"/>
            <a:ext cx="85714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0"/>
            <a:ext cx="8127407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3980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STM32F746NGH6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28650" y="1447800"/>
            <a:ext cx="5086350" cy="485516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93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125000"/>
              <a:buFont typeface="Lucida Sans Unicode" panose="020B0602030504020204" pitchFamily="34" charset="0"/>
              <a:buChar char="‣"/>
            </a:pPr>
            <a:r>
              <a:rPr lang="en-US" sz="1800" dirty="0"/>
              <a:t>Operating Voltage: 1.8V - 3.6V</a:t>
            </a:r>
          </a:p>
          <a:p>
            <a:pPr>
              <a:buSzPct val="125000"/>
              <a:buFont typeface="Lucida Sans Unicode" panose="020B0602030504020204" pitchFamily="34" charset="0"/>
              <a:buChar char="‣"/>
            </a:pPr>
            <a:r>
              <a:rPr lang="en-US" sz="1800" dirty="0"/>
              <a:t>ARM 32bit Cortex – M7 core</a:t>
            </a:r>
          </a:p>
          <a:p>
            <a:pPr>
              <a:buSzPct val="125000"/>
              <a:buFont typeface="Lucida Sans Unicode" panose="020B0602030504020204" pitchFamily="34" charset="0"/>
              <a:buChar char="‣"/>
            </a:pPr>
            <a:r>
              <a:rPr lang="en-US" sz="1800" dirty="0"/>
              <a:t>Pros:</a:t>
            </a:r>
          </a:p>
          <a:p>
            <a:pPr marL="514350" lvl="2" indent="-342900">
              <a:spcBef>
                <a:spcPts val="1350"/>
              </a:spcBef>
              <a:buSzPct val="125000"/>
              <a:buFont typeface="Lucida Sans Unicode" panose="020B0602030504020204" pitchFamily="34" charset="0"/>
              <a:buChar char="‣"/>
            </a:pPr>
            <a:r>
              <a:rPr lang="en-US" sz="1800" dirty="0"/>
              <a:t>216 MHz clock speed</a:t>
            </a:r>
          </a:p>
          <a:p>
            <a:pPr marL="514350" lvl="2" indent="-342900">
              <a:spcBef>
                <a:spcPts val="1350"/>
              </a:spcBef>
              <a:buSzPct val="125000"/>
              <a:buFont typeface="Lucida Sans Unicode" panose="020B0602030504020204" pitchFamily="34" charset="0"/>
              <a:buChar char="‣"/>
            </a:pPr>
            <a:r>
              <a:rPr lang="en-US" sz="1800" dirty="0"/>
              <a:t>108 MHz GPIO speed</a:t>
            </a:r>
          </a:p>
          <a:p>
            <a:pPr marL="514350" lvl="2" indent="-342900">
              <a:spcBef>
                <a:spcPts val="1350"/>
              </a:spcBef>
              <a:buSzPct val="125000"/>
              <a:buFont typeface="Lucida Sans Unicode" panose="020B0602030504020204" pitchFamily="34" charset="0"/>
              <a:buChar char="‣"/>
            </a:pPr>
            <a:r>
              <a:rPr lang="en-US" sz="1800" dirty="0"/>
              <a:t>Allows for Ethernet PHY connectivity.</a:t>
            </a:r>
          </a:p>
          <a:p>
            <a:pPr>
              <a:buSzPct val="125000"/>
              <a:buFont typeface="Lucida Sans Unicode" panose="020B0602030504020204" pitchFamily="34" charset="0"/>
              <a:buChar char="‣"/>
            </a:pPr>
            <a:r>
              <a:rPr lang="en-US" sz="1800" dirty="0"/>
              <a:t>Cons:</a:t>
            </a:r>
          </a:p>
          <a:p>
            <a:pPr lvl="1">
              <a:buSzPct val="125000"/>
              <a:buFont typeface="Lucida Sans Unicode" panose="020B0602030504020204" pitchFamily="34" charset="0"/>
              <a:buChar char="‣"/>
            </a:pPr>
            <a:r>
              <a:rPr lang="en-US" dirty="0"/>
              <a:t>Difficult to program, limited documentation</a:t>
            </a:r>
          </a:p>
          <a:p>
            <a:pPr lvl="1">
              <a:buSzPct val="125000"/>
              <a:buFont typeface="Lucida Sans Unicode" panose="020B0602030504020204" pitchFamily="34" charset="0"/>
              <a:buChar char="‣"/>
            </a:pPr>
            <a:r>
              <a:rPr lang="en-US" dirty="0"/>
              <a:t>Base software has large overhead.</a:t>
            </a:r>
          </a:p>
          <a:p>
            <a:pPr lvl="1">
              <a:buSzPct val="125000"/>
              <a:buFont typeface="Lucida Sans Unicode" panose="020B0602030504020204" pitchFamily="34" charset="0"/>
              <a:buChar char="‣"/>
            </a:pPr>
            <a:r>
              <a:rPr lang="en-US" dirty="0"/>
              <a:t>216 ball grid array pin out</a:t>
            </a:r>
          </a:p>
          <a:p>
            <a:pPr marL="274320" lvl="1" indent="0">
              <a:buSzPct val="125000"/>
              <a:buNone/>
            </a:pP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288854" y="4191000"/>
            <a:ext cx="1936837" cy="2623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8305800" y="2057400"/>
            <a:ext cx="8312" cy="196790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987696" y="4273291"/>
            <a:ext cx="539151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dirty="0"/>
              <a:t>10mm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21200" y="2958844"/>
            <a:ext cx="539151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dirty="0"/>
              <a:t>10mm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76200"/>
            <a:ext cx="85714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8854" y="2111679"/>
            <a:ext cx="1811962" cy="1913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0354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STM32F7 - Discovery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76200"/>
            <a:ext cx="85714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http://th.rs-online.com/largeimages/R8820278-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1866899"/>
            <a:ext cx="4229100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28650" y="1447800"/>
            <a:ext cx="5086350" cy="485516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93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125000"/>
              <a:buFont typeface="Lucida Sans Unicode" panose="020B0602030504020204" pitchFamily="34" charset="0"/>
              <a:buChar char="‣"/>
            </a:pPr>
            <a:r>
              <a:rPr lang="en-US" sz="1800" dirty="0"/>
              <a:t>Evaluation board for the STM324746NG microcontroller</a:t>
            </a:r>
          </a:p>
          <a:p>
            <a:pPr>
              <a:buSzPct val="125000"/>
              <a:buFont typeface="Lucida Sans Unicode" panose="020B0602030504020204" pitchFamily="34" charset="0"/>
              <a:buChar char="‣"/>
            </a:pPr>
            <a:r>
              <a:rPr lang="en-US" sz="1800" dirty="0"/>
              <a:t>Pros:</a:t>
            </a:r>
          </a:p>
          <a:p>
            <a:pPr lvl="1">
              <a:buSzPct val="125000"/>
              <a:buFont typeface="Lucida Sans Unicode" panose="020B0602030504020204" pitchFamily="34" charset="0"/>
              <a:buChar char="‣"/>
            </a:pPr>
            <a:r>
              <a:rPr lang="en-US" sz="1600" dirty="0"/>
              <a:t>Has all connections already completed</a:t>
            </a:r>
          </a:p>
          <a:p>
            <a:pPr lvl="1">
              <a:buSzPct val="125000"/>
              <a:buFont typeface="Lucida Sans Unicode" panose="020B0602030504020204" pitchFamily="34" charset="0"/>
              <a:buChar char="‣"/>
            </a:pPr>
            <a:r>
              <a:rPr lang="en-US" sz="1600" dirty="0"/>
              <a:t>Allows for quicker prototyping</a:t>
            </a:r>
          </a:p>
          <a:p>
            <a:pPr>
              <a:buSzPct val="125000"/>
              <a:buFont typeface="Lucida Sans Unicode" panose="020B0602030504020204" pitchFamily="34" charset="0"/>
              <a:buChar char="‣"/>
            </a:pPr>
            <a:r>
              <a:rPr lang="en-US" sz="1800" dirty="0"/>
              <a:t>Cons:</a:t>
            </a:r>
          </a:p>
          <a:p>
            <a:pPr lvl="1">
              <a:buSzPct val="125000"/>
              <a:buFont typeface="Lucida Sans Unicode" panose="020B0602030504020204" pitchFamily="34" charset="0"/>
              <a:buChar char="‣"/>
            </a:pPr>
            <a:r>
              <a:rPr lang="en-US" dirty="0"/>
              <a:t>Same as microcontroller.</a:t>
            </a:r>
          </a:p>
          <a:p>
            <a:pPr lvl="1">
              <a:buSzPct val="125000"/>
              <a:buFont typeface="Lucida Sans Unicode" panose="020B0602030504020204" pitchFamily="34" charset="0"/>
              <a:buChar char="‣"/>
            </a:pPr>
            <a:r>
              <a:rPr lang="en-US" dirty="0"/>
              <a:t>Official ARM compiler does not fully support all features of the board.</a:t>
            </a:r>
          </a:p>
          <a:p>
            <a:pPr lvl="2">
              <a:buSzPct val="125000"/>
              <a:buFont typeface="Lucida Sans Unicode" panose="020B0602030504020204" pitchFamily="34" charset="0"/>
              <a:buChar char="‣"/>
            </a:pPr>
            <a:r>
              <a:rPr lang="en-US" dirty="0"/>
              <a:t>Specifically: Ethernet, USB 2.0, USB 3.0 </a:t>
            </a:r>
          </a:p>
          <a:p>
            <a:pPr marL="274320" lvl="1" indent="0">
              <a:buSzPct val="12500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5248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4953000" cy="4267200"/>
          </a:xfrm>
        </p:spPr>
        <p:txBody>
          <a:bodyPr>
            <a:noAutofit/>
          </a:bodyPr>
          <a:lstStyle/>
          <a:p>
            <a:pPr>
              <a:buSzPct val="125000"/>
              <a:buFont typeface="Lucida Sans Unicode" panose="020B0602030504020204" pitchFamily="34" charset="0"/>
              <a:buChar char="‣"/>
            </a:pPr>
            <a:r>
              <a:rPr lang="en-US" sz="2000" dirty="0"/>
              <a:t>Easier to implement than USB with the  chosen microcontroller.</a:t>
            </a:r>
          </a:p>
          <a:p>
            <a:pPr>
              <a:buSzPct val="125000"/>
              <a:buFont typeface="Lucida Sans Unicode" panose="020B0602030504020204" pitchFamily="34" charset="0"/>
              <a:buChar char="‣"/>
            </a:pPr>
            <a:endParaRPr lang="en-US" sz="2000" dirty="0"/>
          </a:p>
          <a:p>
            <a:pPr>
              <a:buSzPct val="125000"/>
              <a:buFont typeface="Lucida Sans Unicode" panose="020B0602030504020204" pitchFamily="34" charset="0"/>
              <a:buChar char="‣"/>
            </a:pPr>
            <a:r>
              <a:rPr lang="en-US" sz="2000" dirty="0"/>
              <a:t>Less overhead than the USB 3.0 connector.</a:t>
            </a:r>
          </a:p>
          <a:p>
            <a:pPr>
              <a:buSzPct val="125000"/>
              <a:buFont typeface="Lucida Sans Unicode" panose="020B0602030504020204" pitchFamily="34" charset="0"/>
              <a:buChar char="‣"/>
            </a:pPr>
            <a:endParaRPr lang="en-US" sz="2000" dirty="0"/>
          </a:p>
          <a:p>
            <a:pPr>
              <a:buSzPct val="125000"/>
              <a:buFont typeface="Lucida Sans Unicode" panose="020B0602030504020204" pitchFamily="34" charset="0"/>
              <a:buChar char="‣"/>
            </a:pPr>
            <a:r>
              <a:rPr lang="en-US" sz="2000" dirty="0"/>
              <a:t>Ethernet protocol utilizes </a:t>
            </a:r>
            <a:r>
              <a:rPr lang="en-US" sz="2000" dirty="0" err="1"/>
              <a:t>FreeRTOS</a:t>
            </a:r>
            <a:r>
              <a:rPr lang="en-US" sz="2000" dirty="0"/>
              <a:t> which allows threading within board software. </a:t>
            </a:r>
            <a:endParaRPr lang="en-US" sz="1800" dirty="0"/>
          </a:p>
          <a:p>
            <a:pPr>
              <a:buSzPct val="125000"/>
              <a:buFont typeface="Lucida Sans Unicode" panose="020B0602030504020204" pitchFamily="34" charset="0"/>
              <a:buChar char="‣"/>
            </a:pPr>
            <a:endParaRPr lang="en-US" sz="2000" dirty="0"/>
          </a:p>
          <a:p>
            <a:pPr>
              <a:buSzPct val="125000"/>
              <a:buFont typeface="Lucida Sans Unicode" panose="020B0602030504020204" pitchFamily="34" charset="0"/>
              <a:buChar char="‣"/>
            </a:pP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 Connection : Ethernet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76200"/>
            <a:ext cx="85714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ttp://canwaycabling.com/img/cat5-patch-cable-blue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3856" y="1698656"/>
            <a:ext cx="3711544" cy="371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6720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To have a secure channel to transfer data</a:t>
            </a:r>
          </a:p>
          <a:p>
            <a:r>
              <a:rPr lang="en-US" sz="2400" dirty="0"/>
              <a:t>Rugged and reliable.</a:t>
            </a:r>
          </a:p>
          <a:p>
            <a:r>
              <a:rPr lang="en-US" sz="2400" dirty="0"/>
              <a:t>Send data over land that you don’t own.</a:t>
            </a:r>
          </a:p>
          <a:p>
            <a:r>
              <a:rPr lang="en-US" sz="2400" dirty="0"/>
              <a:t>Immune to Electromagnetic interference.</a:t>
            </a:r>
          </a:p>
          <a:p>
            <a:r>
              <a:rPr lang="en-US" sz="2400" dirty="0"/>
              <a:t>Cheaper hassle-free alternative conventional wire/fiber.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76200"/>
            <a:ext cx="85714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8883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382000" cy="4267200"/>
          </a:xfrm>
        </p:spPr>
        <p:txBody>
          <a:bodyPr>
            <a:noAutofit/>
          </a:bodyPr>
          <a:lstStyle/>
          <a:p>
            <a:pPr>
              <a:buSzPct val="125000"/>
              <a:buFont typeface="Lucida Sans Unicode" panose="020B0602030504020204" pitchFamily="34" charset="0"/>
              <a:buChar char="‣"/>
            </a:pPr>
            <a:r>
              <a:rPr lang="en-US" sz="2000" dirty="0"/>
              <a:t>Signal is created by turning a GPIO pin on / off dependent on the data received from the PC.</a:t>
            </a:r>
          </a:p>
          <a:p>
            <a:pPr>
              <a:buSzPct val="125000"/>
              <a:buFont typeface="Lucida Sans Unicode" panose="020B0602030504020204" pitchFamily="34" charset="0"/>
              <a:buChar char="‣"/>
            </a:pPr>
            <a:endParaRPr lang="en-US" sz="2000" dirty="0"/>
          </a:p>
          <a:p>
            <a:pPr>
              <a:buSzPct val="125000"/>
              <a:buFont typeface="Lucida Sans Unicode" panose="020B0602030504020204" pitchFamily="34" charset="0"/>
              <a:buChar char="‣"/>
            </a:pPr>
            <a:r>
              <a:rPr lang="en-US" sz="2000" dirty="0"/>
              <a:t>The transmission signal uses two different time delays for ease of framing the packets.</a:t>
            </a:r>
          </a:p>
          <a:p>
            <a:pPr lvl="1">
              <a:buSzPct val="125000"/>
              <a:buFont typeface="Lucida Sans Unicode" panose="020B0602030504020204" pitchFamily="34" charset="0"/>
              <a:buChar char="‣"/>
            </a:pPr>
            <a:r>
              <a:rPr lang="en-US" sz="1600" dirty="0"/>
              <a:t>Bit delay, Time between each bit. Determines output frequency.</a:t>
            </a:r>
          </a:p>
          <a:p>
            <a:pPr lvl="1">
              <a:buSzPct val="125000"/>
              <a:buFont typeface="Lucida Sans Unicode" panose="020B0602030504020204" pitchFamily="34" charset="0"/>
              <a:buChar char="‣"/>
            </a:pPr>
            <a:r>
              <a:rPr lang="en-US" sz="1600" dirty="0"/>
              <a:t>Frame delay, Time between each frame. (</a:t>
            </a:r>
            <a:r>
              <a:rPr lang="en-US" sz="1600" dirty="0" err="1"/>
              <a:t>bitDelay</a:t>
            </a:r>
            <a:r>
              <a:rPr lang="en-US" sz="1600" dirty="0"/>
              <a:t> * 2)</a:t>
            </a:r>
          </a:p>
          <a:p>
            <a:pPr marL="109728" indent="0">
              <a:buSzPct val="125000"/>
              <a:buNone/>
            </a:pPr>
            <a:endParaRPr lang="en-US" sz="2000" dirty="0"/>
          </a:p>
          <a:p>
            <a:pPr>
              <a:buSzPct val="125000"/>
              <a:buFont typeface="Lucida Sans Unicode" panose="020B0602030504020204" pitchFamily="34" charset="0"/>
              <a:buChar char="‣"/>
            </a:pPr>
            <a:r>
              <a:rPr lang="en-US" sz="2000" dirty="0"/>
              <a:t>Syncing the transmitter and receiver</a:t>
            </a:r>
          </a:p>
          <a:p>
            <a:pPr marL="109728" indent="0">
              <a:buSzPct val="125000"/>
              <a:buNone/>
            </a:pPr>
            <a:endParaRPr lang="en-US" sz="2000" dirty="0"/>
          </a:p>
          <a:p>
            <a:pPr>
              <a:buSzPct val="125000"/>
              <a:buFont typeface="Lucida Sans Unicode" panose="020B0602030504020204" pitchFamily="34" charset="0"/>
              <a:buChar char="‣"/>
            </a:pP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modulation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76200"/>
            <a:ext cx="85714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4724400"/>
            <a:ext cx="4572000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391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382000" cy="4267200"/>
          </a:xfrm>
        </p:spPr>
        <p:txBody>
          <a:bodyPr>
            <a:noAutofit/>
          </a:bodyPr>
          <a:lstStyle/>
          <a:p>
            <a:pPr>
              <a:buSzPct val="125000"/>
              <a:buFont typeface="Lucida Sans Unicode" panose="020B0602030504020204" pitchFamily="34" charset="0"/>
              <a:buChar char="‣"/>
            </a:pPr>
            <a:r>
              <a:rPr lang="en-US" sz="2000" dirty="0"/>
              <a:t>Syncing the transmitter and receiver</a:t>
            </a:r>
          </a:p>
          <a:p>
            <a:pPr marL="109728" indent="0">
              <a:buSzPct val="125000"/>
              <a:buNone/>
            </a:pPr>
            <a:endParaRPr lang="en-US" sz="2000" dirty="0"/>
          </a:p>
          <a:p>
            <a:pPr>
              <a:buSzPct val="125000"/>
              <a:buFont typeface="Lucida Sans Unicode" panose="020B0602030504020204" pitchFamily="34" charset="0"/>
              <a:buChar char="‣"/>
            </a:pP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modulation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76200"/>
            <a:ext cx="85714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362200"/>
            <a:ext cx="6721231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1387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breakdown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76200"/>
            <a:ext cx="85714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12" y="1777206"/>
            <a:ext cx="7877175" cy="3933825"/>
          </a:xfrm>
        </p:spPr>
      </p:pic>
    </p:spTree>
    <p:extLst>
      <p:ext uri="{BB962C8B-B14F-4D97-AF65-F5344CB8AC3E}">
        <p14:creationId xmlns:p14="http://schemas.microsoft.com/office/powerpoint/2010/main" val="41953905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Transmitter code structure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198" y="1291749"/>
            <a:ext cx="5429250" cy="445770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76200"/>
            <a:ext cx="85714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60793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Receiver code structure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429" y="1200150"/>
            <a:ext cx="5086350" cy="480060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76200"/>
            <a:ext cx="85714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24792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chemeClr val="tx1"/>
            </a:gs>
            <a:gs pos="100000">
              <a:schemeClr val="bg1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109728" indent="0">
              <a:buNone/>
            </a:pP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109728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Error handling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62" y="2057202"/>
            <a:ext cx="4206338" cy="26076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550" y="2057202"/>
            <a:ext cx="4636917" cy="25669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80275" y="4766683"/>
            <a:ext cx="94935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Packet Loss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89931" y="4766683"/>
            <a:ext cx="145815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Signal Interference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76200"/>
            <a:ext cx="85714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42813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Selected 1550nm wavelength.</a:t>
            </a:r>
          </a:p>
          <a:p>
            <a:r>
              <a:rPr lang="en-US" dirty="0"/>
              <a:t>Standard in Telecommunication.</a:t>
            </a:r>
          </a:p>
          <a:p>
            <a:r>
              <a:rPr lang="en-US" dirty="0"/>
              <a:t>Safe operating wavelength.</a:t>
            </a:r>
          </a:p>
          <a:p>
            <a:r>
              <a:rPr lang="en-US" dirty="0"/>
              <a:t>Sunlight spectrum will not interfere with the photodetector.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Laser Wavelength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76200"/>
            <a:ext cx="85714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38484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1856323"/>
              </p:ext>
            </p:extLst>
          </p:nvPr>
        </p:nvGraphicFramePr>
        <p:xfrm>
          <a:off x="457200" y="1371599"/>
          <a:ext cx="8124773" cy="4892400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1919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8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99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99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25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363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103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65" marR="4686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</a:rPr>
                        <a:t>Wavelength Range (nm)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65" marR="4686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</a:rPr>
                        <a:t>Operating Voltage (V)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65" marR="4686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Threshold Current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(mA)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65" marR="4686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</a:rPr>
                        <a:t>Output Power CW (</a:t>
                      </a:r>
                      <a:r>
                        <a:rPr lang="en-US" sz="1000" dirty="0" err="1">
                          <a:effectLst/>
                        </a:rPr>
                        <a:t>mW</a:t>
                      </a:r>
                      <a:r>
                        <a:rPr lang="en-US" sz="1000" dirty="0">
                          <a:effectLst/>
                        </a:rPr>
                        <a:t>)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65" marR="4686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Pulse Width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(ns)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65" marR="4686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Price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$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65" marR="46865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2563">
                <a:tc gridSpan="7"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Diode Only Quantum Well Laser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65" marR="4686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50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Panasonic LNCT28PF01WW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65" marR="4686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656-665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65" marR="4686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2.4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65" marR="4686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50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65" marR="4686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100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65" marR="4686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30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65" marR="4686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15.62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65" marR="4686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50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Panasonic LNCT22PK01WW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65" marR="4686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777-791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65" marR="4686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2.5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65" marR="4686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45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65" marR="4686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200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65" marR="4686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100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65" marR="4686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15.62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65" marR="4686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525">
                <a:tc gridSpan="7"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Diode Only Vertical Cavity Surface Emitting Laser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65" marR="4686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5013">
                <a:tc>
                  <a:txBody>
                    <a:bodyPr/>
                    <a:lstStyle/>
                    <a:p>
                      <a:pPr marL="0" marR="191135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TT Electronics OPV300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65" marR="4686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860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65" marR="4686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2.2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65" marR="4686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65" marR="4686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1.5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65" marR="4686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.2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65" marR="4686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14.65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65" marR="46865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5013">
                <a:tc>
                  <a:txBody>
                    <a:bodyPr/>
                    <a:lstStyle/>
                    <a:p>
                      <a:pPr marL="0" marR="191135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TT Electronics OPV314AT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65" marR="4686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860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65" marR="4686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2.2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65" marR="4686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65" marR="4686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.6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65" marR="4686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.210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65" marR="4686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20.50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65" marR="46865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2563">
                <a:tc gridSpan="7"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Pigtail Package Quantum Well Laser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65" marR="4686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1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US-Lasers MM850-0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65" marR="4686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840-860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65" marR="4686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2.4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65" marR="4686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20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65" marR="4686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65" marR="4686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-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65" marR="4686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76.0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65" marR="46865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11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 err="1">
                          <a:effectLst/>
                        </a:rPr>
                        <a:t>Renesas</a:t>
                      </a:r>
                      <a:r>
                        <a:rPr lang="en-US" sz="1100" dirty="0">
                          <a:effectLst/>
                        </a:rPr>
                        <a:t> NX7338BF-AA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65" marR="4686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1310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65" marR="4686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2.5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65" marR="4686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20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65" marR="4686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10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65" marR="4686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65" marR="4686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266.0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65" marR="46865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11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 err="1">
                          <a:effectLst/>
                        </a:rPr>
                        <a:t>Renesas</a:t>
                      </a:r>
                      <a:r>
                        <a:rPr lang="en-US" sz="1100" dirty="0">
                          <a:effectLst/>
                        </a:rPr>
                        <a:t> NX7538BF-AA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65" marR="4686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1550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65" marR="4686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2.5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65" marR="4686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45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65" marR="4686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10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65" marR="4686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65" marR="4686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285.95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65" marR="46865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2563">
                <a:tc gridSpan="7"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14 Pin Butterfly Package Quantum Well Laser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65" marR="4686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201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Mitsubishi FU-68SDF-V802M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65" marR="4686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1550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65" marR="4686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1.8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65" marR="4686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10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65" marR="4686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65" marR="4686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.150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65" marR="4686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148.50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65" marR="46865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Laser Comparison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76200"/>
            <a:ext cx="85714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19615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chemeClr val="tx1"/>
            </a:gs>
            <a:gs pos="100000">
              <a:schemeClr val="bg1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Small, and flexible design.</a:t>
            </a:r>
          </a:p>
          <a:p>
            <a:r>
              <a:rPr lang="en-US" dirty="0">
                <a:solidFill>
                  <a:schemeClr val="bg1"/>
                </a:solidFill>
              </a:rPr>
              <a:t>Easy to implement with lens design.</a:t>
            </a:r>
          </a:p>
          <a:p>
            <a:pPr marL="109728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Laser Package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76200"/>
            <a:ext cx="85714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5" name="Picture 1" descr="C:\Users\Derek\AppData\Local\Temp\20160301_09374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99" t="9419" r="27384" b="9501"/>
          <a:stretch/>
        </p:blipFill>
        <p:spPr bwMode="auto">
          <a:xfrm>
            <a:off x="4618023" y="1447800"/>
            <a:ext cx="4117143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37866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3488004"/>
              </p:ext>
            </p:extLst>
          </p:nvPr>
        </p:nvGraphicFramePr>
        <p:xfrm>
          <a:off x="1371600" y="1981200"/>
          <a:ext cx="6323466" cy="2788223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11316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17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17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02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17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09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0548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Supply Voltage (V)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Min Bias Current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(mA)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Packaging Configuration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Data Rates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(</a:t>
                      </a:r>
                      <a:r>
                        <a:rPr lang="en-US" sz="1200" dirty="0" err="1">
                          <a:effectLst/>
                        </a:rPr>
                        <a:t>Gbps</a:t>
                      </a:r>
                      <a:r>
                        <a:rPr lang="en-US" sz="1200" dirty="0">
                          <a:effectLst/>
                        </a:rPr>
                        <a:t>)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Pulse Width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(</a:t>
                      </a:r>
                      <a:r>
                        <a:rPr lang="en-US" sz="1200" dirty="0" err="1">
                          <a:effectLst/>
                        </a:rPr>
                        <a:t>ps</a:t>
                      </a:r>
                      <a:r>
                        <a:rPr lang="en-US" sz="1200" dirty="0">
                          <a:effectLst/>
                        </a:rPr>
                        <a:t>)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Price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$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Texas Instruments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just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ONET1101L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3.3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QFN Package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2-11.3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60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Sample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 err="1">
                          <a:effectLst/>
                        </a:rPr>
                        <a:t>Mindspeed</a:t>
                      </a:r>
                      <a:r>
                        <a:rPr lang="en-US" sz="1200" dirty="0">
                          <a:effectLst/>
                        </a:rPr>
                        <a:t> M02067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3.3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Tray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up to 2.1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&lt;150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8.50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797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Philips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just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TZA3047A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3.3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BCG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.030-1.25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300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10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797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Texas Instruments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just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ONET4201L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3.3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QFN Package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.155-4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60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Sample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797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MAX3736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3.3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QFN Package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4Gbps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90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3.50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Laser Driver Comparison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76200"/>
            <a:ext cx="85714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6069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Lucida Sans Unicode" panose="020B0602030504020204" pitchFamily="34" charset="0"/>
              <a:buChar char="‣"/>
            </a:pPr>
            <a:r>
              <a:rPr lang="en-US" sz="2400" dirty="0"/>
              <a:t>Requirements:</a:t>
            </a:r>
          </a:p>
          <a:p>
            <a:pPr lvl="1">
              <a:buFont typeface="Lucida Sans Unicode" panose="020B0602030504020204" pitchFamily="34" charset="0"/>
              <a:buChar char="‣"/>
            </a:pPr>
            <a:r>
              <a:rPr lang="en-US" sz="2400" dirty="0"/>
              <a:t>At least a 1Mbps connection speed with less than a 15% error rate.</a:t>
            </a:r>
          </a:p>
          <a:p>
            <a:pPr lvl="1">
              <a:buFont typeface="Lucida Sans Unicode" panose="020B0602030504020204" pitchFamily="34" charset="0"/>
              <a:buChar char="‣"/>
            </a:pPr>
            <a:r>
              <a:rPr lang="en-US" sz="2400" dirty="0"/>
              <a:t>Be able to create a connection over a distance of 15 feet.</a:t>
            </a:r>
          </a:p>
          <a:p>
            <a:pPr>
              <a:buFont typeface="Lucida Sans Unicode" panose="020B0602030504020204" pitchFamily="34" charset="0"/>
              <a:buChar char="‣"/>
            </a:pPr>
            <a:r>
              <a:rPr lang="en-US" sz="2400" dirty="0"/>
              <a:t>Goals:</a:t>
            </a:r>
          </a:p>
          <a:p>
            <a:pPr lvl="1">
              <a:buFont typeface="Lucida Sans Unicode" panose="020B0602030504020204" pitchFamily="34" charset="0"/>
              <a:buChar char="‣"/>
            </a:pPr>
            <a:r>
              <a:rPr lang="en-US" sz="2400" dirty="0"/>
              <a:t>Reach a transfer speed on par with Wi-Fi (54Mbps – 600Mbps)</a:t>
            </a:r>
          </a:p>
          <a:p>
            <a:pPr lvl="1">
              <a:buFont typeface="Lucida Sans Unicode" panose="020B0602030504020204" pitchFamily="34" charset="0"/>
              <a:buChar char="‣"/>
            </a:pPr>
            <a:r>
              <a:rPr lang="en-US" sz="2400" dirty="0"/>
              <a:t>Be able to create a connection greater 30 feet.</a:t>
            </a:r>
          </a:p>
          <a:p>
            <a:pPr lvl="1">
              <a:buFont typeface="Lucida Sans Unicode" panose="020B0602030504020204" pitchFamily="34" charset="0"/>
              <a:buChar char="‣"/>
            </a:pPr>
            <a:r>
              <a:rPr lang="en-US" sz="2400" dirty="0"/>
              <a:t> A bit error rate of zero.</a:t>
            </a:r>
          </a:p>
          <a:p>
            <a:pPr lvl="1">
              <a:buFont typeface="Lucida Sans Unicode" panose="020B0602030504020204" pitchFamily="34" charset="0"/>
              <a:buChar char="‣"/>
            </a:pPr>
            <a:endParaRPr lang="en-US" sz="2400" dirty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Requirements &amp; Goals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76200"/>
            <a:ext cx="85714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15463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Laser Driver Circuit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76200"/>
            <a:ext cx="85714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41" y="1524000"/>
            <a:ext cx="7757627" cy="4405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20449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 txBox="1">
            <a:spLocks noGrp="1"/>
          </p:cNvSpPr>
          <p:nvPr>
            <p:ph type="body" idx="1"/>
          </p:nvPr>
        </p:nvSpPr>
        <p:spPr>
          <a:xfrm>
            <a:off x="457200" y="1481327"/>
            <a:ext cx="8229600" cy="4526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2400" dirty="0"/>
              <a:t>Thorlabs FGA01 ($56.70)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sz="2400" dirty="0"/>
              <a:t>InGaAs material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sz="2400" dirty="0"/>
              <a:t>Wavelength range: 800 - 1700 nm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sz="2400" dirty="0"/>
              <a:t>Responsitivity: 1.003 A/W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sz="2400" dirty="0"/>
              <a:t>NEP@1550nm,20V: 4.5x10^-15W/Hz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sz="2400" dirty="0"/>
              <a:t>Reverse Bias: 20V (max)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sz="2400" dirty="0"/>
              <a:t>Dark Current: 0.05 nA, 2 nA (max</a:t>
            </a:r>
            <a:r>
              <a:rPr lang="en" dirty="0"/>
              <a:t>)</a:t>
            </a:r>
          </a:p>
        </p:txBody>
      </p:sp>
      <p:sp>
        <p:nvSpPr>
          <p:cNvPr id="374" name="Shape 37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Photodetector</a:t>
            </a:r>
          </a:p>
        </p:txBody>
      </p:sp>
      <p:pic>
        <p:nvPicPr>
          <p:cNvPr id="375" name="Shape 3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18626" y="1295400"/>
            <a:ext cx="2625375" cy="556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76200"/>
            <a:ext cx="85714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3156193"/>
      </p:ext>
    </p:extLst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 txBox="1">
            <a:spLocks noGrp="1"/>
          </p:cNvSpPr>
          <p:nvPr>
            <p:ph type="body" idx="1"/>
          </p:nvPr>
        </p:nvSpPr>
        <p:spPr>
          <a:xfrm>
            <a:off x="457200" y="1481333"/>
            <a:ext cx="3818700" cy="4526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 sz="2400" dirty="0"/>
              <a:t>Photovoltaic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 sz="2400" dirty="0"/>
              <a:t>solar cell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sz="2400" u="sng" dirty="0"/>
              <a:t>Photoconductive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 sz="2400" dirty="0"/>
              <a:t>photodetector</a:t>
            </a:r>
          </a:p>
          <a:p>
            <a:pPr marL="0" lvl="0" indent="0" rtl="0">
              <a:spcBef>
                <a:spcPts val="0"/>
              </a:spcBef>
              <a:buNone/>
            </a:pPr>
            <a:endParaRPr dirty="0"/>
          </a:p>
          <a:p>
            <a:pPr marL="0" lvl="0" indent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81" name="Shape 38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Operation Mode</a:t>
            </a:r>
          </a:p>
        </p:txBody>
      </p:sp>
      <p:pic>
        <p:nvPicPr>
          <p:cNvPr id="382" name="Shape 3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14250" y="1805000"/>
            <a:ext cx="4472549" cy="4474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76200"/>
            <a:ext cx="85714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6250924"/>
      </p:ext>
    </p:extLst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 txBox="1">
            <a:spLocks noGrp="1"/>
          </p:cNvSpPr>
          <p:nvPr>
            <p:ph type="body" idx="1"/>
          </p:nvPr>
        </p:nvSpPr>
        <p:spPr>
          <a:xfrm>
            <a:off x="457200" y="1481333"/>
            <a:ext cx="8229600" cy="5036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 sz="2400" dirty="0"/>
              <a:t>Prototype circuit using IR LEDs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sz="2400" dirty="0"/>
              <a:t>2 Mbps max rate 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sz="2400" dirty="0"/>
              <a:t>ATMEGA2560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sz="2400" dirty="0"/>
              <a:t>Radioshack parts</a:t>
            </a:r>
          </a:p>
          <a:p>
            <a:pPr marL="0" lvl="0" indent="457200" rtl="0">
              <a:spcBef>
                <a:spcPts val="0"/>
              </a:spcBef>
              <a:buNone/>
            </a:pPr>
            <a:r>
              <a:rPr lang="en" sz="2400" dirty="0"/>
              <a:t> ($3.99).</a:t>
            </a:r>
          </a:p>
          <a:p>
            <a:pPr marL="0" lvl="0" indent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88" name="Shape 38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Photodetector Circuit</a:t>
            </a:r>
          </a:p>
        </p:txBody>
      </p:sp>
      <p:pic>
        <p:nvPicPr>
          <p:cNvPr id="389" name="Shape 3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43200" y="3276600"/>
            <a:ext cx="6093399" cy="2616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76200"/>
            <a:ext cx="85714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3589807"/>
      </p:ext>
    </p:extLst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 txBox="1">
            <a:spLocks noGrp="1"/>
          </p:cNvSpPr>
          <p:nvPr>
            <p:ph type="body" idx="1"/>
          </p:nvPr>
        </p:nvSpPr>
        <p:spPr>
          <a:xfrm>
            <a:off x="457200" y="1481333"/>
            <a:ext cx="4281300" cy="4526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 sz="2400" dirty="0"/>
              <a:t>AD744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sz="2400" dirty="0"/>
              <a:t>Cost: $1.00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sz="2400" dirty="0"/>
              <a:t>Cerdip (Q) package</a:t>
            </a:r>
          </a:p>
          <a:p>
            <a:pPr marL="457200" lvl="0" indent="-228600">
              <a:spcBef>
                <a:spcPts val="0"/>
              </a:spcBef>
            </a:pPr>
            <a:r>
              <a:rPr lang="en" sz="2400" dirty="0"/>
              <a:t>Dimensions: in. (mm).</a:t>
            </a:r>
          </a:p>
          <a:p>
            <a:pPr marL="457200" lvl="0" indent="-228600">
              <a:spcBef>
                <a:spcPts val="0"/>
              </a:spcBef>
            </a:pPr>
            <a:r>
              <a:rPr lang="en" sz="2400" dirty="0"/>
              <a:t>13 MHz gain bandwidth</a:t>
            </a:r>
          </a:p>
          <a:p>
            <a:pPr marL="457200" lvl="0" indent="-228600">
              <a:spcBef>
                <a:spcPts val="0"/>
              </a:spcBef>
            </a:pPr>
            <a:endParaRPr lang="en" sz="2400" dirty="0"/>
          </a:p>
        </p:txBody>
      </p:sp>
      <p:sp>
        <p:nvSpPr>
          <p:cNvPr id="395" name="Shape 39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Operational Amplifier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76200"/>
            <a:ext cx="85714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752600"/>
            <a:ext cx="3352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3085014"/>
      </p:ext>
    </p:extLst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 txBox="1">
            <a:spLocks noGrp="1"/>
          </p:cNvSpPr>
          <p:nvPr>
            <p:ph type="body" idx="1"/>
          </p:nvPr>
        </p:nvSpPr>
        <p:spPr>
          <a:xfrm>
            <a:off x="457200" y="1481333"/>
            <a:ext cx="4281300" cy="4526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 sz="2400" dirty="0"/>
              <a:t>OP27EP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sz="2400" dirty="0"/>
              <a:t>Cost: $2.00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sz="2400" dirty="0"/>
              <a:t>Cerdip (Q) package</a:t>
            </a:r>
          </a:p>
          <a:p>
            <a:pPr marL="457200" lvl="0" indent="-228600">
              <a:spcBef>
                <a:spcPts val="0"/>
              </a:spcBef>
            </a:pPr>
            <a:r>
              <a:rPr lang="en" sz="2400" dirty="0"/>
              <a:t>Dimensions: in. (mm).</a:t>
            </a:r>
          </a:p>
          <a:p>
            <a:pPr marL="457200" lvl="0" indent="-228600">
              <a:spcBef>
                <a:spcPts val="0"/>
              </a:spcBef>
            </a:pPr>
            <a:r>
              <a:rPr lang="en" sz="2400" dirty="0"/>
              <a:t>8 MHz gain bandwidth</a:t>
            </a:r>
          </a:p>
          <a:p>
            <a:pPr marL="457200" lvl="0" indent="-228600">
              <a:spcBef>
                <a:spcPts val="0"/>
              </a:spcBef>
            </a:pPr>
            <a:endParaRPr lang="en" sz="2400" dirty="0"/>
          </a:p>
        </p:txBody>
      </p:sp>
      <p:sp>
        <p:nvSpPr>
          <p:cNvPr id="395" name="Shape 39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Operational Amplifier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76200"/>
            <a:ext cx="85714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752600"/>
            <a:ext cx="3352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2983432"/>
      </p:ext>
    </p:extLst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Operational Amplifier Circuit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11300"/>
            <a:ext cx="8953500" cy="389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53288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Receiver Voltage Regulator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337" y="1629569"/>
            <a:ext cx="6791325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23704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Shape 414"/>
          <p:cNvSpPr txBox="1">
            <a:spLocks noGrp="1"/>
          </p:cNvSpPr>
          <p:nvPr>
            <p:ph type="body" idx="1"/>
          </p:nvPr>
        </p:nvSpPr>
        <p:spPr>
          <a:xfrm>
            <a:off x="457200" y="1481327"/>
            <a:ext cx="8229600" cy="4526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61086" lvl="0" indent="-342900" rtl="0">
              <a:spcBef>
                <a:spcPts val="0"/>
              </a:spcBef>
              <a:buSzPct val="125000"/>
              <a:buFont typeface="Lucida Sans Unicode" panose="020B0602030504020204" pitchFamily="34" charset="0"/>
              <a:buChar char="‣"/>
            </a:pPr>
            <a:r>
              <a:rPr lang="en" sz="2400" dirty="0"/>
              <a:t>Small active area diameter: 0.12 mm</a:t>
            </a:r>
          </a:p>
          <a:p>
            <a:pPr marL="561086" lvl="0" indent="-342900" rtl="0">
              <a:spcBef>
                <a:spcPts val="0"/>
              </a:spcBef>
              <a:buSzPct val="125000"/>
              <a:buFont typeface="Lucida Sans Unicode" panose="020B0602030504020204" pitchFamily="34" charset="0"/>
              <a:buChar char="‣"/>
            </a:pPr>
            <a:r>
              <a:rPr lang="en" sz="2400" dirty="0"/>
              <a:t>Beam Dispersion</a:t>
            </a:r>
          </a:p>
          <a:p>
            <a:pPr marL="561086" lvl="0" indent="-342900" rtl="0">
              <a:spcBef>
                <a:spcPts val="0"/>
              </a:spcBef>
              <a:buSzPct val="125000"/>
              <a:buFont typeface="Lucida Sans Unicode" panose="020B0602030504020204" pitchFamily="34" charset="0"/>
              <a:buChar char="‣"/>
            </a:pPr>
            <a:r>
              <a:rPr lang="en" sz="2400" dirty="0"/>
              <a:t>Atmospheric Absorption</a:t>
            </a:r>
          </a:p>
          <a:p>
            <a:pPr marL="218186" lvl="0" indent="0" rtl="0">
              <a:spcBef>
                <a:spcPts val="0"/>
              </a:spcBef>
              <a:buNone/>
            </a:pPr>
            <a:endParaRPr dirty="0"/>
          </a:p>
          <a:p>
            <a:pPr marL="218186" lvl="0" indent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415" name="Shape 41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Receiver issues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76200"/>
            <a:ext cx="85714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813977"/>
      </p:ext>
    </p:extLst>
  </p:cSld>
  <p:clrMapOvr>
    <a:masterClrMapping/>
  </p:clrMapOvr>
  <p:transition spd="slow">
    <p:cut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Shape 420"/>
          <p:cNvSpPr txBox="1">
            <a:spLocks noGrp="1"/>
          </p:cNvSpPr>
          <p:nvPr>
            <p:ph type="body" idx="1"/>
          </p:nvPr>
        </p:nvSpPr>
        <p:spPr>
          <a:xfrm>
            <a:off x="457200" y="1481333"/>
            <a:ext cx="3505200" cy="4526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SzPct val="125000"/>
              <a:buFont typeface="Lucida Sans Unicode" panose="020B0602030504020204" pitchFamily="34" charset="0"/>
              <a:buChar char="‣"/>
            </a:pPr>
            <a:r>
              <a:rPr lang="en" sz="2400" dirty="0"/>
              <a:t>Ball Lens </a:t>
            </a:r>
          </a:p>
          <a:p>
            <a:pPr lvl="0" rtl="0">
              <a:spcBef>
                <a:spcPts val="0"/>
              </a:spcBef>
              <a:buSzPct val="125000"/>
              <a:buFont typeface="Lucida Sans Unicode" panose="020B0602030504020204" pitchFamily="34" charset="0"/>
              <a:buChar char="‣"/>
            </a:pPr>
            <a:r>
              <a:rPr lang="en" sz="2400" dirty="0"/>
              <a:t>0.06” diameter</a:t>
            </a:r>
            <a:endParaRPr sz="2400" dirty="0"/>
          </a:p>
          <a:p>
            <a:pPr lvl="0">
              <a:spcBef>
                <a:spcPts val="0"/>
              </a:spcBef>
              <a:buSzPct val="125000"/>
              <a:buFont typeface="Lucida Sans Unicode" panose="020B0602030504020204" pitchFamily="34" charset="0"/>
              <a:buChar char="‣"/>
            </a:pPr>
            <a:r>
              <a:rPr lang="en" sz="2400" dirty="0"/>
              <a:t>In door experiments</a:t>
            </a:r>
          </a:p>
        </p:txBody>
      </p:sp>
      <p:sp>
        <p:nvSpPr>
          <p:cNvPr id="421" name="Shape 42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Accommodations</a:t>
            </a:r>
          </a:p>
        </p:txBody>
      </p:sp>
      <p:pic>
        <p:nvPicPr>
          <p:cNvPr id="422" name="Shape 4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62400" y="1417833"/>
            <a:ext cx="4724400" cy="355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76200"/>
            <a:ext cx="85714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3617220"/>
      </p:ext>
    </p:extLst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Speeds comparable to Wi-Fi (54Mbps).</a:t>
            </a:r>
          </a:p>
          <a:p>
            <a:r>
              <a:rPr lang="en-US" sz="2400" dirty="0"/>
              <a:t>Transmit and receive data &gt;15ft.</a:t>
            </a:r>
          </a:p>
          <a:p>
            <a:r>
              <a:rPr lang="en-US" sz="2400" dirty="0"/>
              <a:t>Send text messages, files, music and video.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Specifications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76200"/>
            <a:ext cx="85714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56726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 descr="Sample table with 3 columns, 4 rows" title="Table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0960487"/>
              </p:ext>
            </p:extLst>
          </p:nvPr>
        </p:nvGraphicFramePr>
        <p:xfrm>
          <a:off x="457200" y="1481138"/>
          <a:ext cx="8229153" cy="3454038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7430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0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0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7114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40" marR="6854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Amt.</a:t>
                      </a:r>
                    </a:p>
                  </a:txBody>
                  <a:tcPr marL="68540" marR="6854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Cost </a:t>
                      </a:r>
                    </a:p>
                  </a:txBody>
                  <a:tcPr marL="68540" marR="6854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923">
                <a:tc>
                  <a:txBody>
                    <a:bodyPr/>
                    <a:lstStyle/>
                    <a:p>
                      <a:r>
                        <a:rPr lang="en-US" sz="1100" dirty="0"/>
                        <a:t>Infrared emitter &amp; detector </a:t>
                      </a:r>
                    </a:p>
                  </a:txBody>
                  <a:tcPr marL="68540" marR="6854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x1 </a:t>
                      </a:r>
                    </a:p>
                  </a:txBody>
                  <a:tcPr marL="68540" marR="6854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$ 9.99 </a:t>
                      </a:r>
                    </a:p>
                  </a:txBody>
                  <a:tcPr marL="68540" marR="68540" marT="34290" marB="3429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9729">
                <a:tc>
                  <a:txBody>
                    <a:bodyPr/>
                    <a:lstStyle/>
                    <a:p>
                      <a:r>
                        <a:rPr lang="en-US" sz="1100" dirty="0" err="1"/>
                        <a:t>Thorlabs</a:t>
                      </a:r>
                      <a:r>
                        <a:rPr lang="en-US" sz="1100" baseline="0" dirty="0"/>
                        <a:t> FGA01</a:t>
                      </a:r>
                      <a:endParaRPr lang="en-US" sz="1100" dirty="0"/>
                    </a:p>
                  </a:txBody>
                  <a:tcPr marL="68540" marR="6854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x1 </a:t>
                      </a:r>
                    </a:p>
                  </a:txBody>
                  <a:tcPr marL="68540" marR="6854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$ 56.70</a:t>
                      </a:r>
                    </a:p>
                  </a:txBody>
                  <a:tcPr marL="68540" marR="68540" marT="34290" marB="3429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9729">
                <a:tc>
                  <a:txBody>
                    <a:bodyPr/>
                    <a:lstStyle/>
                    <a:p>
                      <a:r>
                        <a:rPr lang="en-US" sz="1100" dirty="0"/>
                        <a:t>Mitsubishi</a:t>
                      </a:r>
                      <a:r>
                        <a:rPr lang="en-US" sz="1100" baseline="0" dirty="0"/>
                        <a:t> Laser FU-68sdf-v802m</a:t>
                      </a:r>
                      <a:endParaRPr lang="en-US" sz="1100" dirty="0"/>
                    </a:p>
                  </a:txBody>
                  <a:tcPr marL="68540" marR="6854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x1</a:t>
                      </a:r>
                    </a:p>
                  </a:txBody>
                  <a:tcPr marL="68540" marR="6854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$ 148.50</a:t>
                      </a:r>
                    </a:p>
                  </a:txBody>
                  <a:tcPr marL="68540" marR="68540" marT="34290" marB="34290" anchor="ctr"/>
                </a:tc>
                <a:extLst>
                  <a:ext uri="{0D108BD9-81ED-4DB2-BD59-A6C34878D82A}">
                    <a16:rowId xmlns:a16="http://schemas.microsoft.com/office/drawing/2014/main" val="3348848502"/>
                  </a:ext>
                </a:extLst>
              </a:tr>
              <a:tr h="269729">
                <a:tc>
                  <a:txBody>
                    <a:bodyPr/>
                    <a:lstStyle/>
                    <a:p>
                      <a:r>
                        <a:rPr lang="en-US" sz="1100" dirty="0" err="1"/>
                        <a:t>opamps</a:t>
                      </a:r>
                      <a:endParaRPr lang="en-US" sz="1100" dirty="0"/>
                    </a:p>
                  </a:txBody>
                  <a:tcPr marL="68540" marR="6854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x2</a:t>
                      </a:r>
                    </a:p>
                  </a:txBody>
                  <a:tcPr marL="68540" marR="6854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$3.00</a:t>
                      </a:r>
                    </a:p>
                  </a:txBody>
                  <a:tcPr marL="68540" marR="68540" marT="34290" marB="34290" anchor="ctr"/>
                </a:tc>
                <a:extLst>
                  <a:ext uri="{0D108BD9-81ED-4DB2-BD59-A6C34878D82A}">
                    <a16:rowId xmlns:a16="http://schemas.microsoft.com/office/drawing/2014/main" val="1085561950"/>
                  </a:ext>
                </a:extLst>
              </a:tr>
              <a:tr h="269729">
                <a:tc>
                  <a:txBody>
                    <a:bodyPr/>
                    <a:lstStyle/>
                    <a:p>
                      <a:r>
                        <a:rPr lang="en-US" sz="1100" dirty="0"/>
                        <a:t>Circuit Board</a:t>
                      </a:r>
                    </a:p>
                  </a:txBody>
                  <a:tcPr marL="68540" marR="6854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x1</a:t>
                      </a:r>
                    </a:p>
                  </a:txBody>
                  <a:tcPr marL="68540" marR="6854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$4.00</a:t>
                      </a:r>
                    </a:p>
                  </a:txBody>
                  <a:tcPr marL="68540" marR="68540" marT="34290" marB="34290" anchor="ctr"/>
                </a:tc>
                <a:extLst>
                  <a:ext uri="{0D108BD9-81ED-4DB2-BD59-A6C34878D82A}">
                    <a16:rowId xmlns:a16="http://schemas.microsoft.com/office/drawing/2014/main" val="1707112562"/>
                  </a:ext>
                </a:extLst>
              </a:tr>
              <a:tr h="269729">
                <a:tc>
                  <a:txBody>
                    <a:bodyPr/>
                    <a:lstStyle/>
                    <a:p>
                      <a:r>
                        <a:rPr lang="en-US" sz="1100" dirty="0"/>
                        <a:t>Inductor</a:t>
                      </a:r>
                      <a:r>
                        <a:rPr lang="en-US" sz="1100" baseline="0" dirty="0"/>
                        <a:t> Kit</a:t>
                      </a:r>
                      <a:endParaRPr lang="en-US" sz="1100" dirty="0"/>
                    </a:p>
                  </a:txBody>
                  <a:tcPr marL="68540" marR="6854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x1</a:t>
                      </a:r>
                    </a:p>
                  </a:txBody>
                  <a:tcPr marL="68540" marR="6854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$ 14.44</a:t>
                      </a:r>
                    </a:p>
                  </a:txBody>
                  <a:tcPr marL="68540" marR="68540" marT="34290" marB="34290" anchor="ctr"/>
                </a:tc>
                <a:extLst>
                  <a:ext uri="{0D108BD9-81ED-4DB2-BD59-A6C34878D82A}">
                    <a16:rowId xmlns:a16="http://schemas.microsoft.com/office/drawing/2014/main" val="3248988382"/>
                  </a:ext>
                </a:extLst>
              </a:tr>
              <a:tr h="269729">
                <a:tc>
                  <a:txBody>
                    <a:bodyPr/>
                    <a:lstStyle/>
                    <a:p>
                      <a:r>
                        <a:rPr lang="en-US" sz="1100" dirty="0"/>
                        <a:t>Capacitor Kit</a:t>
                      </a:r>
                    </a:p>
                  </a:txBody>
                  <a:tcPr marL="68540" marR="6854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x1</a:t>
                      </a:r>
                    </a:p>
                  </a:txBody>
                  <a:tcPr marL="68540" marR="6854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$ 14.00</a:t>
                      </a:r>
                    </a:p>
                  </a:txBody>
                  <a:tcPr marL="68540" marR="68540" marT="34290" marB="34290" anchor="ctr"/>
                </a:tc>
                <a:extLst>
                  <a:ext uri="{0D108BD9-81ED-4DB2-BD59-A6C34878D82A}">
                    <a16:rowId xmlns:a16="http://schemas.microsoft.com/office/drawing/2014/main" val="4042709738"/>
                  </a:ext>
                </a:extLst>
              </a:tr>
              <a:tr h="269729">
                <a:tc>
                  <a:txBody>
                    <a:bodyPr/>
                    <a:lstStyle/>
                    <a:p>
                      <a:r>
                        <a:rPr lang="en-US" sz="1100" dirty="0"/>
                        <a:t>Laser Driver</a:t>
                      </a:r>
                    </a:p>
                  </a:txBody>
                  <a:tcPr marL="68540" marR="6854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x3</a:t>
                      </a:r>
                    </a:p>
                  </a:txBody>
                  <a:tcPr marL="68540" marR="6854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$ 3.57 (free)</a:t>
                      </a:r>
                    </a:p>
                  </a:txBody>
                  <a:tcPr marL="68540" marR="68540" marT="34290" marB="34290" anchor="ctr"/>
                </a:tc>
                <a:extLst>
                  <a:ext uri="{0D108BD9-81ED-4DB2-BD59-A6C34878D82A}">
                    <a16:rowId xmlns:a16="http://schemas.microsoft.com/office/drawing/2014/main" val="3003794619"/>
                  </a:ext>
                </a:extLst>
              </a:tr>
              <a:tr h="269729">
                <a:tc>
                  <a:txBody>
                    <a:bodyPr/>
                    <a:lstStyle/>
                    <a:p>
                      <a:r>
                        <a:rPr lang="en-US" sz="1100" dirty="0" err="1"/>
                        <a:t>Transimpedance</a:t>
                      </a:r>
                      <a:r>
                        <a:rPr lang="en-US" sz="1100" baseline="0" dirty="0"/>
                        <a:t> Amplifier</a:t>
                      </a:r>
                      <a:endParaRPr lang="en-US" sz="1100" dirty="0"/>
                    </a:p>
                  </a:txBody>
                  <a:tcPr marL="68540" marR="6854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x2</a:t>
                      </a:r>
                    </a:p>
                  </a:txBody>
                  <a:tcPr marL="68540" marR="6854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$ 7.85 (free)</a:t>
                      </a:r>
                    </a:p>
                  </a:txBody>
                  <a:tcPr marL="68540" marR="68540" marT="34290" marB="34290" anchor="ctr"/>
                </a:tc>
                <a:extLst>
                  <a:ext uri="{0D108BD9-81ED-4DB2-BD59-A6C34878D82A}">
                    <a16:rowId xmlns:a16="http://schemas.microsoft.com/office/drawing/2014/main" val="2142063327"/>
                  </a:ext>
                </a:extLst>
              </a:tr>
              <a:tr h="269729">
                <a:tc>
                  <a:txBody>
                    <a:bodyPr/>
                    <a:lstStyle/>
                    <a:p>
                      <a:r>
                        <a:rPr lang="en-US" sz="1100" dirty="0"/>
                        <a:t>Dip</a:t>
                      </a:r>
                      <a:r>
                        <a:rPr lang="en-US" sz="1100" baseline="0" dirty="0"/>
                        <a:t> Adapter</a:t>
                      </a:r>
                      <a:endParaRPr lang="en-US" sz="1100" dirty="0"/>
                    </a:p>
                  </a:txBody>
                  <a:tcPr marL="68540" marR="6854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x3</a:t>
                      </a:r>
                    </a:p>
                  </a:txBody>
                  <a:tcPr marL="68540" marR="6854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$15.00</a:t>
                      </a:r>
                    </a:p>
                  </a:txBody>
                  <a:tcPr marL="68540" marR="68540" marT="34290" marB="34290" anchor="ctr"/>
                </a:tc>
                <a:extLst>
                  <a:ext uri="{0D108BD9-81ED-4DB2-BD59-A6C34878D82A}">
                    <a16:rowId xmlns:a16="http://schemas.microsoft.com/office/drawing/2014/main" val="95589040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1100" dirty="0"/>
                        <a:t>AC</a:t>
                      </a:r>
                      <a:r>
                        <a:rPr lang="en-US" sz="1100" baseline="0" dirty="0"/>
                        <a:t> – DC converter </a:t>
                      </a:r>
                      <a:endParaRPr lang="en-US" sz="1100" dirty="0"/>
                    </a:p>
                  </a:txBody>
                  <a:tcPr marL="68540" marR="6854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x2</a:t>
                      </a:r>
                    </a:p>
                  </a:txBody>
                  <a:tcPr marL="68540" marR="6854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$10.00</a:t>
                      </a:r>
                    </a:p>
                  </a:txBody>
                  <a:tcPr marL="68540" marR="68540" marT="34290" marB="34290" anchor="ctr"/>
                </a:tc>
                <a:extLst>
                  <a:ext uri="{0D108BD9-81ED-4DB2-BD59-A6C34878D82A}">
                    <a16:rowId xmlns:a16="http://schemas.microsoft.com/office/drawing/2014/main" val="131715025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1100" dirty="0"/>
                        <a:t>Heat Sink</a:t>
                      </a:r>
                    </a:p>
                  </a:txBody>
                  <a:tcPr marL="68540" marR="6854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x1</a:t>
                      </a:r>
                    </a:p>
                  </a:txBody>
                  <a:tcPr marL="68540" marR="6854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$4.95</a:t>
                      </a:r>
                    </a:p>
                  </a:txBody>
                  <a:tcPr marL="68540" marR="68540" marT="34290" marB="3429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Budget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76200"/>
            <a:ext cx="85714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1056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1771441"/>
              </p:ext>
            </p:extLst>
          </p:nvPr>
        </p:nvGraphicFramePr>
        <p:xfrm>
          <a:off x="457200" y="1481138"/>
          <a:ext cx="8077200" cy="423386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69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2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2419">
                <a:tc>
                  <a:txBody>
                    <a:bodyPr/>
                    <a:lstStyle/>
                    <a:p>
                      <a:r>
                        <a:rPr lang="en-US" sz="1100" dirty="0"/>
                        <a:t>Coaxial Cable</a:t>
                      </a:r>
                    </a:p>
                  </a:txBody>
                  <a:tcPr marL="68540" marR="6854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12 feet</a:t>
                      </a:r>
                    </a:p>
                  </a:txBody>
                  <a:tcPr marL="68540" marR="6854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$2.50</a:t>
                      </a:r>
                    </a:p>
                  </a:txBody>
                  <a:tcPr marL="68540" marR="6854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2419">
                <a:tc>
                  <a:txBody>
                    <a:bodyPr/>
                    <a:lstStyle/>
                    <a:p>
                      <a:r>
                        <a:rPr lang="en-US" sz="1100" dirty="0"/>
                        <a:t>Lens</a:t>
                      </a:r>
                    </a:p>
                  </a:txBody>
                  <a:tcPr marL="68540" marR="6854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x1</a:t>
                      </a:r>
                    </a:p>
                  </a:txBody>
                  <a:tcPr marL="68540" marR="6854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$24.30</a:t>
                      </a:r>
                    </a:p>
                  </a:txBody>
                  <a:tcPr marL="68540" marR="68540" marT="34290" marB="342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2419">
                <a:tc>
                  <a:txBody>
                    <a:bodyPr/>
                    <a:lstStyle/>
                    <a:p>
                      <a:r>
                        <a:rPr lang="en-US" sz="1100" dirty="0"/>
                        <a:t>Lens Housing</a:t>
                      </a:r>
                    </a:p>
                  </a:txBody>
                  <a:tcPr marL="68540" marR="6854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x1</a:t>
                      </a:r>
                    </a:p>
                  </a:txBody>
                  <a:tcPr marL="68540" marR="6854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$15.23</a:t>
                      </a:r>
                    </a:p>
                  </a:txBody>
                  <a:tcPr marL="68540" marR="68540" marT="34290" marB="3429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2419">
                <a:tc>
                  <a:txBody>
                    <a:bodyPr/>
                    <a:lstStyle/>
                    <a:p>
                      <a:r>
                        <a:rPr lang="en-US" sz="1100" dirty="0"/>
                        <a:t>Hardware for lens</a:t>
                      </a:r>
                    </a:p>
                  </a:txBody>
                  <a:tcPr marL="68540" marR="6854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NA</a:t>
                      </a:r>
                    </a:p>
                  </a:txBody>
                  <a:tcPr marL="68540" marR="6854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$5.31</a:t>
                      </a:r>
                    </a:p>
                  </a:txBody>
                  <a:tcPr marL="68540" marR="68540" marT="34290" marB="3429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2419">
                <a:tc>
                  <a:txBody>
                    <a:bodyPr/>
                    <a:lstStyle/>
                    <a:p>
                      <a:r>
                        <a:rPr lang="en-US" sz="1100" dirty="0"/>
                        <a:t>Hardware for Electric</a:t>
                      </a:r>
                      <a:r>
                        <a:rPr lang="en-US" sz="1100" baseline="0" dirty="0"/>
                        <a:t> circuit </a:t>
                      </a:r>
                      <a:endParaRPr lang="en-US" sz="1100" dirty="0"/>
                    </a:p>
                  </a:txBody>
                  <a:tcPr marL="68540" marR="6854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NA</a:t>
                      </a:r>
                    </a:p>
                  </a:txBody>
                  <a:tcPr marL="68540" marR="6854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$33.55</a:t>
                      </a:r>
                    </a:p>
                  </a:txBody>
                  <a:tcPr marL="68540" marR="68540" marT="34290" marB="3429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2419">
                <a:tc>
                  <a:txBody>
                    <a:bodyPr/>
                    <a:lstStyle/>
                    <a:p>
                      <a:r>
                        <a:rPr lang="en-US" sz="1100" dirty="0"/>
                        <a:t>2.1mm </a:t>
                      </a:r>
                      <a:r>
                        <a:rPr lang="en-US" sz="1100" dirty="0" err="1"/>
                        <a:t>PowerJack</a:t>
                      </a:r>
                      <a:endParaRPr lang="en-US" sz="1100" dirty="0"/>
                    </a:p>
                  </a:txBody>
                  <a:tcPr marL="68540" marR="6854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x1</a:t>
                      </a:r>
                    </a:p>
                  </a:txBody>
                  <a:tcPr marL="68540" marR="6854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$0.75</a:t>
                      </a:r>
                    </a:p>
                  </a:txBody>
                  <a:tcPr marL="68540" marR="68540" marT="34290" marB="3429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2419">
                <a:tc>
                  <a:txBody>
                    <a:bodyPr/>
                    <a:lstStyle/>
                    <a:p>
                      <a:r>
                        <a:rPr lang="en-US" sz="1100" dirty="0"/>
                        <a:t>Lexan Sheet</a:t>
                      </a:r>
                    </a:p>
                  </a:txBody>
                  <a:tcPr marL="68540" marR="6854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x1</a:t>
                      </a:r>
                    </a:p>
                  </a:txBody>
                  <a:tcPr marL="68540" marR="6854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$60.00</a:t>
                      </a:r>
                    </a:p>
                  </a:txBody>
                  <a:tcPr marL="68540" marR="68540" marT="34290" marB="3429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2419">
                <a:tc>
                  <a:txBody>
                    <a:bodyPr/>
                    <a:lstStyle/>
                    <a:p>
                      <a:r>
                        <a:rPr lang="en-US" sz="1100" dirty="0"/>
                        <a:t>Brackets/Bolts/Nuts</a:t>
                      </a:r>
                    </a:p>
                  </a:txBody>
                  <a:tcPr marL="68540" marR="6854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NA</a:t>
                      </a:r>
                    </a:p>
                  </a:txBody>
                  <a:tcPr marL="68540" marR="6854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$6.00</a:t>
                      </a:r>
                    </a:p>
                  </a:txBody>
                  <a:tcPr marL="68540" marR="68540" marT="34290" marB="3429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2419">
                <a:tc>
                  <a:txBody>
                    <a:bodyPr/>
                    <a:lstStyle/>
                    <a:p>
                      <a:r>
                        <a:rPr lang="en-US" sz="1100" dirty="0"/>
                        <a:t>Perforated</a:t>
                      </a:r>
                      <a:r>
                        <a:rPr lang="en-US" sz="1100" baseline="0" dirty="0"/>
                        <a:t> Circuit Board</a:t>
                      </a:r>
                      <a:endParaRPr lang="en-US" sz="1100" dirty="0"/>
                    </a:p>
                  </a:txBody>
                  <a:tcPr marL="68540" marR="6854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x1</a:t>
                      </a:r>
                    </a:p>
                  </a:txBody>
                  <a:tcPr marL="68540" marR="6854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$6.99</a:t>
                      </a:r>
                    </a:p>
                  </a:txBody>
                  <a:tcPr marL="68540" marR="68540" marT="34290" marB="3429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2419">
                <a:tc>
                  <a:txBody>
                    <a:bodyPr/>
                    <a:lstStyle/>
                    <a:p>
                      <a:r>
                        <a:rPr lang="en-US" sz="1100" dirty="0"/>
                        <a:t>STM32F746</a:t>
                      </a:r>
                      <a:r>
                        <a:rPr lang="en-US" sz="1100" baseline="0" dirty="0"/>
                        <a:t> Discovery Board</a:t>
                      </a:r>
                      <a:endParaRPr lang="en-US" sz="1100" dirty="0"/>
                    </a:p>
                  </a:txBody>
                  <a:tcPr marL="68540" marR="6854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x2</a:t>
                      </a:r>
                    </a:p>
                  </a:txBody>
                  <a:tcPr marL="68540" marR="6854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$100.00</a:t>
                      </a:r>
                    </a:p>
                  </a:txBody>
                  <a:tcPr marL="68540" marR="68540" marT="34290" marB="3429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2419">
                <a:tc>
                  <a:txBody>
                    <a:bodyPr/>
                    <a:lstStyle/>
                    <a:p>
                      <a:r>
                        <a:rPr lang="en-US" sz="1100" dirty="0"/>
                        <a:t>Infrared Card</a:t>
                      </a:r>
                    </a:p>
                  </a:txBody>
                  <a:tcPr marL="68540" marR="6854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X1</a:t>
                      </a:r>
                    </a:p>
                  </a:txBody>
                  <a:tcPr marL="68540" marR="6854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$73.00</a:t>
                      </a:r>
                    </a:p>
                  </a:txBody>
                  <a:tcPr marL="68540" marR="68540" marT="34290" marB="3429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2419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40" marR="6854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68540" marR="6854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68540" marR="68540" marT="34290" marB="3429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2419">
                <a:tc>
                  <a:txBody>
                    <a:bodyPr/>
                    <a:lstStyle/>
                    <a:p>
                      <a:r>
                        <a:rPr lang="en-US" sz="1100" dirty="0"/>
                        <a:t>Total:</a:t>
                      </a:r>
                    </a:p>
                  </a:txBody>
                  <a:tcPr marL="68540" marR="6854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68540" marR="6854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$624.75</a:t>
                      </a:r>
                      <a:endParaRPr 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 marL="68540" marR="68540" marT="34290" marB="3429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2419">
                <a:tc>
                  <a:txBody>
                    <a:bodyPr/>
                    <a:lstStyle/>
                    <a:p>
                      <a:r>
                        <a:rPr lang="en-US" sz="1100" dirty="0"/>
                        <a:t>Allotted</a:t>
                      </a:r>
                      <a:r>
                        <a:rPr lang="en-US" sz="1100" baseline="0" dirty="0"/>
                        <a:t> </a:t>
                      </a:r>
                      <a:r>
                        <a:rPr lang="en-US" sz="1100" dirty="0"/>
                        <a:t>Budget:</a:t>
                      </a:r>
                    </a:p>
                  </a:txBody>
                  <a:tcPr marL="68540" marR="6854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68540" marR="6854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$500.00</a:t>
                      </a:r>
                      <a:endParaRPr lang="en-US" sz="1100" dirty="0">
                        <a:solidFill>
                          <a:srgbClr val="00B050"/>
                        </a:solidFill>
                      </a:endParaRPr>
                    </a:p>
                  </a:txBody>
                  <a:tcPr marL="68540" marR="68540" marT="34290" marB="3429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 Cont.</a:t>
            </a:r>
          </a:p>
        </p:txBody>
      </p:sp>
    </p:spTree>
    <p:extLst>
      <p:ext uri="{BB962C8B-B14F-4D97-AF65-F5344CB8AC3E}">
        <p14:creationId xmlns:p14="http://schemas.microsoft.com/office/powerpoint/2010/main" val="35691526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8146984"/>
              </p:ext>
            </p:extLst>
          </p:nvPr>
        </p:nvGraphicFramePr>
        <p:xfrm>
          <a:off x="971550" y="2343150"/>
          <a:ext cx="7200900" cy="1519686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440180">
                  <a:extLst>
                    <a:ext uri="{9D8B030D-6E8A-4147-A177-3AD203B41FA5}">
                      <a16:colId xmlns:a16="http://schemas.microsoft.com/office/drawing/2014/main" val="1141680403"/>
                    </a:ext>
                  </a:extLst>
                </a:gridCol>
                <a:gridCol w="1440180">
                  <a:extLst>
                    <a:ext uri="{9D8B030D-6E8A-4147-A177-3AD203B41FA5}">
                      <a16:colId xmlns:a16="http://schemas.microsoft.com/office/drawing/2014/main" val="2451246353"/>
                    </a:ext>
                  </a:extLst>
                </a:gridCol>
                <a:gridCol w="1440180">
                  <a:extLst>
                    <a:ext uri="{9D8B030D-6E8A-4147-A177-3AD203B41FA5}">
                      <a16:colId xmlns:a16="http://schemas.microsoft.com/office/drawing/2014/main" val="805866251"/>
                    </a:ext>
                  </a:extLst>
                </a:gridCol>
                <a:gridCol w="1565910">
                  <a:extLst>
                    <a:ext uri="{9D8B030D-6E8A-4147-A177-3AD203B41FA5}">
                      <a16:colId xmlns:a16="http://schemas.microsoft.com/office/drawing/2014/main" val="156001951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968033722"/>
                    </a:ext>
                  </a:extLst>
                </a:gridCol>
              </a:tblGrid>
              <a:tr h="341462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Transmitter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Receiver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Microcontroller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Power System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83598402"/>
                  </a:ext>
                </a:extLst>
              </a:tr>
              <a:tr h="341462">
                <a:tc>
                  <a:txBody>
                    <a:bodyPr/>
                    <a:lstStyle/>
                    <a:p>
                      <a:r>
                        <a:rPr lang="en-US" sz="1400" dirty="0"/>
                        <a:t>Derek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248148651"/>
                  </a:ext>
                </a:extLst>
              </a:tr>
              <a:tr h="341462">
                <a:tc>
                  <a:txBody>
                    <a:bodyPr/>
                    <a:lstStyle/>
                    <a:p>
                      <a:r>
                        <a:rPr lang="en-US" sz="1400" dirty="0"/>
                        <a:t>Josh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76670085"/>
                  </a:ext>
                </a:extLst>
              </a:tr>
              <a:tr h="341462">
                <a:tc>
                  <a:txBody>
                    <a:bodyPr/>
                    <a:lstStyle/>
                    <a:p>
                      <a:r>
                        <a:rPr lang="en-US" sz="1400" dirty="0"/>
                        <a:t>Ken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459039577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Distribution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76200"/>
            <a:ext cx="85714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280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Temporary network in case of disaster</a:t>
            </a:r>
          </a:p>
          <a:p>
            <a:r>
              <a:rPr lang="en-US" sz="2400" dirty="0"/>
              <a:t>Satellite / Aircraft communication</a:t>
            </a:r>
          </a:p>
          <a:p>
            <a:r>
              <a:rPr lang="en-US" sz="2400" dirty="0"/>
              <a:t>LIDAR</a:t>
            </a:r>
          </a:p>
          <a:p>
            <a:r>
              <a:rPr lang="en-US" sz="2400" dirty="0"/>
              <a:t>Can send data over multiple laser beams to one photodetector.</a:t>
            </a:r>
          </a:p>
          <a:p>
            <a:r>
              <a:rPr lang="en-US" sz="2400" dirty="0"/>
              <a:t>Temporary network in case of a disaster.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Applications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76200"/>
            <a:ext cx="85714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481295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Successes and Difficulties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76200"/>
            <a:ext cx="85714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619186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525963"/>
          </a:xfrm>
        </p:spPr>
        <p:txBody>
          <a:bodyPr/>
          <a:lstStyle/>
          <a:p>
            <a:pPr marL="109728" indent="0" algn="ctr">
              <a:buNone/>
            </a:pPr>
            <a:endParaRPr lang="en-US" dirty="0"/>
          </a:p>
          <a:p>
            <a:pPr marL="109728" indent="0" algn="ctr">
              <a:buNone/>
            </a:pPr>
            <a:endParaRPr lang="en-US" dirty="0"/>
          </a:p>
          <a:p>
            <a:pPr marL="109728" indent="0" algn="ctr">
              <a:buNone/>
            </a:pPr>
            <a:endParaRPr lang="en-US" dirty="0"/>
          </a:p>
          <a:p>
            <a:pPr marL="109728" indent="0" algn="ctr">
              <a:buNone/>
            </a:pPr>
            <a:r>
              <a:rPr lang="en-US" sz="3600" dirty="0"/>
              <a:t>Questions?</a:t>
            </a: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76200"/>
            <a:ext cx="85714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7788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 Diagram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76200"/>
            <a:ext cx="85714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F:\The LDT - block diagram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2" b="29208"/>
          <a:stretch/>
        </p:blipFill>
        <p:spPr bwMode="auto">
          <a:xfrm>
            <a:off x="308986" y="1600200"/>
            <a:ext cx="5254963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The LDT - block diagram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55" t="79268" r="9308"/>
          <a:stretch/>
        </p:blipFill>
        <p:spPr bwMode="auto">
          <a:xfrm>
            <a:off x="5563949" y="3099121"/>
            <a:ext cx="3109994" cy="1421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517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Transmitter Housing 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76200"/>
            <a:ext cx="85714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013" y="1519238"/>
            <a:ext cx="5895975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0412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9574526"/>
              </p:ext>
            </p:extLst>
          </p:nvPr>
        </p:nvGraphicFramePr>
        <p:xfrm>
          <a:off x="457200" y="1481138"/>
          <a:ext cx="8229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Single Mode Fiber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Multi-Mode Fiber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Expensive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Less expensive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Smaller Numerical Aperture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Larger Numerica</a:t>
                      </a:r>
                      <a:r>
                        <a:rPr lang="en-US" baseline="0" dirty="0"/>
                        <a:t>l Aperture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Lower</a:t>
                      </a:r>
                      <a:r>
                        <a:rPr lang="en-US" baseline="0" dirty="0"/>
                        <a:t> Dispersion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Higher Dispersion and</a:t>
                      </a:r>
                      <a:r>
                        <a:rPr lang="en-US" baseline="0" dirty="0"/>
                        <a:t> attenuation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Fiber Pigtail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76200"/>
            <a:ext cx="85714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4492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chemeClr val="tx1"/>
            </a:gs>
            <a:gs pos="100000">
              <a:schemeClr val="bg1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525963"/>
          </a:xfrm>
        </p:spPr>
        <p:txBody>
          <a:bodyPr>
            <a:normAutofit fontScale="92500"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Pigtail laser package comes with FC/PC adapter.</a:t>
            </a:r>
          </a:p>
          <a:p>
            <a:r>
              <a:rPr lang="en-US" sz="2400" dirty="0">
                <a:solidFill>
                  <a:schemeClr val="bg1"/>
                </a:solidFill>
              </a:rPr>
              <a:t>Coupling loss is associated with adapters.</a:t>
            </a:r>
          </a:p>
          <a:p>
            <a:r>
              <a:rPr lang="en-US" sz="2400" dirty="0">
                <a:solidFill>
                  <a:schemeClr val="bg1"/>
                </a:solidFill>
              </a:rPr>
              <a:t>Replaced with SM adapter.</a:t>
            </a:r>
          </a:p>
          <a:p>
            <a:r>
              <a:rPr lang="en-US" sz="2400" dirty="0">
                <a:solidFill>
                  <a:schemeClr val="bg1"/>
                </a:solidFill>
              </a:rPr>
              <a:t>Makes alignment of the system easier.</a:t>
            </a:r>
          </a:p>
          <a:p>
            <a:r>
              <a:rPr lang="en-US" sz="2400" dirty="0">
                <a:solidFill>
                  <a:schemeClr val="bg1"/>
                </a:solidFill>
              </a:rPr>
              <a:t>Allows for troubleshooting. </a:t>
            </a:r>
            <a:r>
              <a:rPr lang="en-US" dirty="0"/>
              <a:t>laser is bad.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marL="109728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Laser Fiber Connector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76200"/>
            <a:ext cx="85714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C:\Users\Derek\Downloads\20160301_09382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94" t="18168" r="42838" b="31622"/>
          <a:stretch/>
        </p:blipFill>
        <p:spPr bwMode="auto">
          <a:xfrm>
            <a:off x="5676363" y="3733800"/>
            <a:ext cx="2008180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erek\Downloads\20160420_22021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16" t="30590" r="39367" b="29353"/>
          <a:stretch/>
        </p:blipFill>
        <p:spPr bwMode="auto">
          <a:xfrm>
            <a:off x="5065785" y="1398608"/>
            <a:ext cx="3229336" cy="2060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505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Lens Housing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76200"/>
            <a:ext cx="85714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2600"/>
            <a:ext cx="80391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3739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7723</TotalTime>
  <Words>1240</Words>
  <Application>Microsoft Office PowerPoint</Application>
  <PresentationFormat>On-screen Show (4:3)</PresentationFormat>
  <Paragraphs>456</Paragraphs>
  <Slides>45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4" baseType="lpstr">
      <vt:lpstr>Arial</vt:lpstr>
      <vt:lpstr>Calibri</vt:lpstr>
      <vt:lpstr>Lucida Sans Unicode</vt:lpstr>
      <vt:lpstr>Times New Roman</vt:lpstr>
      <vt:lpstr>Verdana</vt:lpstr>
      <vt:lpstr>Wingdings</vt:lpstr>
      <vt:lpstr>Wingdings 2</vt:lpstr>
      <vt:lpstr>Wingdings 3</vt:lpstr>
      <vt:lpstr>Concourse</vt:lpstr>
      <vt:lpstr>The LDT-AIR Project</vt:lpstr>
      <vt:lpstr>Motivation</vt:lpstr>
      <vt:lpstr>Requirements &amp; Goals</vt:lpstr>
      <vt:lpstr>Project Specifications</vt:lpstr>
      <vt:lpstr>Block Diagram</vt:lpstr>
      <vt:lpstr>Transmitter Housing </vt:lpstr>
      <vt:lpstr>Fiber Pigtail</vt:lpstr>
      <vt:lpstr>Laser Fiber Connector</vt:lpstr>
      <vt:lpstr>Lens Housing</vt:lpstr>
      <vt:lpstr>Lens Type</vt:lpstr>
      <vt:lpstr>Power</vt:lpstr>
      <vt:lpstr>AC/DC Regulator Comparison</vt:lpstr>
      <vt:lpstr>3.3V Regulator Comparison</vt:lpstr>
      <vt:lpstr>3.3V Regulator Circuit</vt:lpstr>
      <vt:lpstr>5V Regulator Comparison </vt:lpstr>
      <vt:lpstr>5V Regulator Circuit</vt:lpstr>
      <vt:lpstr>STM32F746NGH6</vt:lpstr>
      <vt:lpstr>STM32F7 - Discovery</vt:lpstr>
      <vt:lpstr>PC Connection : Ethernet</vt:lpstr>
      <vt:lpstr>Signal modulation</vt:lpstr>
      <vt:lpstr>Signal modulation</vt:lpstr>
      <vt:lpstr>Software breakdown</vt:lpstr>
      <vt:lpstr>Transmitter code structure</vt:lpstr>
      <vt:lpstr>Receiver code structure</vt:lpstr>
      <vt:lpstr>Error handling</vt:lpstr>
      <vt:lpstr>Laser Wavelength</vt:lpstr>
      <vt:lpstr>Laser Comparison</vt:lpstr>
      <vt:lpstr>Laser Package</vt:lpstr>
      <vt:lpstr>Laser Driver Comparison</vt:lpstr>
      <vt:lpstr>Laser Driver Circuit</vt:lpstr>
      <vt:lpstr>Photodetector</vt:lpstr>
      <vt:lpstr>Operation Mode</vt:lpstr>
      <vt:lpstr>Photodetector Circuit</vt:lpstr>
      <vt:lpstr>Operational Amplifier</vt:lpstr>
      <vt:lpstr>Operational Amplifier</vt:lpstr>
      <vt:lpstr>Operational Amplifier Circuit</vt:lpstr>
      <vt:lpstr>Receiver Voltage Regulator</vt:lpstr>
      <vt:lpstr>Receiver issues</vt:lpstr>
      <vt:lpstr>Accommodations</vt:lpstr>
      <vt:lpstr>Budget </vt:lpstr>
      <vt:lpstr>Budget Cont.</vt:lpstr>
      <vt:lpstr>Work Distribution</vt:lpstr>
      <vt:lpstr>Future Applications</vt:lpstr>
      <vt:lpstr>Successes and Difficulties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Derek</dc:creator>
  <cp:lastModifiedBy>Ken Figueiredo</cp:lastModifiedBy>
  <cp:revision>61</cp:revision>
  <dcterms:created xsi:type="dcterms:W3CDTF">2016-02-28T00:34:10Z</dcterms:created>
  <dcterms:modified xsi:type="dcterms:W3CDTF">2016-05-02T10:43:32Z</dcterms:modified>
</cp:coreProperties>
</file>