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40"/>
  </p:notesMasterIdLst>
  <p:sldIdLst>
    <p:sldId id="285" r:id="rId2"/>
    <p:sldId id="26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78" r:id="rId11"/>
    <p:sldId id="284" r:id="rId12"/>
    <p:sldId id="279" r:id="rId13"/>
    <p:sldId id="282" r:id="rId14"/>
    <p:sldId id="281" r:id="rId15"/>
    <p:sldId id="283" r:id="rId16"/>
    <p:sldId id="276" r:id="rId17"/>
    <p:sldId id="280" r:id="rId18"/>
    <p:sldId id="277" r:id="rId19"/>
    <p:sldId id="256" r:id="rId20"/>
    <p:sldId id="259" r:id="rId21"/>
    <p:sldId id="260" r:id="rId22"/>
    <p:sldId id="298" r:id="rId23"/>
    <p:sldId id="266" r:id="rId24"/>
    <p:sldId id="297" r:id="rId25"/>
    <p:sldId id="262" r:id="rId26"/>
    <p:sldId id="265" r:id="rId27"/>
    <p:sldId id="263" r:id="rId28"/>
    <p:sldId id="275" r:id="rId29"/>
    <p:sldId id="269" r:id="rId30"/>
    <p:sldId id="270" r:id="rId31"/>
    <p:sldId id="271" r:id="rId32"/>
    <p:sldId id="272" r:id="rId33"/>
    <p:sldId id="273" r:id="rId34"/>
    <p:sldId id="274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A256-33F2-4DC9-9619-3421227A16F4}" type="datetimeFigureOut">
              <a:rPr lang="en-US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E77DD-7791-41B4-9483-F5C0FF69C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3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2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7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7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36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6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2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8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0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4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1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9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9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2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2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2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77DD-7791-41B4-9483-F5C0FF69C58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0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1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3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6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2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8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2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4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6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0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Visio_Drawing131313113333.vs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1111111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22222222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496" y="178558"/>
            <a:ext cx="7197726" cy="2421464"/>
          </a:xfrm>
        </p:spPr>
        <p:txBody>
          <a:bodyPr/>
          <a:lstStyle/>
          <a:p>
            <a:r>
              <a:rPr lang="en-US" dirty="0">
                <a:latin typeface="Trebuchet MS"/>
              </a:rPr>
              <a:t>EnergyGuard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064" y="2514235"/>
            <a:ext cx="4448805" cy="452438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F98C61"/>
                </a:solidFill>
              </a:rPr>
              <a:t>Home Management &amp; Control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490" y="2963401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Spencer Sullivan, EE</a:t>
            </a:r>
          </a:p>
          <a:p>
            <a:pPr algn="ctr"/>
            <a:r>
              <a:rPr lang="en-US" dirty="0"/>
              <a:t>Tyler Ensey, EE</a:t>
            </a:r>
          </a:p>
          <a:p>
            <a:pPr algn="ctr"/>
            <a:r>
              <a:rPr lang="en-US" dirty="0"/>
              <a:t>Gabriel Holland, CpE</a:t>
            </a:r>
          </a:p>
          <a:p>
            <a:pPr algn="ctr"/>
            <a:r>
              <a:rPr lang="en-US" dirty="0"/>
              <a:t>Omar Mohammed, CpE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6830" y="466146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Sponsored By: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23498" y="5209311"/>
            <a:ext cx="3056351" cy="702177"/>
            <a:chOff x="3223498" y="5033947"/>
            <a:chExt cx="3056351" cy="702177"/>
          </a:xfrm>
        </p:grpSpPr>
        <p:sp>
          <p:nvSpPr>
            <p:cNvPr id="7" name="Rectangle 6"/>
            <p:cNvSpPr/>
            <p:nvPr/>
          </p:nvSpPr>
          <p:spPr>
            <a:xfrm>
              <a:off x="3223498" y="5033947"/>
              <a:ext cx="3056351" cy="7021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2757" y="5033947"/>
              <a:ext cx="2609850" cy="6381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117" y="5033947"/>
            <a:ext cx="2819400" cy="10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VSK-S2-5U</a:t>
            </a:r>
            <a:r>
              <a:rPr lang="en-US" dirty="0">
                <a:solidFill>
                  <a:srgbClr val="000000"/>
                </a:solidFill>
                <a:latin typeface="Calibri Light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 Light" charset="0"/>
              </a:rPr>
              <a:t>AC-DC Converter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6215914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Up to 2W Continuous Power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Compact Board Mount Design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85-305VAC/12—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430VDC</a:t>
            </a:r>
            <a:r>
              <a:rPr lang="en-US" sz="2200" dirty="0">
                <a:solidFill>
                  <a:srgbClr val="FFFFFF"/>
                </a:solidFill>
                <a:latin typeface="Arial" charset="0"/>
              </a:rPr>
              <a:t> Input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5VDC Output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Used to power relays and relay driver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Output is connected to a LDO voltage regulator, which outputs 3.3V that powers the MCU</a:t>
            </a: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</a:rPr>
              <a:t>102-2589-ND, Digi-Key, $13.25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18" y="2141538"/>
            <a:ext cx="2047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4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TPS77033DBVT LDO Linear Regulator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6215914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50mA Low-Dropout Regulator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3.3V Fixed-Output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Only 17µA Quiescent Current at 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50mA</a:t>
            </a:r>
            <a:r>
              <a:rPr lang="en-US" sz="22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Dropout Voltage Typically 35mV at 50mA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Over Current Limitation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Used to power the MCU</a:t>
            </a: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698" y="3609544"/>
            <a:ext cx="286744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</a:rPr>
              <a:t>TPS77033DBVT, TI, $1.34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389" y="2141538"/>
            <a:ext cx="1872154" cy="14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Voltage Sensing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0011" y="1929632"/>
                <a:ext cx="5020542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𝑠𝑎𝑚𝑝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11" y="1929632"/>
                <a:ext cx="5020542" cy="969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8" y="3244984"/>
            <a:ext cx="10175132" cy="27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Current Sensing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9483" y="1766794"/>
                <a:ext cx="4412939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𝑠𝑎𝑚𝑝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3" y="1766794"/>
                <a:ext cx="4412939" cy="969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" y="3018630"/>
            <a:ext cx="10696542" cy="23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Power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737" y="1751009"/>
                <a:ext cx="6096000" cy="2443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,90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7" y="1751009"/>
                <a:ext cx="6096000" cy="2443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68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ULN2003LVDR Relay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6215914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Used to control or “drive” the three relays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7-Channel High Current Sink Drivers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Supports a Wide Range of 3V-to-5V Relays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Compatible to 3.3V and 5.0V Microcontrollers and Logic Interface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Input RC-Snubber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Low Input and Output Leakage Currents</a:t>
            </a: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87" y="2311345"/>
            <a:ext cx="2457450" cy="145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7083" y="3779351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</a:rPr>
              <a:t>ULN2003LVDR, TI, $0.63</a:t>
            </a:r>
          </a:p>
        </p:txBody>
      </p:sp>
    </p:spTree>
    <p:extLst>
      <p:ext uri="{BB962C8B-B14F-4D97-AF65-F5344CB8AC3E}">
        <p14:creationId xmlns:p14="http://schemas.microsoft.com/office/powerpoint/2010/main" val="323951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78" y="54697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PB1696-ND Relays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5525471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Contact Arrangement – SPDT (1 Form C)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Rated Voltage – 250VAC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Rated Current – 16A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Polarized Bistable Version with 2 Coils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Reinforced Insulation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Operate/Reset Time Max – 10/</a:t>
            </a:r>
            <a:r>
              <a:rPr lang="en-US" sz="2200" dirty="0" err="1">
                <a:solidFill>
                  <a:srgbClr val="FFFFFF"/>
                </a:solidFill>
                <a:latin typeface="Arial" charset="0"/>
              </a:rPr>
              <a:t>10ms</a:t>
            </a:r>
            <a:endParaRPr lang="en-US" sz="2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93" y="2141538"/>
            <a:ext cx="238125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0353" y="4464056"/>
            <a:ext cx="298748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</a:rPr>
              <a:t>PB1696-ND, Digi-Key, $5.93 </a:t>
            </a:r>
          </a:p>
        </p:txBody>
      </p:sp>
    </p:spTree>
    <p:extLst>
      <p:ext uri="{BB962C8B-B14F-4D97-AF65-F5344CB8AC3E}">
        <p14:creationId xmlns:p14="http://schemas.microsoft.com/office/powerpoint/2010/main" val="230591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HVAC/Dryer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4737123" cy="36496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Motivation: Power Grid Congestion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Functionality: Dryer and HVAC system will never be on at the same time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When HVAC system is running, the dryer will turn off until the house has reached the desired temperature. The dryer will reactivate itself once the HVAC is off.</a:t>
            </a: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04661"/>
              </p:ext>
            </p:extLst>
          </p:nvPr>
        </p:nvGraphicFramePr>
        <p:xfrm>
          <a:off x="5375585" y="2318427"/>
          <a:ext cx="5466748" cy="2408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Power Consumption (Watts)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HVAC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Hair Dryer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Dishwasher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Coffee Machine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Microwave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Toaster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3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660" y="1565753"/>
            <a:ext cx="5812077" cy="3958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Smart Thermostat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4737123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The design was influenced by the NEST Learning Thermostat.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Push functionality to switch between “OFF,” “COOLING,” and “HEATING.”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Switch functionality to turn the dryer on and off. </a:t>
            </a:r>
          </a:p>
          <a:p>
            <a:r>
              <a:rPr lang="en-US" sz="2200" dirty="0">
                <a:solidFill>
                  <a:srgbClr val="FFFFFF"/>
                </a:solidFill>
                <a:latin typeface="Arial" charset="0"/>
              </a:rPr>
              <a:t>Rotational functionality to change the desired temperature.</a:t>
            </a: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17970"/>
              </p:ext>
            </p:extLst>
          </p:nvPr>
        </p:nvGraphicFramePr>
        <p:xfrm>
          <a:off x="5903586" y="1813099"/>
          <a:ext cx="52863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4" imgW="6134130" imgH="4019640" progId="Visio.Drawing.15">
                  <p:embed/>
                </p:oleObj>
              </mc:Choice>
              <mc:Fallback>
                <p:oleObj r:id="rId4" imgW="6134130" imgH="4019640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586" y="1813099"/>
                        <a:ext cx="5286375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31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Embedded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98C61"/>
                </a:solidFill>
              </a:rPr>
              <a:t>Choices, Decision, &amp; Design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We wanted to create a product that could be used domestically</a:t>
            </a:r>
          </a:p>
          <a:p>
            <a:r>
              <a:rPr lang="en-US" sz="2400" dirty="0"/>
              <a:t>That promotes energy efficient practices</a:t>
            </a:r>
          </a:p>
          <a:p>
            <a:r>
              <a:rPr lang="en-US" sz="2400" dirty="0"/>
              <a:t>Has significant hardware &amp; software components to satisfy all members</a:t>
            </a:r>
          </a:p>
          <a:p>
            <a:r>
              <a:rPr lang="en-US" sz="2400" dirty="0"/>
              <a:t>Utilizes cyber-security in its software design</a:t>
            </a:r>
          </a:p>
          <a:p>
            <a:r>
              <a:rPr lang="en-US" sz="2400" dirty="0"/>
              <a:t>Is easily installed with little cost and doesn't require major home modification</a:t>
            </a:r>
          </a:p>
          <a:p>
            <a:r>
              <a:rPr lang="en-US" sz="2400" dirty="0"/>
              <a:t>Uses knowledge acquired from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14978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CC3200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50988"/>
            <a:ext cx="5170487" cy="2109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We chose the CC3200</a:t>
            </a:r>
          </a:p>
          <a:p>
            <a:r>
              <a:rPr lang="en-US" sz="2400" dirty="0"/>
              <a:t>Cheaper Option</a:t>
            </a:r>
          </a:p>
          <a:p>
            <a:r>
              <a:rPr lang="en-US" sz="2400" dirty="0"/>
              <a:t>Designed with </a:t>
            </a:r>
            <a:r>
              <a:rPr lang="en-US" sz="2400" dirty="0" err="1"/>
              <a:t>IoT</a:t>
            </a:r>
            <a:r>
              <a:rPr lang="en-US" sz="2400" dirty="0"/>
              <a:t> in mind</a:t>
            </a:r>
          </a:p>
          <a:p>
            <a:r>
              <a:rPr lang="en-US" sz="2400" dirty="0" err="1"/>
              <a:t>Wifi</a:t>
            </a:r>
            <a:r>
              <a:rPr lang="en-US" sz="2400" dirty="0"/>
              <a:t>-Experience unnecessary</a:t>
            </a:r>
          </a:p>
          <a:p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51709" y="4014261"/>
            <a:ext cx="9906000" cy="1731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Although there are some limitations, </a:t>
            </a:r>
          </a:p>
          <a:p>
            <a:r>
              <a:rPr lang="en-US" dirty="0">
                <a:solidFill>
                  <a:srgbClr val="FFFFFF"/>
                </a:solidFill>
                <a:latin typeface="Calibri"/>
              </a:rPr>
              <a:t>12-bit ADC</a:t>
            </a:r>
          </a:p>
          <a:p>
            <a:r>
              <a:rPr lang="en-US" dirty="0">
                <a:solidFill>
                  <a:srgbClr val="FFFFFF"/>
                </a:solidFill>
                <a:latin typeface="Calibri"/>
              </a:rPr>
              <a:t>Less Memory - Enough for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73" y="1180978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352" y="3959484"/>
            <a:ext cx="2743200" cy="17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Divided into six components</a:t>
            </a:r>
          </a:p>
          <a:p>
            <a:r>
              <a:rPr lang="en-US" sz="2400" dirty="0"/>
              <a:t>Pin Configuration</a:t>
            </a:r>
          </a:p>
          <a:p>
            <a:r>
              <a:rPr lang="en-US" sz="2400" dirty="0"/>
              <a:t>Connectivity to Access Point &amp; Server</a:t>
            </a:r>
          </a:p>
          <a:p>
            <a:r>
              <a:rPr lang="en-US" sz="2400" dirty="0"/>
              <a:t>Data Collection</a:t>
            </a:r>
          </a:p>
          <a:p>
            <a:r>
              <a:rPr lang="en-US" sz="2400" dirty="0"/>
              <a:t>Calculation</a:t>
            </a:r>
          </a:p>
          <a:p>
            <a:r>
              <a:rPr lang="en-US" sz="2400" dirty="0"/>
              <a:t>Post Values</a:t>
            </a:r>
          </a:p>
          <a:p>
            <a:r>
              <a:rPr lang="en-US" sz="2400" dirty="0"/>
              <a:t>Send Socket Status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22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8006200" cy="984362"/>
          </a:xfrm>
        </p:spPr>
        <p:txBody>
          <a:bodyPr/>
          <a:lstStyle/>
          <a:p>
            <a:r>
              <a:rPr lang="en-US" dirty="0"/>
              <a:t>Startup Sequence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2016-02-12 at 7.09.2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97" y="1069975"/>
            <a:ext cx="9228141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56004"/>
          </a:xfrm>
        </p:spPr>
        <p:txBody>
          <a:bodyPr/>
          <a:lstStyle/>
          <a:p>
            <a:r>
              <a:rPr lang="en-US" dirty="0"/>
              <a:t>General Function Sequence Diagram</a:t>
            </a:r>
          </a:p>
        </p:txBody>
      </p:sp>
      <p:pic>
        <p:nvPicPr>
          <p:cNvPr id="4" name="Content Placeholder 3" descr="Screenshot 2016-02-12 at 7.25.17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" y="1193800"/>
            <a:ext cx="9436100" cy="5528821"/>
          </a:xfrm>
        </p:spPr>
      </p:pic>
    </p:spTree>
    <p:extLst>
      <p:ext uri="{BB962C8B-B14F-4D97-AF65-F5344CB8AC3E}">
        <p14:creationId xmlns:p14="http://schemas.microsoft.com/office/powerpoint/2010/main" val="164207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Cyber-Security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98C61"/>
                </a:solidFill>
              </a:rPr>
              <a:t>Implementation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17345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Login/Create Account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"Gatekeeper" of our app</a:t>
            </a:r>
          </a:p>
          <a:p>
            <a:r>
              <a:rPr lang="en-US" sz="2400" dirty="0"/>
              <a:t>Most important page for security</a:t>
            </a:r>
          </a:p>
          <a:p>
            <a:r>
              <a:rPr lang="en-US" sz="2400" dirty="0"/>
              <a:t>Three-attempt login protocol</a:t>
            </a:r>
          </a:p>
          <a:p>
            <a:r>
              <a:rPr lang="en-US" sz="2400" dirty="0"/>
              <a:t>Device ID &amp; device signal </a:t>
            </a:r>
            <a:r>
              <a:rPr lang="en-US" sz="2400" dirty="0" err="1"/>
              <a:t>synch</a:t>
            </a:r>
            <a:r>
              <a:rPr lang="en-US" sz="2400" dirty="0"/>
              <a:t> needed for account creation</a:t>
            </a:r>
          </a:p>
          <a:p>
            <a:r>
              <a:rPr lang="en-US" sz="2400" dirty="0"/>
              <a:t>Special Characters Restricted for Username/Password</a:t>
            </a:r>
          </a:p>
          <a:p>
            <a:r>
              <a:rPr lang="en-US" sz="2400" dirty="0"/>
              <a:t>Public/Private Key Encrption</a:t>
            </a:r>
          </a:p>
        </p:txBody>
      </p:sp>
    </p:spTree>
    <p:extLst>
      <p:ext uri="{BB962C8B-B14F-4D97-AF65-F5344CB8AC3E}">
        <p14:creationId xmlns:p14="http://schemas.microsoft.com/office/powerpoint/2010/main" val="263385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Prevents crashes &amp; misuse</a:t>
            </a:r>
          </a:p>
          <a:p>
            <a:r>
              <a:rPr lang="en-US" sz="2400" dirty="0"/>
              <a:t>Design code to handle unforeseen circumstances</a:t>
            </a:r>
          </a:p>
          <a:p>
            <a:r>
              <a:rPr lang="en-US" sz="2400" dirty="0"/>
              <a:t>Strict input specifications-Whitelisting</a:t>
            </a:r>
          </a:p>
          <a:p>
            <a:r>
              <a:rPr lang="en-US" sz="2400" dirty="0"/>
              <a:t>Don't trust users or APIs to function properly-Maintainability</a:t>
            </a:r>
          </a:p>
          <a:p>
            <a:r>
              <a:rPr lang="en-US" sz="2400" dirty="0"/>
              <a:t>Assign variables for data type sizes</a:t>
            </a:r>
          </a:p>
          <a:p>
            <a:r>
              <a:rPr lang="en-US" sz="2400" dirty="0"/>
              <a:t>2-Tier User Privileges </a:t>
            </a:r>
          </a:p>
          <a:p>
            <a:r>
              <a:rPr lang="en-US" sz="2400" dirty="0"/>
              <a:t>Server Side Authentication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483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98C61"/>
                </a:solidFill>
              </a:rPr>
              <a:t>Summary &amp; Design</a:t>
            </a:r>
          </a:p>
        </p:txBody>
      </p:sp>
    </p:spTree>
    <p:extLst>
      <p:ext uri="{BB962C8B-B14F-4D97-AF65-F5344CB8AC3E}">
        <p14:creationId xmlns:p14="http://schemas.microsoft.com/office/powerpoint/2010/main" val="149154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– FUNCTIONALITIES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100" dirty="0"/>
              <a:t>The front end will be implemented using JavaScript, HTML, and CSS.   </a:t>
            </a:r>
          </a:p>
          <a:p>
            <a:r>
              <a:rPr lang="en-US" sz="3100" dirty="0"/>
              <a:t>The back end will be implemented using JavaServer Pages (JSP).  </a:t>
            </a:r>
          </a:p>
          <a:p>
            <a:r>
              <a:rPr lang="en-US" sz="3100" dirty="0"/>
              <a:t>The HTML will have event listeners that will trigger the JavaScript code.  </a:t>
            </a:r>
          </a:p>
          <a:p>
            <a:r>
              <a:rPr lang="en-US" sz="3100" dirty="0"/>
              <a:t>The JavaScript will then trigger the JSP using jQuery methods.   </a:t>
            </a:r>
          </a:p>
          <a:p>
            <a:r>
              <a:rPr lang="en-US" sz="3100" dirty="0"/>
              <a:t>The JSP will connect to the database on the server, and will push or pull data, as necessary.   </a:t>
            </a:r>
          </a:p>
          <a:p>
            <a:r>
              <a:rPr lang="en-US" sz="3100" dirty="0"/>
              <a:t>PhoneGap will be used to package the code into a mobile application.  </a:t>
            </a:r>
          </a:p>
          <a:p>
            <a:r>
              <a:rPr lang="en-US" sz="3100" dirty="0"/>
              <a:t>The application will be placed on a tomcat web server that will connect to a </a:t>
            </a:r>
            <a:r>
              <a:rPr lang="en-US" sz="3100" dirty="0" err="1"/>
              <a:t>postgresql</a:t>
            </a:r>
            <a:r>
              <a:rPr lang="en-US" sz="3100" dirty="0"/>
              <a:t> database.  </a:t>
            </a:r>
          </a:p>
          <a:p>
            <a:r>
              <a:rPr lang="en-US" sz="3100" dirty="0"/>
              <a:t>The web server will be the central hub of the application.  </a:t>
            </a:r>
          </a:p>
          <a:p>
            <a:r>
              <a:rPr lang="en-US" sz="3100" dirty="0"/>
              <a:t>The web server will be put on a host on the internet.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66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Design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6925"/>
            <a:ext cx="9218642" cy="36496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Plug and Play hardware design 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Report Data to user via app. Data includes Energy consumption per for system and per device 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A server will be used as a HUB for the system. All devices will send data to the server 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Android App will report all data and statistics reported by the Server HUB.</a:t>
            </a: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49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–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500" dirty="0"/>
              <a:t>The front end will be implemented using JavaScript, HTML, and CSS.  </a:t>
            </a:r>
          </a:p>
          <a:p>
            <a:r>
              <a:rPr lang="en-US" sz="2500" dirty="0"/>
              <a:t>The back end will be implemented using JavaServer Pages (JSP). </a:t>
            </a:r>
          </a:p>
          <a:p>
            <a:r>
              <a:rPr lang="en-US" sz="2500" dirty="0"/>
              <a:t>The HTML will have event listeners that will trigger the JavaScript code. </a:t>
            </a:r>
          </a:p>
          <a:p>
            <a:r>
              <a:rPr lang="en-US" sz="2500" dirty="0"/>
              <a:t>The JavaScript will then trigger the JSP using jQuery methods.  </a:t>
            </a:r>
          </a:p>
          <a:p>
            <a:r>
              <a:rPr lang="en-US" sz="2500" dirty="0"/>
              <a:t>The JSP will connect to the database on the server, and will push or pull data, as necessary.  </a:t>
            </a:r>
          </a:p>
          <a:p>
            <a:r>
              <a:rPr lang="en-US" sz="2500" dirty="0"/>
              <a:t>PhoneGap will be used to package the code into a mobile application. </a:t>
            </a:r>
          </a:p>
          <a:p>
            <a:r>
              <a:rPr lang="en-US" sz="2500" dirty="0"/>
              <a:t>The application will be placed on a tomcat web server that will connect to a </a:t>
            </a:r>
            <a:r>
              <a:rPr lang="en-US" sz="2500" dirty="0" err="1"/>
              <a:t>postgresql</a:t>
            </a:r>
            <a:r>
              <a:rPr lang="en-US" sz="2500" dirty="0"/>
              <a:t> database. </a:t>
            </a:r>
          </a:p>
          <a:p>
            <a:r>
              <a:rPr lang="en-US" sz="2500" dirty="0"/>
              <a:t>The web server will be the central hub of the application. </a:t>
            </a:r>
          </a:p>
          <a:p>
            <a:r>
              <a:rPr lang="en-US" sz="2500" dirty="0"/>
              <a:t>The web server will be put on a host on the internet.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47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3820"/>
            <a:ext cx="10131425" cy="1244252"/>
          </a:xfrm>
        </p:spPr>
        <p:txBody>
          <a:bodyPr>
            <a:normAutofit/>
          </a:bodyPr>
          <a:lstStyle/>
          <a:p>
            <a:r>
              <a:rPr lang="en-US" dirty="0"/>
              <a:t>APPLICATION –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29" y="1477658"/>
            <a:ext cx="4737123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Data flows from Application to the web server </a:t>
            </a:r>
          </a:p>
          <a:p>
            <a:r>
              <a:rPr lang="en-US" sz="1900" dirty="0"/>
              <a:t>The web server will execute correct JSP file, and save the data in the database.  </a:t>
            </a:r>
          </a:p>
          <a:p>
            <a:r>
              <a:rPr lang="en-US" sz="1900" dirty="0"/>
              <a:t>The data will be sent out to the microcontrollers.  </a:t>
            </a: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40" y="1241314"/>
            <a:ext cx="7103768" cy="38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4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49" y="171190"/>
            <a:ext cx="10131425" cy="1169096"/>
          </a:xfrm>
        </p:spPr>
        <p:txBody>
          <a:bodyPr>
            <a:normAutofit/>
          </a:bodyPr>
          <a:lstStyle/>
          <a:p>
            <a:r>
              <a:rPr lang="en-US" dirty="0"/>
              <a:t>APPLICATION – Page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53" y="1189560"/>
            <a:ext cx="4737123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New user flow; takes user through initial process.  </a:t>
            </a:r>
          </a:p>
          <a:p>
            <a:r>
              <a:rPr lang="en-US" sz="2100" dirty="0"/>
              <a:t>The user registers his or her account information, and can either join an existing group or create a new group.  </a:t>
            </a:r>
          </a:p>
          <a:p>
            <a:r>
              <a:rPr lang="en-US" sz="2100" dirty="0"/>
              <a:t>If the group does not have an associated building, the user can create a building. Otherwise, he or she will be taken to the building list. </a:t>
            </a: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84" y="1036861"/>
            <a:ext cx="6456145" cy="50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0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1503"/>
            <a:ext cx="10131425" cy="1081414"/>
          </a:xfrm>
        </p:spPr>
        <p:txBody>
          <a:bodyPr>
            <a:normAutofit/>
          </a:bodyPr>
          <a:lstStyle/>
          <a:p>
            <a:r>
              <a:rPr lang="en-US" dirty="0"/>
              <a:t>APPLICATION – Page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77" y="1164508"/>
            <a:ext cx="4737123" cy="364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/>
              <a:t>Existing user flow; taken directly to the building list on login.  </a:t>
            </a:r>
          </a:p>
          <a:p>
            <a:r>
              <a:rPr lang="en-US" sz="2300" dirty="0"/>
              <a:t>From the Building List, the user can add a building or view the rooms associated with the building.  </a:t>
            </a:r>
          </a:p>
          <a:p>
            <a:r>
              <a:rPr lang="en-US" sz="2300" dirty="0"/>
              <a:t>From the Room List, the user can add a room or view the room and device details. </a:t>
            </a: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92" y="1253210"/>
            <a:ext cx="6753687" cy="33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75" y="151872"/>
            <a:ext cx="10131425" cy="1163362"/>
          </a:xfrm>
        </p:spPr>
        <p:txBody>
          <a:bodyPr>
            <a:normAutofit/>
          </a:bodyPr>
          <a:lstStyle/>
          <a:p>
            <a:r>
              <a:rPr lang="en-US" dirty="0"/>
              <a:t>APPLICATION – ER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26" y="1126932"/>
            <a:ext cx="4737100" cy="41093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500" dirty="0"/>
              <a:t>Entities </a:t>
            </a:r>
          </a:p>
          <a:p>
            <a:r>
              <a:rPr lang="en-US" sz="2500" dirty="0"/>
              <a:t>Group </a:t>
            </a:r>
          </a:p>
          <a:p>
            <a:r>
              <a:rPr lang="en-US" sz="2500" dirty="0"/>
              <a:t>User </a:t>
            </a:r>
          </a:p>
          <a:p>
            <a:r>
              <a:rPr lang="en-US" sz="2500" dirty="0"/>
              <a:t>Building </a:t>
            </a:r>
          </a:p>
          <a:p>
            <a:r>
              <a:rPr lang="en-US" sz="2500" dirty="0"/>
              <a:t>Room </a:t>
            </a:r>
          </a:p>
          <a:p>
            <a:r>
              <a:rPr lang="en-US" sz="2500" dirty="0"/>
              <a:t>Device </a:t>
            </a:r>
          </a:p>
          <a:p>
            <a:r>
              <a:rPr lang="en-US" sz="2500" dirty="0"/>
              <a:t>Power Strip </a:t>
            </a:r>
          </a:p>
          <a:p>
            <a:r>
              <a:rPr lang="en-US" sz="2500" dirty="0"/>
              <a:t>Above Entrance Mounted Device (</a:t>
            </a:r>
            <a:r>
              <a:rPr lang="en-US" sz="2500" dirty="0" err="1"/>
              <a:t>AEMD</a:t>
            </a:r>
            <a:r>
              <a:rPr lang="en-US" sz="2500" dirty="0"/>
              <a:t>) </a:t>
            </a:r>
          </a:p>
          <a:p>
            <a:r>
              <a:rPr lang="en-US" sz="2500" dirty="0"/>
              <a:t>Socket </a:t>
            </a:r>
          </a:p>
          <a:p>
            <a:r>
              <a:rPr lang="en-US" sz="2500" dirty="0"/>
              <a:t>Archives </a:t>
            </a: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92" y="1069518"/>
            <a:ext cx="6539456" cy="54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84" y="-47716"/>
            <a:ext cx="10131425" cy="1456267"/>
          </a:xfrm>
        </p:spPr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181810"/>
              </p:ext>
            </p:extLst>
          </p:nvPr>
        </p:nvGraphicFramePr>
        <p:xfrm>
          <a:off x="273889" y="996930"/>
          <a:ext cx="5755933" cy="548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49">
                  <a:extLst>
                    <a:ext uri="{9D8B030D-6E8A-4147-A177-3AD203B41FA5}">
                      <a16:colId xmlns:a16="http://schemas.microsoft.com/office/drawing/2014/main" val="96233419"/>
                    </a:ext>
                  </a:extLst>
                </a:gridCol>
                <a:gridCol w="1971949">
                  <a:extLst>
                    <a:ext uri="{9D8B030D-6E8A-4147-A177-3AD203B41FA5}">
                      <a16:colId xmlns:a16="http://schemas.microsoft.com/office/drawing/2014/main" val="637635142"/>
                    </a:ext>
                  </a:extLst>
                </a:gridCol>
                <a:gridCol w="1812035">
                  <a:extLst>
                    <a:ext uri="{9D8B030D-6E8A-4147-A177-3AD203B41FA5}">
                      <a16:colId xmlns:a16="http://schemas.microsoft.com/office/drawing/2014/main" val="4164954778"/>
                    </a:ext>
                  </a:extLst>
                </a:gridCol>
              </a:tblGrid>
              <a:tr h="6817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Calibri" charset="0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Engineer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88319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Calibri" charset="0"/>
                        </a:rPr>
                        <a:t>Socket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90638"/>
                  </a:ext>
                </a:extLst>
              </a:tr>
              <a:tr h="6703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</a:rPr>
                        <a:t>Relay &amp; Relay Driver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96191"/>
                  </a:ext>
                </a:extLst>
              </a:tr>
              <a:tr h="9544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Calibri" charset="0"/>
                        </a:rPr>
                        <a:t>Power &amp; Current Measurement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05710"/>
                  </a:ext>
                </a:extLst>
              </a:tr>
              <a:tr h="386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Calibri" charset="0"/>
                        </a:rPr>
                        <a:t>Power Strip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5129"/>
                  </a:ext>
                </a:extLst>
              </a:tr>
              <a:tr h="670399">
                <a:tc>
                  <a:txBody>
                    <a:bodyPr/>
                    <a:lstStyle/>
                    <a:p>
                      <a:r>
                        <a:rPr lang="en-US" dirty="0"/>
                        <a:t>Embedded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51707"/>
                  </a:ext>
                </a:extLst>
              </a:tr>
              <a:tr h="670399">
                <a:tc>
                  <a:txBody>
                    <a:bodyPr/>
                    <a:lstStyle/>
                    <a:p>
                      <a:r>
                        <a:rPr lang="en-US" dirty="0"/>
                        <a:t>Smart Thermostat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Spencer/Tyler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22355"/>
                  </a:ext>
                </a:extLst>
              </a:tr>
              <a:tr h="670399">
                <a:tc>
                  <a:txBody>
                    <a:bodyPr/>
                    <a:lstStyle/>
                    <a:p>
                      <a:r>
                        <a:rPr lang="en-US" dirty="0"/>
                        <a:t>Power Strip LED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36805"/>
                  </a:ext>
                </a:extLst>
              </a:tr>
              <a:tr h="386332">
                <a:tc>
                  <a:txBody>
                    <a:bodyPr/>
                    <a:lstStyle/>
                    <a:p>
                      <a:r>
                        <a:rPr lang="en-US" dirty="0"/>
                        <a:t>Cyber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63691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39053"/>
              </p:ext>
            </p:extLst>
          </p:nvPr>
        </p:nvGraphicFramePr>
        <p:xfrm>
          <a:off x="6145293" y="996929"/>
          <a:ext cx="5631510" cy="552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30">
                  <a:extLst>
                    <a:ext uri="{9D8B030D-6E8A-4147-A177-3AD203B41FA5}">
                      <a16:colId xmlns:a16="http://schemas.microsoft.com/office/drawing/2014/main" val="96233419"/>
                    </a:ext>
                  </a:extLst>
                </a:gridCol>
                <a:gridCol w="2026944">
                  <a:extLst>
                    <a:ext uri="{9D8B030D-6E8A-4147-A177-3AD203B41FA5}">
                      <a16:colId xmlns:a16="http://schemas.microsoft.com/office/drawing/2014/main" val="637635142"/>
                    </a:ext>
                  </a:extLst>
                </a:gridCol>
                <a:gridCol w="1767336">
                  <a:extLst>
                    <a:ext uri="{9D8B030D-6E8A-4147-A177-3AD203B41FA5}">
                      <a16:colId xmlns:a16="http://schemas.microsoft.com/office/drawing/2014/main" val="4164954778"/>
                    </a:ext>
                  </a:extLst>
                </a:gridCol>
              </a:tblGrid>
              <a:tr h="706736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Engineer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88319"/>
                  </a:ext>
                </a:extLst>
              </a:tr>
              <a:tr h="684650">
                <a:tc>
                  <a:txBody>
                    <a:bodyPr/>
                    <a:lstStyle/>
                    <a:p>
                      <a:r>
                        <a:rPr lang="en-US" dirty="0"/>
                        <a:t>Surge Protector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78016"/>
                  </a:ext>
                </a:extLst>
              </a:tr>
              <a:tr h="960718">
                <a:tc>
                  <a:txBody>
                    <a:bodyPr/>
                    <a:lstStyle/>
                    <a:p>
                      <a:r>
                        <a:rPr lang="en-US" dirty="0"/>
                        <a:t>Smart Thermostat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90638"/>
                  </a:ext>
                </a:extLst>
              </a:tr>
              <a:tr h="949675">
                <a:tc>
                  <a:txBody>
                    <a:bodyPr/>
                    <a:lstStyle/>
                    <a:p>
                      <a:r>
                        <a:rPr lang="en-US" dirty="0"/>
                        <a:t>Smart Thermostat LED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96191"/>
                  </a:ext>
                </a:extLst>
              </a:tr>
              <a:tr h="673607">
                <a:tc>
                  <a:txBody>
                    <a:bodyPr/>
                    <a:lstStyle/>
                    <a:p>
                      <a:r>
                        <a:rPr lang="en-US" dirty="0"/>
                        <a:t>Dryer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05710"/>
                  </a:ext>
                </a:extLst>
              </a:tr>
              <a:tr h="386495">
                <a:tc>
                  <a:txBody>
                    <a:bodyPr/>
                    <a:lstStyle/>
                    <a:p>
                      <a:r>
                        <a:rPr lang="en-US" dirty="0"/>
                        <a:t>MCU Peripherals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75129"/>
                  </a:ext>
                </a:extLst>
              </a:tr>
              <a:tr h="386495">
                <a:tc>
                  <a:txBody>
                    <a:bodyPr/>
                    <a:lstStyle/>
                    <a:p>
                      <a:r>
                        <a:rPr lang="en-US" dirty="0"/>
                        <a:t>Web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51707"/>
                  </a:ext>
                </a:extLst>
              </a:tr>
              <a:tr h="386495">
                <a:tc>
                  <a:txBody>
                    <a:bodyPr/>
                    <a:lstStyle/>
                    <a:p>
                      <a:r>
                        <a:rPr lang="en-US" dirty="0"/>
                        <a:t>Database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22355"/>
                  </a:ext>
                </a:extLst>
              </a:tr>
              <a:tr h="386495"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368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679" y="746419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77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58" y="108559"/>
            <a:ext cx="10131425" cy="1006257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8382"/>
              </p:ext>
            </p:extLst>
          </p:nvPr>
        </p:nvGraphicFramePr>
        <p:xfrm>
          <a:off x="726510" y="977034"/>
          <a:ext cx="11048981" cy="5179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8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2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3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Item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Price/Unit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Total Cost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Item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Price/Unit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Total 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S108T02 Relay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$15.00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Rocker Switch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$0.93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$0.93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ULN2003LV Relay Driver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$0.56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$1.68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Push Button Switch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$0.53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$0.53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INA226 Current and Power Monitor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$4.03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$12.09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Soldering Iron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Passive Components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Varying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$20.00 (Approximate)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Solder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Female Socket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$4.20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$12.60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Printed Circuit Boards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$33.00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$99.00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Male Socket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$2.30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$2.30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Diodes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Varying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$20.00 (Approximate)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Extension Cord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LEDs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$0.30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$12.00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Smart Thermostat Housing (wood &amp; plastic)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$30.00 (Approximate)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CC3200 LaunchPad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Power Strip Housing (Plastic)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$20.00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$20.00 (Approximate)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CC3200 Microcontroller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$17.00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$34.00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Potentiometer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$0.95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$0.95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TDC1011 Ultrasonic Sensor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$1.80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$3.60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Wire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$25.00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$25.00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TDC7200 Time to Digital Converter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$2.25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$2.25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2-Digit 7-Segment Display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$2.74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$5.48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TMP007 Thermal Sensor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$1.90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$1.90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CD4511 BCD-to-7 Segment LED Latch/Decoder/Drivers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$0.57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Shipping &amp; Handling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$150.00 (Approximate)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Estimated Cost: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$156.24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Estimated Cost: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$414.21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84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Total Estimated Cost: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$570.45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8" marR="6978" marT="697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16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07" y="171190"/>
            <a:ext cx="10131425" cy="755736"/>
          </a:xfrm>
        </p:spPr>
        <p:txBody>
          <a:bodyPr/>
          <a:lstStyle/>
          <a:p>
            <a:r>
              <a:rPr lang="en-US" dirty="0"/>
              <a:t>Progress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" y="847406"/>
            <a:ext cx="10972799" cy="58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0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latin typeface="Calibri Light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1641917" y="6544451"/>
            <a:ext cx="426574" cy="1404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98C6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2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Design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6925"/>
            <a:ext cx="9218642" cy="36496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Power supply of 120 V 15 A given from household wall outlet 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3 outlets each with a 120 V 15 A given from the power supply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2-3 sensors that will track occupancy and possibly provide security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Each outlet must have a relay capable of handling a </a:t>
            </a:r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volatage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supply of 120V AC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Also supply 3.3-5V DC line for MCU, LED’s etc.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Less than 1% error for 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power readings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7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014" y="726510"/>
            <a:ext cx="8166970" cy="6131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97" y="1"/>
            <a:ext cx="10131425" cy="1089764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System Hardware Block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44339"/>
              </p:ext>
            </p:extLst>
          </p:nvPr>
        </p:nvGraphicFramePr>
        <p:xfrm>
          <a:off x="2321056" y="743625"/>
          <a:ext cx="6888200" cy="61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4" imgW="7105590" imgH="6305640" progId="Visio.Drawing.15">
                  <p:embed/>
                </p:oleObj>
              </mc:Choice>
              <mc:Fallback>
                <p:oleObj name="Visio" r:id="rId4" imgW="7105590" imgH="6305640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056" y="743625"/>
                        <a:ext cx="6888200" cy="61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48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6586" y="1565753"/>
            <a:ext cx="7615825" cy="2635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Power Strip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663" y="4201129"/>
            <a:ext cx="9218613" cy="201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3 outlets to power devices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Power supplied from wall outlet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Circuits to read current and voltage and calculate power</a:t>
            </a: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40242"/>
              </p:ext>
            </p:extLst>
          </p:nvPr>
        </p:nvGraphicFramePr>
        <p:xfrm>
          <a:off x="2104786" y="1694466"/>
          <a:ext cx="7404100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Visio" r:id="rId4" imgW="6734070" imgH="2276565" progId="Visio.Drawing.15">
                  <p:embed/>
                </p:oleObj>
              </mc:Choice>
              <mc:Fallback>
                <p:oleObj name="Visio" r:id="rId4" imgW="6734070" imgH="2276565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786" y="1694466"/>
                        <a:ext cx="7404100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87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896100"/>
            <a:ext cx="4387842" cy="2236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Originally we chose the C14 connector for our design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Decided against it since we noticed that the inputs were square</a:t>
            </a: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71" y="2066651"/>
            <a:ext cx="23145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4293" y="2886375"/>
            <a:ext cx="460541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</a:rPr>
              <a:t>Decided on the part shown since it will be applicable to our design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657" y="1297861"/>
            <a:ext cx="1914525" cy="1581150"/>
          </a:xfrm>
          <a:prstGeom prst="rect">
            <a:avLst/>
          </a:prstGeom>
        </p:spPr>
      </p:pic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706090888"/>
              </p:ext>
            </p:extLst>
          </p:nvPr>
        </p:nvGraphicFramePr>
        <p:xfrm>
          <a:off x="5203235" y="4447839"/>
          <a:ext cx="5592846" cy="152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423">
                  <a:extLst>
                    <a:ext uri="{9D8B030D-6E8A-4147-A177-3AD203B41FA5}">
                      <a16:colId xmlns:a16="http://schemas.microsoft.com/office/drawing/2014/main" val="2576334443"/>
                    </a:ext>
                  </a:extLst>
                </a:gridCol>
                <a:gridCol w="2796423">
                  <a:extLst>
                    <a:ext uri="{9D8B030D-6E8A-4147-A177-3AD203B41FA5}">
                      <a16:colId xmlns:a16="http://schemas.microsoft.com/office/drawing/2014/main" val="3156926765"/>
                    </a:ext>
                  </a:extLst>
                </a:gridCol>
              </a:tblGrid>
              <a:tr h="3861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charset="0"/>
                        </a:rPr>
                        <a:t>Manufacturer 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738W-X2/01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44427"/>
                  </a:ext>
                </a:extLst>
              </a:tr>
              <a:tr h="386193">
                <a:tc>
                  <a:txBody>
                    <a:bodyPr/>
                    <a:lstStyle/>
                    <a:p>
                      <a:r>
                        <a:rPr lang="en-US" dirty="0"/>
                        <a:t>Voltage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56939"/>
                  </a:ext>
                </a:extLst>
              </a:tr>
              <a:tr h="375159">
                <a:tc>
                  <a:txBody>
                    <a:bodyPr/>
                    <a:lstStyle/>
                    <a:p>
                      <a:r>
                        <a:rPr lang="en-US" dirty="0"/>
                        <a:t>Current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2320"/>
                  </a:ext>
                </a:extLst>
              </a:tr>
              <a:tr h="375159">
                <a:tc>
                  <a:txBody>
                    <a:bodyPr/>
                    <a:lstStyle/>
                    <a:p>
                      <a:r>
                        <a:rPr lang="en-US" dirty="0"/>
                        <a:t>Mouser, DigiKey, 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$0.58-$7.00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1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2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Power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4694238"/>
            <a:ext cx="9645824" cy="20177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Supplied from Wall outlet at 120 V 15 A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Neutral and live will come from wall outlet and pass through and AC/DC converter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Output a 0 and 5 V line and 5 V will go to linear regulator for a 3.3 V line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1693863"/>
            <a:ext cx="9653469" cy="29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 Light" charset="0"/>
              </a:rPr>
              <a:t>Surge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896100"/>
            <a:ext cx="4387842" cy="22367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Each of the 3 outlets will have a circuit similar to the one shown. 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The Power supply connection will also have one.  </a:t>
            </a:r>
          </a:p>
          <a:p>
            <a:r>
              <a:rPr lang="en-US" sz="2400" dirty="0">
                <a:solidFill>
                  <a:srgbClr val="FFFFFF"/>
                </a:solidFill>
                <a:latin typeface="Arial" charset="0"/>
              </a:rPr>
              <a:t>May have an issue with cost.</a:t>
            </a: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711" y="4201129"/>
            <a:ext cx="3510617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alibri" charset="0"/>
            </a:endParaRP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3045790661"/>
              </p:ext>
            </p:extLst>
          </p:nvPr>
        </p:nvGraphicFramePr>
        <p:xfrm>
          <a:off x="5466135" y="3987718"/>
          <a:ext cx="5592846" cy="190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423">
                  <a:extLst>
                    <a:ext uri="{9D8B030D-6E8A-4147-A177-3AD203B41FA5}">
                      <a16:colId xmlns:a16="http://schemas.microsoft.com/office/drawing/2014/main" val="2576334443"/>
                    </a:ext>
                  </a:extLst>
                </a:gridCol>
                <a:gridCol w="2796423">
                  <a:extLst>
                    <a:ext uri="{9D8B030D-6E8A-4147-A177-3AD203B41FA5}">
                      <a16:colId xmlns:a16="http://schemas.microsoft.com/office/drawing/2014/main" val="3156926765"/>
                    </a:ext>
                  </a:extLst>
                </a:gridCol>
              </a:tblGrid>
              <a:tr h="38343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charset="0"/>
                        </a:rPr>
                        <a:t>Varistor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44427"/>
                  </a:ext>
                </a:extLst>
              </a:tr>
              <a:tr h="3861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charset="0"/>
                        </a:rPr>
                        <a:t>Manufacturer 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V430CH8T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89243"/>
                  </a:ext>
                </a:extLst>
              </a:tr>
              <a:tr h="386193">
                <a:tc>
                  <a:txBody>
                    <a:bodyPr/>
                    <a:lstStyle/>
                    <a:p>
                      <a:r>
                        <a:rPr lang="en-US" dirty="0"/>
                        <a:t>Voltage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 VAC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56939"/>
                  </a:ext>
                </a:extLst>
              </a:tr>
              <a:tr h="375159">
                <a:tc>
                  <a:txBody>
                    <a:bodyPr/>
                    <a:lstStyle/>
                    <a:p>
                      <a:r>
                        <a:rPr lang="en-US" dirty="0"/>
                        <a:t>Clamp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389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2320"/>
                  </a:ext>
                </a:extLst>
              </a:tr>
              <a:tr h="375159">
                <a:tc>
                  <a:txBody>
                    <a:bodyPr/>
                    <a:lstStyle/>
                    <a:p>
                      <a:r>
                        <a:rPr lang="en-US" dirty="0"/>
                        <a:t>DigiKey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1833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41" y="1788554"/>
            <a:ext cx="2743200" cy="1834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722" y="1887151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8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1698</Words>
  <Application>Microsoft Office PowerPoint</Application>
  <PresentationFormat>Widescreen</PresentationFormat>
  <Paragraphs>453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Celestial</vt:lpstr>
      <vt:lpstr>EnergyGuard</vt:lpstr>
      <vt:lpstr>Motivation</vt:lpstr>
      <vt:lpstr>Design Requirements</vt:lpstr>
      <vt:lpstr>Design Specifications</vt:lpstr>
      <vt:lpstr>System Hardware Block Diagram</vt:lpstr>
      <vt:lpstr>Power Strip</vt:lpstr>
      <vt:lpstr>Connectors</vt:lpstr>
      <vt:lpstr>Power SUPPLY</vt:lpstr>
      <vt:lpstr>Surge Protection</vt:lpstr>
      <vt:lpstr>VSK-S2-5U AC-DC Converter</vt:lpstr>
      <vt:lpstr>TPS77033DBVT LDO Linear Regulator</vt:lpstr>
      <vt:lpstr>Voltage Sensing Circuit</vt:lpstr>
      <vt:lpstr>Current Sensing Circuit</vt:lpstr>
      <vt:lpstr>Power Calculations</vt:lpstr>
      <vt:lpstr>ULN2003LVDR Relay Driver</vt:lpstr>
      <vt:lpstr>PB1696-ND Relays</vt:lpstr>
      <vt:lpstr>HVAC/Dryer System</vt:lpstr>
      <vt:lpstr>Smart Thermostat</vt:lpstr>
      <vt:lpstr>Embedded Design</vt:lpstr>
      <vt:lpstr>CC3200</vt:lpstr>
      <vt:lpstr>Embedded Software</vt:lpstr>
      <vt:lpstr>PowerPoint Presentation</vt:lpstr>
      <vt:lpstr>Startup Sequence Diagram</vt:lpstr>
      <vt:lpstr>General Function Sequence Diagram</vt:lpstr>
      <vt:lpstr>Cyber-Security</vt:lpstr>
      <vt:lpstr>Login/Create Account Screen</vt:lpstr>
      <vt:lpstr>Defensive Programming</vt:lpstr>
      <vt:lpstr>Application</vt:lpstr>
      <vt:lpstr>APPLICATION – FUNCTIONALITIES</vt:lpstr>
      <vt:lpstr>APPLICATION – Implementation</vt:lpstr>
      <vt:lpstr>APPLICATION – Data Flow</vt:lpstr>
      <vt:lpstr>APPLICATION – Page Flow</vt:lpstr>
      <vt:lpstr>APPLICATION – Page Flow</vt:lpstr>
      <vt:lpstr>APPLICATION – ER Diagram</vt:lpstr>
      <vt:lpstr>Work Distribution</vt:lpstr>
      <vt:lpstr>Budget</vt:lpstr>
      <vt:lpstr>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Caren Ensey</dc:creator>
  <cp:lastModifiedBy>Tyler Ensey</cp:lastModifiedBy>
  <cp:revision>62</cp:revision>
  <dcterms:created xsi:type="dcterms:W3CDTF">2014-08-26T23:43:54Z</dcterms:created>
  <dcterms:modified xsi:type="dcterms:W3CDTF">2016-04-18T07:00:36Z</dcterms:modified>
</cp:coreProperties>
</file>