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9" r:id="rId4"/>
    <p:sldId id="260" r:id="rId5"/>
    <p:sldId id="261" r:id="rId6"/>
    <p:sldId id="272" r:id="rId7"/>
    <p:sldId id="274" r:id="rId8"/>
    <p:sldId id="275" r:id="rId9"/>
    <p:sldId id="276" r:id="rId10"/>
    <p:sldId id="266" r:id="rId11"/>
    <p:sldId id="267" r:id="rId12"/>
    <p:sldId id="268" r:id="rId13"/>
    <p:sldId id="269" r:id="rId14"/>
    <p:sldId id="270" r:id="rId15"/>
    <p:sldId id="271" r:id="rId16"/>
    <p:sldId id="273" r:id="rId17"/>
    <p:sldId id="277" r:id="rId18"/>
    <p:sldId id="287" r:id="rId19"/>
    <p:sldId id="281" r:id="rId20"/>
    <p:sldId id="278" r:id="rId21"/>
    <p:sldId id="279" r:id="rId22"/>
    <p:sldId id="280" r:id="rId23"/>
    <p:sldId id="282" r:id="rId24"/>
    <p:sldId id="283" r:id="rId25"/>
    <p:sldId id="284" r:id="rId26"/>
    <p:sldId id="285" r:id="rId27"/>
    <p:sldId id="286" r:id="rId28"/>
    <p:sldId id="292" r:id="rId29"/>
    <p:sldId id="294" r:id="rId30"/>
    <p:sldId id="293" r:id="rId31"/>
    <p:sldId id="264" r:id="rId32"/>
    <p:sldId id="265"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54" autoAdjust="0"/>
  </p:normalViewPr>
  <p:slideViewPr>
    <p:cSldViewPr>
      <p:cViewPr>
        <p:scale>
          <a:sx n="107" d="100"/>
          <a:sy n="107" d="100"/>
        </p:scale>
        <p:origin x="-294" y="3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Progress</c:v>
                </c:pt>
              </c:strCache>
            </c:strRef>
          </c:tx>
          <c:spPr>
            <a:solidFill>
              <a:srgbClr val="FFCC00"/>
            </a:solidFill>
            <a:ln>
              <a:noFill/>
            </a:ln>
            <a:effectLst/>
          </c:spPr>
          <c:invertIfNegative val="0"/>
          <c:cat>
            <c:strRef>
              <c:f>Sheet1!$A$2:$A$7</c:f>
              <c:strCache>
                <c:ptCount val="6"/>
                <c:pt idx="0">
                  <c:v>Research</c:v>
                </c:pt>
                <c:pt idx="1">
                  <c:v>Design</c:v>
                </c:pt>
                <c:pt idx="2">
                  <c:v>Prototyping</c:v>
                </c:pt>
                <c:pt idx="3">
                  <c:v>Programing</c:v>
                </c:pt>
                <c:pt idx="4">
                  <c:v>Testing</c:v>
                </c:pt>
                <c:pt idx="5">
                  <c:v>Total</c:v>
                </c:pt>
              </c:strCache>
            </c:strRef>
          </c:cat>
          <c:val>
            <c:numRef>
              <c:f>Sheet1!$B$2:$B$7</c:f>
              <c:numCache>
                <c:formatCode>0%</c:formatCode>
                <c:ptCount val="6"/>
                <c:pt idx="0">
                  <c:v>0.9</c:v>
                </c:pt>
                <c:pt idx="1">
                  <c:v>0.75</c:v>
                </c:pt>
                <c:pt idx="2">
                  <c:v>0.5</c:v>
                </c:pt>
                <c:pt idx="3">
                  <c:v>0.3</c:v>
                </c:pt>
                <c:pt idx="4">
                  <c:v>0.25</c:v>
                </c:pt>
                <c:pt idx="5">
                  <c:v>0.53999999999999992</c:v>
                </c:pt>
              </c:numCache>
            </c:numRef>
          </c:val>
        </c:ser>
        <c:dLbls>
          <c:showLegendKey val="0"/>
          <c:showVal val="0"/>
          <c:showCatName val="0"/>
          <c:showSerName val="0"/>
          <c:showPercent val="0"/>
          <c:showBubbleSize val="0"/>
        </c:dLbls>
        <c:gapWidth val="166"/>
        <c:axId val="95759744"/>
        <c:axId val="96347264"/>
      </c:barChart>
      <c:catAx>
        <c:axId val="957597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6347264"/>
        <c:crosses val="autoZero"/>
        <c:auto val="1"/>
        <c:lblAlgn val="ctr"/>
        <c:lblOffset val="100"/>
        <c:noMultiLvlLbl val="0"/>
      </c:catAx>
      <c:valAx>
        <c:axId val="963472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5759744"/>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9100426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540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 parasitic draws from bike</a:t>
            </a:r>
          </a:p>
          <a:p>
            <a:r>
              <a:rPr lang="en-US" dirty="0" smtClean="0"/>
              <a:t>Not increase helmet weight by 1.25</a:t>
            </a:r>
            <a:endParaRPr lang="en-US" dirty="0"/>
          </a:p>
        </p:txBody>
      </p:sp>
    </p:spTree>
    <p:extLst>
      <p:ext uri="{BB962C8B-B14F-4D97-AF65-F5344CB8AC3E}">
        <p14:creationId xmlns:p14="http://schemas.microsoft.com/office/powerpoint/2010/main" val="283748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841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599"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199"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362200" y="1050473"/>
            <a:ext cx="4334677" cy="461665"/>
          </a:xfrm>
          <a:prstGeom prst="rect">
            <a:avLst/>
          </a:prstGeom>
          <a:noFill/>
        </p:spPr>
        <p:txBody>
          <a:bodyPr wrap="square" rtlCol="0">
            <a:spAutoFit/>
          </a:bodyPr>
          <a:lstStyle/>
          <a:p>
            <a:r>
              <a:rPr lang="en-US" sz="2400" dirty="0" smtClean="0"/>
              <a:t>Helmet Module Power System</a:t>
            </a:r>
            <a:endParaRPr lang="en-US" sz="2400" dirty="0"/>
          </a:p>
        </p:txBody>
      </p:sp>
      <p:pic>
        <p:nvPicPr>
          <p:cNvPr id="1028" name="Picture 4" descr="IMG_2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76" y="1902254"/>
            <a:ext cx="1509098" cy="13545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133600" y="2410814"/>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77074"/>
            <a:ext cx="1595547" cy="1004888"/>
          </a:xfrm>
          <a:prstGeom prst="rect">
            <a:avLst/>
          </a:prstGeom>
        </p:spPr>
      </p:pic>
      <p:cxnSp>
        <p:nvCxnSpPr>
          <p:cNvPr id="10" name="Straight Arrow Connector 9"/>
          <p:cNvCxnSpPr/>
          <p:nvPr/>
        </p:nvCxnSpPr>
        <p:spPr>
          <a:xfrm>
            <a:off x="5181600" y="2541848"/>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50573" y="3256782"/>
            <a:ext cx="0" cy="534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739421"/>
            <a:ext cx="1835020" cy="1835020"/>
          </a:xfrm>
          <a:prstGeom prst="rect">
            <a:avLst/>
          </a:prstGeom>
        </p:spPr>
      </p:pic>
      <p:sp>
        <p:nvSpPr>
          <p:cNvPr id="13" name="TextBox 12"/>
          <p:cNvSpPr txBox="1"/>
          <p:nvPr/>
        </p:nvSpPr>
        <p:spPr>
          <a:xfrm>
            <a:off x="3505200" y="4019550"/>
            <a:ext cx="1676400" cy="307777"/>
          </a:xfrm>
          <a:prstGeom prst="rect">
            <a:avLst/>
          </a:prstGeom>
          <a:noFill/>
        </p:spPr>
        <p:txBody>
          <a:bodyPr wrap="square" rtlCol="0">
            <a:spAutoFit/>
          </a:bodyPr>
          <a:lstStyle/>
          <a:p>
            <a:r>
              <a:rPr lang="en-US" dirty="0" smtClean="0"/>
              <a:t>Components</a:t>
            </a:r>
            <a:endParaRPr lang="en-US" dirty="0"/>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781300" y="1006829"/>
            <a:ext cx="3581400" cy="461664"/>
          </a:xfrm>
          <a:prstGeom prst="rect">
            <a:avLst/>
          </a:prstGeom>
          <a:noFill/>
        </p:spPr>
        <p:txBody>
          <a:bodyPr wrap="square" rtlCol="0">
            <a:spAutoFit/>
          </a:bodyPr>
          <a:lstStyle/>
          <a:p>
            <a:r>
              <a:rPr lang="en-US" sz="2400" dirty="0" smtClean="0"/>
              <a:t>MPT4.8-75 Solar Panel</a:t>
            </a:r>
            <a:endParaRPr lang="en-US" sz="2400" dirty="0"/>
          </a:p>
        </p:txBody>
      </p:sp>
      <p:sp>
        <p:nvSpPr>
          <p:cNvPr id="6" name="TextBox 5"/>
          <p:cNvSpPr txBox="1"/>
          <p:nvPr/>
        </p:nvSpPr>
        <p:spPr>
          <a:xfrm>
            <a:off x="381000" y="1622380"/>
            <a:ext cx="2971800" cy="2893100"/>
          </a:xfrm>
          <a:prstGeom prst="rect">
            <a:avLst/>
          </a:prstGeom>
          <a:noFill/>
        </p:spPr>
        <p:txBody>
          <a:bodyPr wrap="square" rtlCol="0">
            <a:spAutoFit/>
          </a:bodyPr>
          <a:lstStyle/>
          <a:p>
            <a:r>
              <a:rPr lang="en-US" dirty="0" smtClean="0"/>
              <a:t>Purpose: Provide power to the helmet system.</a:t>
            </a:r>
          </a:p>
          <a:p>
            <a:endParaRPr lang="en-US" dirty="0"/>
          </a:p>
          <a:p>
            <a:pPr marL="285750" indent="-285750">
              <a:buFont typeface="Arial" panose="020B0604020202020204" pitchFamily="34" charset="0"/>
              <a:buChar char="•"/>
            </a:pPr>
            <a:r>
              <a:rPr lang="en-US" dirty="0" smtClean="0"/>
              <a:t>Flexible enough to be molded to helmet.</a:t>
            </a:r>
          </a:p>
          <a:p>
            <a:pPr marL="285750" indent="-285750">
              <a:buFont typeface="Arial" panose="020B0604020202020204" pitchFamily="34" charset="0"/>
              <a:buChar char="•"/>
            </a:pPr>
            <a:r>
              <a:rPr lang="en-US" dirty="0" smtClean="0"/>
              <a:t>Output voltage of 4.8 V.</a:t>
            </a:r>
          </a:p>
          <a:p>
            <a:pPr marL="285750" indent="-285750">
              <a:buFont typeface="Arial" panose="020B0604020202020204" pitchFamily="34" charset="0"/>
              <a:buChar char="•"/>
            </a:pPr>
            <a:r>
              <a:rPr lang="en-US" dirty="0" smtClean="0"/>
              <a:t>Output current of 50 mA per panel.</a:t>
            </a:r>
          </a:p>
          <a:p>
            <a:pPr marL="285750" indent="-285750">
              <a:buFont typeface="Arial" panose="020B0604020202020204" pitchFamily="34" charset="0"/>
              <a:buChar char="•"/>
            </a:pPr>
            <a:r>
              <a:rPr lang="en-US" dirty="0" smtClean="0"/>
              <a:t>Small enough so four can fit on top of helmet with room for more if necessary.</a:t>
            </a:r>
          </a:p>
          <a:p>
            <a:pPr marL="285750" indent="-285750">
              <a:buFont typeface="Arial" panose="020B0604020202020204" pitchFamily="34" charset="0"/>
              <a:buChar char="•"/>
            </a:pPr>
            <a:r>
              <a:rPr lang="en-US" dirty="0" smtClean="0"/>
              <a:t>Total current needed: 0.18A</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1452553"/>
            <a:ext cx="2438400" cy="1828800"/>
          </a:xfrm>
          <a:prstGeom prst="rect">
            <a:avLst/>
          </a:prstGeom>
        </p:spPr>
      </p:pic>
      <p:sp>
        <p:nvSpPr>
          <p:cNvPr id="9" name="Rectangle 1"/>
          <p:cNvSpPr>
            <a:spLocks noChangeArrowheads="1"/>
          </p:cNvSpPr>
          <p:nvPr/>
        </p:nvSpPr>
        <p:spPr bwMode="auto">
          <a:xfrm>
            <a:off x="2752725" y="2052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42613359"/>
              </p:ext>
            </p:extLst>
          </p:nvPr>
        </p:nvGraphicFramePr>
        <p:xfrm>
          <a:off x="4572000" y="3638550"/>
          <a:ext cx="3200400" cy="609600"/>
        </p:xfrm>
        <a:graphic>
          <a:graphicData uri="http://schemas.openxmlformats.org/drawingml/2006/table">
            <a:tbl>
              <a:tblPr firstRow="1" bandRow="1">
                <a:tableStyleId>{5C22544A-7EE6-4342-B048-85BDC9FD1C3A}</a:tableStyleId>
              </a:tblPr>
              <a:tblGrid>
                <a:gridCol w="1600200"/>
                <a:gridCol w="1600200"/>
              </a:tblGrid>
              <a:tr h="266700">
                <a:tc>
                  <a:txBody>
                    <a:bodyPr/>
                    <a:lstStyle/>
                    <a:p>
                      <a:r>
                        <a:rPr lang="en-US" dirty="0" smtClean="0">
                          <a:solidFill>
                            <a:sysClr val="windowText" lastClr="000000"/>
                          </a:solidFill>
                        </a:rPr>
                        <a:t>Manufacturer</a:t>
                      </a:r>
                      <a:endParaRPr lang="en-US" dirty="0">
                        <a:solidFill>
                          <a:sysClr val="windowText" lastClr="000000"/>
                        </a:solidFill>
                      </a:endParaRPr>
                    </a:p>
                  </a:txBody>
                  <a:tcPr>
                    <a:solidFill>
                      <a:srgbClr val="FFCC00"/>
                    </a:solidFill>
                  </a:tcPr>
                </a:tc>
                <a:tc>
                  <a:txBody>
                    <a:bodyPr/>
                    <a:lstStyle/>
                    <a:p>
                      <a:r>
                        <a:rPr lang="en-US" dirty="0" err="1" smtClean="0">
                          <a:solidFill>
                            <a:sysClr val="windowText" lastClr="000000"/>
                          </a:solidFill>
                        </a:rPr>
                        <a:t>Power</a:t>
                      </a:r>
                      <a:r>
                        <a:rPr lang="en-US" baseline="0" dirty="0" err="1" smtClean="0">
                          <a:solidFill>
                            <a:sysClr val="windowText" lastClr="000000"/>
                          </a:solidFill>
                        </a:rPr>
                        <a:t>Film</a:t>
                      </a:r>
                      <a:r>
                        <a:rPr lang="en-US" baseline="0" dirty="0" smtClean="0">
                          <a:solidFill>
                            <a:sysClr val="windowText" lastClr="000000"/>
                          </a:solidFill>
                        </a:rPr>
                        <a:t> Solar</a:t>
                      </a:r>
                      <a:endParaRPr lang="en-US" dirty="0">
                        <a:solidFill>
                          <a:sysClr val="windowText" lastClr="000000"/>
                        </a:solidFill>
                      </a:endParaRPr>
                    </a:p>
                  </a:txBody>
                  <a:tcPr>
                    <a:solidFill>
                      <a:srgbClr val="FFCC00"/>
                    </a:solidFill>
                  </a:tcPr>
                </a:tc>
              </a:tr>
              <a:tr h="266700">
                <a:tc>
                  <a:txBody>
                    <a:bodyPr/>
                    <a:lstStyle/>
                    <a:p>
                      <a:r>
                        <a:rPr lang="en-US" dirty="0" smtClean="0"/>
                        <a:t>Cost</a:t>
                      </a:r>
                      <a:endParaRPr lang="en-US" dirty="0"/>
                    </a:p>
                  </a:txBody>
                  <a:tcPr>
                    <a:solidFill>
                      <a:srgbClr val="FFCC00"/>
                    </a:solidFill>
                  </a:tcPr>
                </a:tc>
                <a:tc>
                  <a:txBody>
                    <a:bodyPr/>
                    <a:lstStyle/>
                    <a:p>
                      <a:r>
                        <a:rPr lang="en-US" dirty="0" smtClean="0"/>
                        <a:t>$7.24/</a:t>
                      </a:r>
                      <a:r>
                        <a:rPr lang="en-US" dirty="0" err="1" smtClean="0"/>
                        <a:t>ea</a:t>
                      </a:r>
                      <a:endParaRPr lang="en-US" dirty="0"/>
                    </a:p>
                  </a:txBody>
                  <a:tcPr>
                    <a:solidFill>
                      <a:srgbClr val="FFCC00"/>
                    </a:solidFill>
                  </a:tcPr>
                </a:tc>
              </a:tr>
            </a:tbl>
          </a:graphicData>
        </a:graphic>
      </p:graphicFrame>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381000" y="1050471"/>
            <a:ext cx="8382000" cy="461665"/>
          </a:xfrm>
          <a:prstGeom prst="rect">
            <a:avLst/>
          </a:prstGeom>
          <a:noFill/>
        </p:spPr>
        <p:txBody>
          <a:bodyPr wrap="square" rtlCol="0">
            <a:spAutoFit/>
          </a:bodyPr>
          <a:lstStyle/>
          <a:p>
            <a:r>
              <a:rPr lang="en-US" sz="2400" dirty="0"/>
              <a:t>BQ25570 Nano Power Boost Charger and Buck Converter</a:t>
            </a:r>
          </a:p>
        </p:txBody>
      </p:sp>
      <p:sp>
        <p:nvSpPr>
          <p:cNvPr id="6" name="TextBox 5"/>
          <p:cNvSpPr txBox="1"/>
          <p:nvPr/>
        </p:nvSpPr>
        <p:spPr>
          <a:xfrm>
            <a:off x="381000" y="1622380"/>
            <a:ext cx="2971800" cy="2893100"/>
          </a:xfrm>
          <a:prstGeom prst="rect">
            <a:avLst/>
          </a:prstGeom>
          <a:noFill/>
        </p:spPr>
        <p:txBody>
          <a:bodyPr wrap="square" rtlCol="0">
            <a:spAutoFit/>
          </a:bodyPr>
          <a:lstStyle/>
          <a:p>
            <a:r>
              <a:rPr lang="en-US" dirty="0" smtClean="0"/>
              <a:t>Purpose: Manage battery charging and voltage input to all modules on helmet system.</a:t>
            </a:r>
          </a:p>
          <a:p>
            <a:endParaRPr lang="en-US" dirty="0"/>
          </a:p>
          <a:p>
            <a:pPr marL="285750" indent="-285750">
              <a:buFont typeface="Arial" panose="020B0604020202020204" pitchFamily="34" charset="0"/>
              <a:buChar char="•"/>
            </a:pPr>
            <a:r>
              <a:rPr lang="en-US" dirty="0" smtClean="0"/>
              <a:t>Specifically designed for energy harvesting applications.</a:t>
            </a:r>
          </a:p>
          <a:p>
            <a:pPr marL="285750" indent="-285750">
              <a:buFont typeface="Arial" panose="020B0604020202020204" pitchFamily="34" charset="0"/>
              <a:buChar char="•"/>
            </a:pPr>
            <a:r>
              <a:rPr lang="en-US" dirty="0" smtClean="0"/>
              <a:t>Provides battery charging and protection.</a:t>
            </a:r>
          </a:p>
          <a:p>
            <a:pPr marL="285750" indent="-285750">
              <a:buFont typeface="Arial" panose="020B0604020202020204" pitchFamily="34" charset="0"/>
              <a:buChar char="•"/>
            </a:pPr>
            <a:r>
              <a:rPr lang="en-US" dirty="0" smtClean="0"/>
              <a:t>Provides 3.3 V input to microcontroller, compass, Bluetooth module, and screen.</a:t>
            </a:r>
          </a:p>
          <a:p>
            <a:pPr marL="285750" indent="-285750">
              <a:buFont typeface="Arial" panose="020B0604020202020204" pitchFamily="34" charset="0"/>
              <a:buChar char="•"/>
            </a:pPr>
            <a:r>
              <a:rPr lang="en-US" dirty="0" smtClean="0"/>
              <a:t>Extremely small but difficult to mount.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23607313"/>
              </p:ext>
            </p:extLst>
          </p:nvPr>
        </p:nvGraphicFramePr>
        <p:xfrm>
          <a:off x="5060881" y="3790950"/>
          <a:ext cx="3200400" cy="822960"/>
        </p:xfrm>
        <a:graphic>
          <a:graphicData uri="http://schemas.openxmlformats.org/drawingml/2006/table">
            <a:tbl>
              <a:tblPr firstRow="1" bandRow="1">
                <a:tableStyleId>{5C22544A-7EE6-4342-B048-85BDC9FD1C3A}</a:tableStyleId>
              </a:tblPr>
              <a:tblGrid>
                <a:gridCol w="1600200"/>
                <a:gridCol w="1600200"/>
              </a:tblGrid>
              <a:tr h="266700">
                <a:tc>
                  <a:txBody>
                    <a:bodyPr/>
                    <a:lstStyle/>
                    <a:p>
                      <a:r>
                        <a:rPr lang="en-US" dirty="0" smtClean="0">
                          <a:solidFill>
                            <a:sysClr val="windowText" lastClr="000000"/>
                          </a:solidFill>
                        </a:rPr>
                        <a:t>Manufacturer</a:t>
                      </a:r>
                      <a:endParaRPr lang="en-US" dirty="0">
                        <a:solidFill>
                          <a:sysClr val="windowText" lastClr="000000"/>
                        </a:solidFill>
                      </a:endParaRPr>
                    </a:p>
                  </a:txBody>
                  <a:tcPr anchor="ctr">
                    <a:solidFill>
                      <a:srgbClr val="FFCC00"/>
                    </a:solidFill>
                  </a:tcPr>
                </a:tc>
                <a:tc>
                  <a:txBody>
                    <a:bodyPr/>
                    <a:lstStyle/>
                    <a:p>
                      <a:r>
                        <a:rPr lang="en-US" dirty="0" smtClean="0">
                          <a:solidFill>
                            <a:sysClr val="windowText" lastClr="000000"/>
                          </a:solidFill>
                        </a:rPr>
                        <a:t>Texas Instruments</a:t>
                      </a:r>
                      <a:endParaRPr lang="en-US" dirty="0">
                        <a:solidFill>
                          <a:sysClr val="windowText" lastClr="000000"/>
                        </a:solidFill>
                      </a:endParaRPr>
                    </a:p>
                  </a:txBody>
                  <a:tcPr anchor="ctr">
                    <a:solidFill>
                      <a:srgbClr val="FFCC00"/>
                    </a:solidFill>
                  </a:tcPr>
                </a:tc>
              </a:tr>
              <a:tr h="266700">
                <a:tc>
                  <a:txBody>
                    <a:bodyPr/>
                    <a:lstStyle/>
                    <a:p>
                      <a:r>
                        <a:rPr lang="en-US" dirty="0" smtClean="0"/>
                        <a:t>Cost</a:t>
                      </a:r>
                      <a:endParaRPr lang="en-US" dirty="0"/>
                    </a:p>
                  </a:txBody>
                  <a:tcPr anchor="ctr">
                    <a:solidFill>
                      <a:srgbClr val="FFCC00"/>
                    </a:solidFill>
                  </a:tcPr>
                </a:tc>
                <a:tc>
                  <a:txBody>
                    <a:bodyPr/>
                    <a:lstStyle/>
                    <a:p>
                      <a:r>
                        <a:rPr lang="en-US" dirty="0" smtClean="0"/>
                        <a:t>$21.60</a:t>
                      </a:r>
                      <a:endParaRPr lang="en-US" dirty="0"/>
                    </a:p>
                  </a:txBody>
                  <a:tcPr anchor="ctr">
                    <a:solidFill>
                      <a:srgbClr val="FFCC00"/>
                    </a:solidFill>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22380"/>
            <a:ext cx="2806562" cy="202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590800" y="1050471"/>
            <a:ext cx="3962399" cy="461665"/>
          </a:xfrm>
          <a:prstGeom prst="rect">
            <a:avLst/>
          </a:prstGeom>
          <a:noFill/>
        </p:spPr>
        <p:txBody>
          <a:bodyPr wrap="square" rtlCol="0">
            <a:spAutoFit/>
          </a:bodyPr>
          <a:lstStyle/>
          <a:p>
            <a:r>
              <a:rPr lang="en-US" sz="2400" dirty="0" smtClean="0"/>
              <a:t>Polymer Lithium Ion Battery</a:t>
            </a:r>
            <a:endParaRPr lang="en-US" sz="2400" dirty="0"/>
          </a:p>
        </p:txBody>
      </p:sp>
      <p:sp>
        <p:nvSpPr>
          <p:cNvPr id="6" name="TextBox 5"/>
          <p:cNvSpPr txBox="1"/>
          <p:nvPr/>
        </p:nvSpPr>
        <p:spPr>
          <a:xfrm>
            <a:off x="381000" y="1622380"/>
            <a:ext cx="2971800" cy="2462213"/>
          </a:xfrm>
          <a:prstGeom prst="rect">
            <a:avLst/>
          </a:prstGeom>
          <a:noFill/>
        </p:spPr>
        <p:txBody>
          <a:bodyPr wrap="square" rtlCol="0">
            <a:spAutoFit/>
          </a:bodyPr>
          <a:lstStyle/>
          <a:p>
            <a:r>
              <a:rPr lang="en-US" dirty="0" smtClean="0"/>
              <a:t>Purpose: Store power from solar panels on helmet.</a:t>
            </a:r>
          </a:p>
          <a:p>
            <a:endParaRPr lang="en-US" dirty="0" smtClean="0"/>
          </a:p>
          <a:p>
            <a:pPr marL="285750" indent="-285750">
              <a:buFont typeface="Arial" panose="020B0604020202020204" pitchFamily="34" charset="0"/>
              <a:buChar char="•"/>
            </a:pPr>
            <a:r>
              <a:rPr lang="en-US" dirty="0" smtClean="0"/>
              <a:t>3.7 V at 2000mAh.</a:t>
            </a:r>
          </a:p>
          <a:p>
            <a:pPr marL="285750" indent="-285750">
              <a:buFont typeface="Arial" panose="020B0604020202020204" pitchFamily="34" charset="0"/>
              <a:buChar char="•"/>
            </a:pPr>
            <a:r>
              <a:rPr lang="en-US" dirty="0" smtClean="0"/>
              <a:t>Comes with standard 2-pin </a:t>
            </a:r>
            <a:r>
              <a:rPr lang="en-US" dirty="0"/>
              <a:t>JST-PH </a:t>
            </a:r>
            <a:r>
              <a:rPr lang="en-US" dirty="0" smtClean="0"/>
              <a:t>connector.</a:t>
            </a:r>
          </a:p>
          <a:p>
            <a:pPr marL="285750" indent="-285750">
              <a:buFont typeface="Arial" panose="020B0604020202020204" pitchFamily="34" charset="0"/>
              <a:buChar char="•"/>
            </a:pPr>
            <a:r>
              <a:rPr lang="en-US" dirty="0" smtClean="0"/>
              <a:t>Lithium polymer is safer for the rider to wear.</a:t>
            </a:r>
          </a:p>
          <a:p>
            <a:pPr marL="285750" indent="-285750">
              <a:buFont typeface="Arial" panose="020B0604020202020204" pitchFamily="34" charset="0"/>
              <a:buChar char="•"/>
            </a:pPr>
            <a:r>
              <a:rPr lang="en-US" dirty="0" smtClean="0"/>
              <a:t>Small size makes for easy placement on helmet.</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512136"/>
            <a:ext cx="1835020" cy="183502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044088341"/>
              </p:ext>
            </p:extLst>
          </p:nvPr>
        </p:nvGraphicFramePr>
        <p:xfrm>
          <a:off x="4727510" y="3638550"/>
          <a:ext cx="3352800" cy="615244"/>
        </p:xfrm>
        <a:graphic>
          <a:graphicData uri="http://schemas.openxmlformats.org/drawingml/2006/table">
            <a:tbl>
              <a:tblPr firstRow="1" bandRow="1">
                <a:tableStyleId>{5C22544A-7EE6-4342-B048-85BDC9FD1C3A}</a:tableStyleId>
              </a:tblPr>
              <a:tblGrid>
                <a:gridCol w="1676400"/>
                <a:gridCol w="1676400"/>
              </a:tblGrid>
              <a:tr h="304800">
                <a:tc>
                  <a:txBody>
                    <a:bodyPr/>
                    <a:lstStyle/>
                    <a:p>
                      <a:r>
                        <a:rPr lang="en-US" dirty="0" smtClean="0">
                          <a:solidFill>
                            <a:sysClr val="windowText" lastClr="000000"/>
                          </a:solidFill>
                        </a:rPr>
                        <a:t>Manufacturer</a:t>
                      </a:r>
                      <a:endParaRPr lang="en-US" dirty="0">
                        <a:solidFill>
                          <a:sysClr val="windowText" lastClr="000000"/>
                        </a:solidFill>
                      </a:endParaRPr>
                    </a:p>
                  </a:txBody>
                  <a:tcPr anchor="ctr">
                    <a:solidFill>
                      <a:srgbClr val="FFCC00"/>
                    </a:solidFill>
                  </a:tcPr>
                </a:tc>
                <a:tc>
                  <a:txBody>
                    <a:bodyPr/>
                    <a:lstStyle/>
                    <a:p>
                      <a:r>
                        <a:rPr lang="en-US" dirty="0" smtClean="0">
                          <a:solidFill>
                            <a:sysClr val="windowText" lastClr="000000"/>
                          </a:solidFill>
                        </a:rPr>
                        <a:t>UNIONFORTUNE</a:t>
                      </a:r>
                      <a:endParaRPr lang="en-US" dirty="0">
                        <a:solidFill>
                          <a:sysClr val="windowText" lastClr="000000"/>
                        </a:solidFill>
                      </a:endParaRPr>
                    </a:p>
                  </a:txBody>
                  <a:tcPr anchor="ctr">
                    <a:solidFill>
                      <a:srgbClr val="FFCC00"/>
                    </a:solidFill>
                  </a:tcPr>
                </a:tc>
              </a:tr>
              <a:tr h="310444">
                <a:tc>
                  <a:txBody>
                    <a:bodyPr/>
                    <a:lstStyle/>
                    <a:p>
                      <a:r>
                        <a:rPr lang="en-US" dirty="0" smtClean="0"/>
                        <a:t>Cost</a:t>
                      </a:r>
                      <a:endParaRPr lang="en-US" dirty="0"/>
                    </a:p>
                  </a:txBody>
                  <a:tcPr anchor="ctr">
                    <a:solidFill>
                      <a:srgbClr val="FFCC00"/>
                    </a:solidFill>
                  </a:tcPr>
                </a:tc>
                <a:tc>
                  <a:txBody>
                    <a:bodyPr/>
                    <a:lstStyle/>
                    <a:p>
                      <a:r>
                        <a:rPr lang="en-US" dirty="0" smtClean="0"/>
                        <a:t>$12.95</a:t>
                      </a:r>
                      <a:endParaRPr lang="en-US" dirty="0"/>
                    </a:p>
                  </a:txBody>
                  <a:tcPr anchor="ctr">
                    <a:solidFill>
                      <a:srgbClr val="FFCC00"/>
                    </a:solidFill>
                  </a:tcPr>
                </a:tc>
              </a:tr>
            </a:tbl>
          </a:graphicData>
        </a:graphic>
      </p:graphicFrame>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9300" y="1050473"/>
            <a:ext cx="5105400" cy="461665"/>
          </a:xfrm>
          <a:prstGeom prst="rect">
            <a:avLst/>
          </a:prstGeom>
          <a:noFill/>
        </p:spPr>
        <p:txBody>
          <a:bodyPr wrap="square" rtlCol="0">
            <a:spAutoFit/>
          </a:bodyPr>
          <a:lstStyle/>
          <a:p>
            <a:r>
              <a:rPr lang="en-US" sz="2400" dirty="0" smtClean="0"/>
              <a:t>Motorcycle Module Power System</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62150"/>
            <a:ext cx="1528762" cy="1075254"/>
          </a:xfrm>
          <a:prstGeom prst="rect">
            <a:avLst/>
          </a:prstGeom>
        </p:spPr>
      </p:pic>
      <p:cxnSp>
        <p:nvCxnSpPr>
          <p:cNvPr id="7" name="Straight Arrow Connector 6"/>
          <p:cNvCxnSpPr/>
          <p:nvPr/>
        </p:nvCxnSpPr>
        <p:spPr>
          <a:xfrm>
            <a:off x="2819400" y="2410814"/>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97420" y="2402294"/>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0" y="2256925"/>
            <a:ext cx="2057400" cy="307777"/>
          </a:xfrm>
          <a:prstGeom prst="rect">
            <a:avLst/>
          </a:prstGeom>
          <a:noFill/>
        </p:spPr>
        <p:txBody>
          <a:bodyPr wrap="square" rtlCol="0">
            <a:spAutoFit/>
          </a:bodyPr>
          <a:lstStyle/>
          <a:p>
            <a:r>
              <a:rPr lang="en-US" dirty="0" smtClean="0"/>
              <a:t>Components</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12" y="1739886"/>
            <a:ext cx="2081740" cy="1341855"/>
          </a:xfrm>
          <a:prstGeom prst="rect">
            <a:avLst/>
          </a:prstGeom>
        </p:spPr>
      </p:pic>
    </p:spTree>
    <p:extLst>
      <p:ext uri="{BB962C8B-B14F-4D97-AF65-F5344CB8AC3E}">
        <p14:creationId xmlns:p14="http://schemas.microsoft.com/office/powerpoint/2010/main" val="4272687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9144000" cy="5159039"/>
          </a:xfrm>
          <a:prstGeom prst="rect">
            <a:avLst/>
          </a:prstGeom>
        </p:spPr>
      </p:pic>
      <p:sp>
        <p:nvSpPr>
          <p:cNvPr id="5" name="TextBox 4"/>
          <p:cNvSpPr txBox="1"/>
          <p:nvPr/>
        </p:nvSpPr>
        <p:spPr>
          <a:xfrm>
            <a:off x="838200" y="1050473"/>
            <a:ext cx="7467600" cy="461665"/>
          </a:xfrm>
          <a:prstGeom prst="rect">
            <a:avLst/>
          </a:prstGeom>
          <a:noFill/>
        </p:spPr>
        <p:txBody>
          <a:bodyPr wrap="square" rtlCol="0">
            <a:spAutoFit/>
          </a:bodyPr>
          <a:lstStyle/>
          <a:p>
            <a:r>
              <a:rPr lang="en-US" sz="2400" dirty="0" smtClean="0"/>
              <a:t>TPS54292 Dual </a:t>
            </a:r>
            <a:r>
              <a:rPr lang="en-US" sz="2400" dirty="0"/>
              <a:t>Synchronous Step-Down </a:t>
            </a:r>
            <a:r>
              <a:rPr lang="en-US" sz="2400" dirty="0" smtClean="0"/>
              <a:t>Converter</a:t>
            </a:r>
            <a:endParaRPr lang="en-US" sz="2400" dirty="0"/>
          </a:p>
        </p:txBody>
      </p:sp>
      <p:sp>
        <p:nvSpPr>
          <p:cNvPr id="9" name="TextBox 8"/>
          <p:cNvSpPr txBox="1"/>
          <p:nvPr/>
        </p:nvSpPr>
        <p:spPr>
          <a:xfrm>
            <a:off x="368559" y="1732122"/>
            <a:ext cx="2971800" cy="2462213"/>
          </a:xfrm>
          <a:prstGeom prst="rect">
            <a:avLst/>
          </a:prstGeom>
          <a:noFill/>
        </p:spPr>
        <p:txBody>
          <a:bodyPr wrap="square" rtlCol="0">
            <a:spAutoFit/>
          </a:bodyPr>
          <a:lstStyle/>
          <a:p>
            <a:r>
              <a:rPr lang="en-US" dirty="0" smtClean="0"/>
              <a:t>Purpose: Step down voltage from motorcycle battery.</a:t>
            </a:r>
          </a:p>
          <a:p>
            <a:endParaRPr lang="en-US" dirty="0" smtClean="0"/>
          </a:p>
          <a:p>
            <a:pPr marL="285750" indent="-285750">
              <a:buFont typeface="Arial" panose="020B0604020202020204" pitchFamily="34" charset="0"/>
              <a:buChar char="•"/>
            </a:pPr>
            <a:r>
              <a:rPr lang="en-US" dirty="0" smtClean="0"/>
              <a:t>4.5 V to 18 V input range.</a:t>
            </a:r>
          </a:p>
          <a:p>
            <a:pPr marL="285750" indent="-285750">
              <a:buFont typeface="Arial" panose="020B0604020202020204" pitchFamily="34" charset="0"/>
              <a:buChar char="•"/>
            </a:pPr>
            <a:r>
              <a:rPr lang="en-US" dirty="0" smtClean="0"/>
              <a:t>Dual output to be set to 3.3V and 5 V.</a:t>
            </a:r>
          </a:p>
          <a:p>
            <a:pPr marL="285750" indent="-285750">
              <a:buFont typeface="Arial" panose="020B0604020202020204" pitchFamily="34" charset="0"/>
              <a:buChar char="•"/>
            </a:pPr>
            <a:r>
              <a:rPr lang="en-US" dirty="0" smtClean="0"/>
              <a:t>Overcurrent protection 2.2A/3.8A</a:t>
            </a:r>
          </a:p>
          <a:p>
            <a:pPr marL="285750" indent="-285750">
              <a:buFont typeface="Arial" panose="020B0604020202020204" pitchFamily="34" charset="0"/>
              <a:buChar char="•"/>
            </a:pPr>
            <a:r>
              <a:rPr lang="en-US" dirty="0" smtClean="0"/>
              <a:t>Thermal shutdown protection at 145° C.</a:t>
            </a:r>
          </a:p>
          <a:p>
            <a:pPr marL="285750" indent="-285750">
              <a:buFont typeface="Arial" panose="020B0604020202020204" pitchFamily="34" charset="0"/>
              <a:buChar char="•"/>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732122"/>
            <a:ext cx="2667000" cy="151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856615574"/>
              </p:ext>
            </p:extLst>
          </p:nvPr>
        </p:nvGraphicFramePr>
        <p:xfrm>
          <a:off x="4727510" y="3638550"/>
          <a:ext cx="3352800" cy="828604"/>
        </p:xfrm>
        <a:graphic>
          <a:graphicData uri="http://schemas.openxmlformats.org/drawingml/2006/table">
            <a:tbl>
              <a:tblPr firstRow="1" bandRow="1">
                <a:tableStyleId>{5C22544A-7EE6-4342-B048-85BDC9FD1C3A}</a:tableStyleId>
              </a:tblPr>
              <a:tblGrid>
                <a:gridCol w="1676400"/>
                <a:gridCol w="1676400"/>
              </a:tblGrid>
              <a:tr h="304800">
                <a:tc>
                  <a:txBody>
                    <a:bodyPr/>
                    <a:lstStyle/>
                    <a:p>
                      <a:r>
                        <a:rPr lang="en-US" dirty="0" smtClean="0">
                          <a:solidFill>
                            <a:sysClr val="windowText" lastClr="000000"/>
                          </a:solidFill>
                        </a:rPr>
                        <a:t>Manufacturer</a:t>
                      </a:r>
                      <a:endParaRPr lang="en-US" dirty="0">
                        <a:solidFill>
                          <a:sysClr val="windowText" lastClr="000000"/>
                        </a:solidFill>
                      </a:endParaRPr>
                    </a:p>
                  </a:txBody>
                  <a:tcPr anchor="ctr">
                    <a:solidFill>
                      <a:srgbClr val="FFCC00"/>
                    </a:solidFill>
                  </a:tcPr>
                </a:tc>
                <a:tc>
                  <a:txBody>
                    <a:bodyPr/>
                    <a:lstStyle/>
                    <a:p>
                      <a:r>
                        <a:rPr lang="en-US" dirty="0" smtClean="0">
                          <a:solidFill>
                            <a:sysClr val="windowText" lastClr="000000"/>
                          </a:solidFill>
                        </a:rPr>
                        <a:t>Texas Instruments</a:t>
                      </a:r>
                      <a:endParaRPr lang="en-US" dirty="0">
                        <a:solidFill>
                          <a:sysClr val="windowText" lastClr="000000"/>
                        </a:solidFill>
                      </a:endParaRPr>
                    </a:p>
                  </a:txBody>
                  <a:tcPr anchor="ctr">
                    <a:solidFill>
                      <a:srgbClr val="FFCC00"/>
                    </a:solidFill>
                  </a:tcPr>
                </a:tc>
              </a:tr>
              <a:tr h="310444">
                <a:tc>
                  <a:txBody>
                    <a:bodyPr/>
                    <a:lstStyle/>
                    <a:p>
                      <a:r>
                        <a:rPr lang="en-US" dirty="0" smtClean="0"/>
                        <a:t>Cost</a:t>
                      </a:r>
                      <a:endParaRPr lang="en-US" dirty="0"/>
                    </a:p>
                  </a:txBody>
                  <a:tcPr anchor="ctr">
                    <a:solidFill>
                      <a:srgbClr val="FFCC00"/>
                    </a:solidFill>
                  </a:tcPr>
                </a:tc>
                <a:tc>
                  <a:txBody>
                    <a:bodyPr/>
                    <a:lstStyle/>
                    <a:p>
                      <a:r>
                        <a:rPr lang="en-US" dirty="0" smtClean="0"/>
                        <a:t>$18.90</a:t>
                      </a:r>
                      <a:endParaRPr lang="en-US" dirty="0"/>
                    </a:p>
                  </a:txBody>
                  <a:tcPr anchor="ctr">
                    <a:solidFill>
                      <a:srgbClr val="FFCC00"/>
                    </a:solidFill>
                  </a:tcPr>
                </a:tc>
              </a:tr>
            </a:tbl>
          </a:graphicData>
        </a:graphic>
      </p:graphicFrame>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62149" y="819150"/>
            <a:ext cx="5219700" cy="461665"/>
          </a:xfrm>
          <a:prstGeom prst="rect">
            <a:avLst/>
          </a:prstGeom>
          <a:noFill/>
        </p:spPr>
        <p:txBody>
          <a:bodyPr wrap="square" rtlCol="0">
            <a:spAutoFit/>
          </a:bodyPr>
          <a:lstStyle/>
          <a:p>
            <a:r>
              <a:rPr lang="en-US" sz="2400" dirty="0" smtClean="0"/>
              <a:t>Microcontroller Unit (MCU) Selection</a:t>
            </a:r>
            <a:endParaRPr lang="en-US" sz="2400" dirty="0"/>
          </a:p>
        </p:txBody>
      </p:sp>
      <p:sp>
        <p:nvSpPr>
          <p:cNvPr id="10" name="TextBox 9"/>
          <p:cNvSpPr txBox="1"/>
          <p:nvPr/>
        </p:nvSpPr>
        <p:spPr>
          <a:xfrm>
            <a:off x="0" y="1504950"/>
            <a:ext cx="3048000" cy="3108543"/>
          </a:xfrm>
          <a:prstGeom prst="rect">
            <a:avLst/>
          </a:prstGeom>
          <a:noFill/>
        </p:spPr>
        <p:txBody>
          <a:bodyPr wrap="square" rtlCol="0">
            <a:spAutoFit/>
          </a:bodyPr>
          <a:lstStyle/>
          <a:p>
            <a:pPr marL="609585" indent="-397923">
              <a:buClr>
                <a:srgbClr val="000000"/>
              </a:buClr>
            </a:pPr>
            <a:r>
              <a:rPr lang="en" dirty="0"/>
              <a:t>Selection of ATMEGA328P</a:t>
            </a:r>
          </a:p>
          <a:p>
            <a:pPr marL="497412" indent="-285750">
              <a:buClr>
                <a:srgbClr val="000000"/>
              </a:buClr>
              <a:buFont typeface="Arial" panose="020B0604020202020204" pitchFamily="34" charset="0"/>
              <a:buChar char="•"/>
            </a:pPr>
            <a:r>
              <a:rPr lang="en" dirty="0"/>
              <a:t>Fair compromise between processing power and power consumption</a:t>
            </a:r>
          </a:p>
          <a:p>
            <a:pPr marL="497412" indent="-285750">
              <a:buClr>
                <a:srgbClr val="000000"/>
              </a:buClr>
              <a:buFont typeface="Arial" panose="020B0604020202020204" pitchFamily="34" charset="0"/>
              <a:buChar char="•"/>
            </a:pPr>
            <a:r>
              <a:rPr lang="en" dirty="0"/>
              <a:t>Ample memory</a:t>
            </a:r>
          </a:p>
          <a:p>
            <a:pPr marL="497412" indent="-285750">
              <a:buClr>
                <a:srgbClr val="000000"/>
              </a:buClr>
              <a:buFont typeface="Arial" panose="020B0604020202020204" pitchFamily="34" charset="0"/>
              <a:buChar char="•"/>
            </a:pPr>
            <a:r>
              <a:rPr lang="en" dirty="0"/>
              <a:t>Sufficent number of I/O pins</a:t>
            </a:r>
          </a:p>
          <a:p>
            <a:pPr marL="497412" indent="-285750">
              <a:buClr>
                <a:srgbClr val="000000"/>
              </a:buClr>
              <a:buFont typeface="Arial" panose="020B0604020202020204" pitchFamily="34" charset="0"/>
              <a:buChar char="•"/>
            </a:pPr>
            <a:r>
              <a:rPr lang="en" dirty="0"/>
              <a:t>Popularity of this family of MCUs has resulted in an abundance of development boards, compatible accessories, and relevant open source code</a:t>
            </a:r>
          </a:p>
          <a:p>
            <a:pPr marL="497412" indent="-285750">
              <a:buClr>
                <a:srgbClr val="000000"/>
              </a:buClr>
              <a:buFont typeface="Arial" panose="020B0604020202020204" pitchFamily="34" charset="0"/>
              <a:buChar char="•"/>
            </a:pPr>
            <a:r>
              <a:rPr lang="en" dirty="0"/>
              <a:t>Negligible cost</a:t>
            </a:r>
          </a:p>
          <a:p>
            <a:pPr marL="285750" indent="-285750">
              <a:buFont typeface="Arial" panose="020B0604020202020204" pitchFamily="34" charset="0"/>
              <a:buChar char="•"/>
            </a:pPr>
            <a:endParaRPr lang="en-US" dirty="0"/>
          </a:p>
        </p:txBody>
      </p:sp>
      <p:graphicFrame>
        <p:nvGraphicFramePr>
          <p:cNvPr id="11" name="Shape 92"/>
          <p:cNvGraphicFramePr/>
          <p:nvPr>
            <p:extLst>
              <p:ext uri="{D42A27DB-BD31-4B8C-83A1-F6EECF244321}">
                <p14:modId xmlns:p14="http://schemas.microsoft.com/office/powerpoint/2010/main" val="3504414514"/>
              </p:ext>
            </p:extLst>
          </p:nvPr>
        </p:nvGraphicFramePr>
        <p:xfrm>
          <a:off x="3124199" y="1562100"/>
          <a:ext cx="5830078" cy="3197018"/>
        </p:xfrm>
        <a:graphic>
          <a:graphicData uri="http://schemas.openxmlformats.org/drawingml/2006/table">
            <a:tbl>
              <a:tblPr>
                <a:noFill/>
              </a:tblPr>
              <a:tblGrid>
                <a:gridCol w="1166016"/>
                <a:gridCol w="984313"/>
                <a:gridCol w="803381"/>
                <a:gridCol w="842725"/>
                <a:gridCol w="792662"/>
                <a:gridCol w="1240981"/>
              </a:tblGrid>
              <a:tr h="472810">
                <a:tc>
                  <a:txBody>
                    <a:bodyPr/>
                    <a:lstStyle/>
                    <a:p>
                      <a:pPr lvl="0" algn="ctr" rtl="0">
                        <a:spcBef>
                          <a:spcPts val="0"/>
                        </a:spcBef>
                        <a:buNone/>
                      </a:pPr>
                      <a:r>
                        <a:rPr lang="en" sz="1200" b="1" dirty="0">
                          <a:solidFill>
                            <a:schemeClr val="tx1"/>
                          </a:solidFill>
                        </a:rPr>
                        <a:t>Attribute</a:t>
                      </a:r>
                    </a:p>
                  </a:txBody>
                  <a:tcPr marL="84667" marR="84667" marT="84667" marB="84667" anchor="ctr"/>
                </a:tc>
                <a:tc>
                  <a:txBody>
                    <a:bodyPr/>
                    <a:lstStyle/>
                    <a:p>
                      <a:pPr lvl="0" algn="ctr" rtl="0">
                        <a:spcBef>
                          <a:spcPts val="0"/>
                        </a:spcBef>
                        <a:buNone/>
                      </a:pPr>
                      <a:r>
                        <a:rPr lang="en" sz="1200" b="1" dirty="0" smtClean="0">
                          <a:solidFill>
                            <a:schemeClr val="tx1"/>
                          </a:solidFill>
                        </a:rPr>
                        <a:t>MSP430 G2553</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b="1" dirty="0" smtClean="0">
                          <a:solidFill>
                            <a:schemeClr val="tx1"/>
                          </a:solidFill>
                        </a:rPr>
                        <a:t>MSP430 FG4618</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b="1" dirty="0" smtClean="0">
                          <a:solidFill>
                            <a:schemeClr val="tx1"/>
                          </a:solidFill>
                        </a:rPr>
                        <a:t>ATMEGA 328P</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b="1" dirty="0" smtClean="0">
                          <a:solidFill>
                            <a:schemeClr val="tx1"/>
                          </a:solidFill>
                        </a:rPr>
                        <a:t>A</a:t>
                      </a:r>
                      <a:r>
                        <a:rPr lang="en-US" sz="1200" b="1" dirty="0" smtClean="0">
                          <a:solidFill>
                            <a:schemeClr val="tx1"/>
                          </a:solidFill>
                        </a:rPr>
                        <a:t>TMEGA</a:t>
                      </a:r>
                      <a:r>
                        <a:rPr lang="en" sz="1200" b="1" dirty="0" smtClean="0">
                          <a:solidFill>
                            <a:schemeClr val="tx1"/>
                          </a:solidFill>
                        </a:rPr>
                        <a:t>1280</a:t>
                      </a:r>
                      <a:endParaRPr lang="en" sz="1200" b="1" dirty="0">
                        <a:solidFill>
                          <a:schemeClr val="tx1"/>
                        </a:solidFill>
                      </a:endParaRPr>
                    </a:p>
                  </a:txBody>
                  <a:tcPr marL="84667" marR="84667" marT="84667" marB="84667" anchor="ctr"/>
                </a:tc>
                <a:tc>
                  <a:txBody>
                    <a:bodyPr/>
                    <a:lstStyle/>
                    <a:p>
                      <a:pPr lvl="0" algn="ctr" rtl="0">
                        <a:spcBef>
                          <a:spcPts val="0"/>
                        </a:spcBef>
                        <a:buNone/>
                      </a:pPr>
                      <a:r>
                        <a:rPr lang="en-US" sz="1200" b="1" dirty="0" smtClean="0">
                          <a:solidFill>
                            <a:schemeClr val="tx1"/>
                          </a:solidFill>
                        </a:rPr>
                        <a:t>ARM STM32F405VG</a:t>
                      </a:r>
                      <a:endParaRPr lang="en" sz="1200" b="1" dirty="0">
                        <a:solidFill>
                          <a:schemeClr val="tx1"/>
                        </a:solidFill>
                      </a:endParaRPr>
                    </a:p>
                  </a:txBody>
                  <a:tcPr marL="84667" marR="84667" marT="84667" marB="84667" anchor="ctr"/>
                </a:tc>
              </a:tr>
              <a:tr h="315736">
                <a:tc>
                  <a:txBody>
                    <a:bodyPr/>
                    <a:lstStyle/>
                    <a:p>
                      <a:pPr lvl="0" algn="ctr" rtl="0">
                        <a:spcBef>
                          <a:spcPts val="0"/>
                        </a:spcBef>
                        <a:buNone/>
                      </a:pPr>
                      <a:r>
                        <a:rPr lang="en" sz="1200" b="1" dirty="0" smtClean="0">
                          <a:solidFill>
                            <a:schemeClr val="tx1"/>
                          </a:solidFill>
                        </a:rPr>
                        <a:t>Power Use</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7.9mW</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9.6mW</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26mW</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50mW</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144mW</a:t>
                      </a:r>
                      <a:endParaRPr lang="en" sz="1200" dirty="0">
                        <a:solidFill>
                          <a:schemeClr val="tx1"/>
                        </a:solidFill>
                      </a:endParaRPr>
                    </a:p>
                  </a:txBody>
                  <a:tcPr marL="84667" marR="84667" marT="84667" marB="84667" anchor="ctr"/>
                </a:tc>
              </a:tr>
              <a:tr h="315736">
                <a:tc>
                  <a:txBody>
                    <a:bodyPr/>
                    <a:lstStyle/>
                    <a:p>
                      <a:pPr lvl="0" algn="ctr" rtl="0">
                        <a:spcBef>
                          <a:spcPts val="0"/>
                        </a:spcBef>
                        <a:buNone/>
                      </a:pPr>
                      <a:r>
                        <a:rPr lang="en" sz="1200" b="1" dirty="0" smtClean="0">
                          <a:solidFill>
                            <a:schemeClr val="tx1"/>
                          </a:solidFill>
                        </a:rPr>
                        <a:t>I/O Pins</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16</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80</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23</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86</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82</a:t>
                      </a:r>
                      <a:endParaRPr lang="en" sz="1200" dirty="0">
                        <a:solidFill>
                          <a:schemeClr val="tx1"/>
                        </a:solidFill>
                      </a:endParaRPr>
                    </a:p>
                  </a:txBody>
                  <a:tcPr marL="84667" marR="84667" marT="84667" marB="84667" anchor="ctr"/>
                </a:tc>
              </a:tr>
              <a:tr h="472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tx1"/>
                          </a:solidFill>
                        </a:rPr>
                        <a:t>Comm.</a:t>
                      </a:r>
                      <a:r>
                        <a:rPr lang="en" sz="1200" b="1" baseline="0" dirty="0" smtClean="0">
                          <a:solidFill>
                            <a:schemeClr val="tx1"/>
                          </a:solidFill>
                        </a:rPr>
                        <a:t> Ports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tx1"/>
                          </a:solidFill>
                        </a:rPr>
                        <a:t>I</a:t>
                      </a:r>
                      <a:r>
                        <a:rPr lang="en" sz="1200" b="1" baseline="30000" dirty="0" smtClean="0">
                          <a:solidFill>
                            <a:schemeClr val="tx1"/>
                          </a:solidFill>
                        </a:rPr>
                        <a:t>2</a:t>
                      </a:r>
                      <a:r>
                        <a:rPr lang="en" sz="1200" b="1" baseline="0" dirty="0" smtClean="0">
                          <a:solidFill>
                            <a:schemeClr val="tx1"/>
                          </a:solidFill>
                        </a:rPr>
                        <a:t>C/SPI/UART</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1/2/1</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1/1/1</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1/2/1</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1/5/4</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3/3/4</a:t>
                      </a:r>
                      <a:endParaRPr lang="en" sz="1200" dirty="0">
                        <a:solidFill>
                          <a:schemeClr val="tx1"/>
                        </a:solidFill>
                      </a:endParaRPr>
                    </a:p>
                  </a:txBody>
                  <a:tcPr marL="84667" marR="84667" marT="84667" marB="84667" anchor="ctr"/>
                </a:tc>
              </a:tr>
              <a:tr h="472810">
                <a:tc>
                  <a:txBody>
                    <a:bodyPr/>
                    <a:lstStyle/>
                    <a:p>
                      <a:pPr lvl="0" algn="ctr" rtl="0">
                        <a:spcBef>
                          <a:spcPts val="0"/>
                        </a:spcBef>
                        <a:buNone/>
                      </a:pPr>
                      <a:r>
                        <a:rPr lang="en" sz="1200" b="1" dirty="0" smtClean="0">
                          <a:solidFill>
                            <a:schemeClr val="tx1"/>
                          </a:solidFill>
                        </a:rPr>
                        <a:t>Processor</a:t>
                      </a:r>
                      <a:r>
                        <a:rPr lang="en" sz="1200" b="1" baseline="0" dirty="0" smtClean="0">
                          <a:solidFill>
                            <a:schemeClr val="tx1"/>
                          </a:solidFill>
                        </a:rPr>
                        <a:t> Frequency</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16MHz</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8MHz</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20MHz</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16MHz</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smtClean="0">
                          <a:solidFill>
                            <a:schemeClr val="tx1"/>
                          </a:solidFill>
                        </a:rPr>
                        <a:t>168MHz</a:t>
                      </a:r>
                      <a:endParaRPr lang="en" sz="1200" dirty="0">
                        <a:solidFill>
                          <a:schemeClr val="tx1"/>
                        </a:solidFill>
                      </a:endParaRPr>
                    </a:p>
                  </a:txBody>
                  <a:tcPr marL="84667" marR="84667" marT="84667" marB="84667" anchor="ctr"/>
                </a:tc>
              </a:tr>
              <a:tr h="472810">
                <a:tc>
                  <a:txBody>
                    <a:bodyPr/>
                    <a:lstStyle/>
                    <a:p>
                      <a:pPr lvl="0" algn="ctr" rtl="0">
                        <a:spcBef>
                          <a:spcPts val="0"/>
                        </a:spcBef>
                        <a:buNone/>
                      </a:pPr>
                      <a:r>
                        <a:rPr lang="en" sz="1200" b="1" dirty="0" smtClean="0">
                          <a:solidFill>
                            <a:schemeClr val="tx1"/>
                          </a:solidFill>
                        </a:rPr>
                        <a:t>Memory</a:t>
                      </a:r>
                    </a:p>
                    <a:p>
                      <a:pPr lvl="0" algn="ctr" rtl="0">
                        <a:spcBef>
                          <a:spcPts val="0"/>
                        </a:spcBef>
                        <a:buNone/>
                      </a:pPr>
                      <a:r>
                        <a:rPr lang="en" sz="1200" b="1" dirty="0" smtClean="0">
                          <a:solidFill>
                            <a:schemeClr val="tx1"/>
                          </a:solidFill>
                        </a:rPr>
                        <a:t>Flash/RAM</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16kB/0.5kB</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116kB/8kB</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32kB/2kB</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128kB/8kB</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1MB/194kB</a:t>
                      </a:r>
                      <a:endParaRPr lang="en" sz="1200" dirty="0">
                        <a:solidFill>
                          <a:schemeClr val="tx1"/>
                        </a:solidFill>
                      </a:endParaRPr>
                    </a:p>
                  </a:txBody>
                  <a:tcPr marL="84667" marR="84667" marT="84667" marB="84667" anchor="ctr"/>
                </a:tc>
              </a:tr>
              <a:tr h="315736">
                <a:tc>
                  <a:txBody>
                    <a:bodyPr/>
                    <a:lstStyle/>
                    <a:p>
                      <a:pPr lvl="0" algn="ctr" rtl="0">
                        <a:spcBef>
                          <a:spcPts val="0"/>
                        </a:spcBef>
                        <a:buNone/>
                      </a:pPr>
                      <a:r>
                        <a:rPr lang="en" sz="1200" b="1" dirty="0" smtClean="0">
                          <a:solidFill>
                            <a:schemeClr val="tx1"/>
                          </a:solidFill>
                        </a:rPr>
                        <a:t>Cost</a:t>
                      </a:r>
                      <a:endParaRPr lang="en" sz="1200" b="1"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$1.00</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$8.35</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$1.85</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$9.50</a:t>
                      </a:r>
                      <a:endParaRPr lang="en" sz="1200" dirty="0">
                        <a:solidFill>
                          <a:schemeClr val="tx1"/>
                        </a:solidFill>
                      </a:endParaRPr>
                    </a:p>
                  </a:txBody>
                  <a:tcPr marL="84667" marR="84667" marT="84667" marB="84667" anchor="ctr"/>
                </a:tc>
                <a:tc>
                  <a:txBody>
                    <a:bodyPr/>
                    <a:lstStyle/>
                    <a:p>
                      <a:pPr lvl="0" algn="ctr" rtl="0">
                        <a:spcBef>
                          <a:spcPts val="0"/>
                        </a:spcBef>
                        <a:buNone/>
                      </a:pPr>
                      <a:r>
                        <a:rPr lang="en" sz="1200" dirty="0" smtClean="0">
                          <a:solidFill>
                            <a:schemeClr val="tx1"/>
                          </a:solidFill>
                        </a:rPr>
                        <a:t>$6.65</a:t>
                      </a:r>
                      <a:endParaRPr lang="en" sz="1200" dirty="0">
                        <a:solidFill>
                          <a:schemeClr val="tx1"/>
                        </a:solidFill>
                      </a:endParaRPr>
                    </a:p>
                  </a:txBody>
                  <a:tcPr marL="84667" marR="84667" marT="84667" marB="84667" anchor="ctr"/>
                </a:tc>
              </a:tr>
            </a:tbl>
          </a:graphicData>
        </a:graphic>
      </p:graphicFrame>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762250" y="895350"/>
            <a:ext cx="3619500" cy="461665"/>
          </a:xfrm>
          <a:prstGeom prst="rect">
            <a:avLst/>
          </a:prstGeom>
          <a:noFill/>
        </p:spPr>
        <p:txBody>
          <a:bodyPr wrap="square" rtlCol="0">
            <a:spAutoFit/>
          </a:bodyPr>
          <a:lstStyle/>
          <a:p>
            <a:r>
              <a:rPr lang="en-US" sz="2400" dirty="0" smtClean="0"/>
              <a:t>DS3231 Real Time Clock</a:t>
            </a:r>
            <a:endParaRPr lang="en-US" sz="2400" dirty="0"/>
          </a:p>
        </p:txBody>
      </p:sp>
      <p:sp>
        <p:nvSpPr>
          <p:cNvPr id="10" name="TextBox 9"/>
          <p:cNvSpPr txBox="1"/>
          <p:nvPr/>
        </p:nvSpPr>
        <p:spPr>
          <a:xfrm>
            <a:off x="228600" y="1357015"/>
            <a:ext cx="3962400" cy="3323987"/>
          </a:xfrm>
          <a:prstGeom prst="rect">
            <a:avLst/>
          </a:prstGeom>
          <a:noFill/>
        </p:spPr>
        <p:txBody>
          <a:bodyPr wrap="square" rtlCol="0">
            <a:spAutoFit/>
          </a:bodyPr>
          <a:lstStyle/>
          <a:p>
            <a:r>
              <a:rPr lang="en-US" dirty="0" smtClean="0"/>
              <a:t>Purpose: Allow </a:t>
            </a:r>
            <a:r>
              <a:rPr lang="en-US" dirty="0"/>
              <a:t>the Head On unit to provide accurate time even after the unit is powered on and </a:t>
            </a:r>
            <a:r>
              <a:rPr lang="en-US" dirty="0" smtClean="0"/>
              <a:t>off</a:t>
            </a:r>
          </a:p>
          <a:p>
            <a:endParaRPr lang="en-US" dirty="0"/>
          </a:p>
          <a:p>
            <a:pPr marL="285750" indent="-285750" fontAlgn="base">
              <a:buFont typeface="Arial" panose="020B0604020202020204" pitchFamily="34" charset="0"/>
              <a:buChar char="•"/>
            </a:pPr>
            <a:r>
              <a:rPr lang="en-US" dirty="0"/>
              <a:t>Initial time will be set by a connected computer. The user can set the time at any moment </a:t>
            </a:r>
            <a:r>
              <a:rPr lang="en-US" dirty="0" smtClean="0"/>
              <a:t>thereafter.</a:t>
            </a:r>
            <a:endParaRPr lang="en-US" dirty="0"/>
          </a:p>
          <a:p>
            <a:pPr marL="285750" indent="-285750" fontAlgn="base">
              <a:buFont typeface="Arial" panose="020B0604020202020204" pitchFamily="34" charset="0"/>
              <a:buChar char="•"/>
            </a:pPr>
            <a:r>
              <a:rPr lang="en-US" dirty="0"/>
              <a:t>Keeps track of days, month, and year along with automatic adjustment for leap years and months with less than 30 </a:t>
            </a:r>
            <a:r>
              <a:rPr lang="en-US" dirty="0" smtClean="0"/>
              <a:t>days.</a:t>
            </a:r>
            <a:endParaRPr lang="en-US" dirty="0"/>
          </a:p>
          <a:p>
            <a:pPr marL="285750" indent="-285750" fontAlgn="base">
              <a:buFont typeface="Arial" panose="020B0604020202020204" pitchFamily="34" charset="0"/>
              <a:buChar char="•"/>
            </a:pPr>
            <a:r>
              <a:rPr lang="en-US" dirty="0"/>
              <a:t>I</a:t>
            </a:r>
            <a:r>
              <a:rPr lang="en-US" baseline="30000" dirty="0"/>
              <a:t>2</a:t>
            </a:r>
            <a:r>
              <a:rPr lang="en-US" dirty="0"/>
              <a:t>C serial interface for reduced pin use</a:t>
            </a:r>
          </a:p>
          <a:p>
            <a:pPr marL="285750" indent="-285750" fontAlgn="base">
              <a:buFont typeface="Arial" panose="020B0604020202020204" pitchFamily="34" charset="0"/>
              <a:buChar char="•"/>
            </a:pPr>
            <a:r>
              <a:rPr lang="en-US" dirty="0"/>
              <a:t>Low power consumption (1 µA draw for timekeeping) makes it capable of running for years </a:t>
            </a:r>
            <a:r>
              <a:rPr lang="en-US" dirty="0" smtClean="0"/>
              <a:t>off </a:t>
            </a:r>
            <a:r>
              <a:rPr lang="en-US" dirty="0"/>
              <a:t>of a coin cell </a:t>
            </a:r>
            <a:r>
              <a:rPr lang="en-US" dirty="0" smtClean="0"/>
              <a:t>battery. </a:t>
            </a:r>
            <a:endParaRPr lang="en-US" dirty="0"/>
          </a:p>
          <a:p>
            <a:pPr marL="285750" indent="-285750">
              <a:buFont typeface="Arial" panose="020B0604020202020204" pitchFamily="34" charset="0"/>
              <a:buChar char="•"/>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57015"/>
            <a:ext cx="2286000" cy="176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858479973"/>
              </p:ext>
            </p:extLst>
          </p:nvPr>
        </p:nvGraphicFramePr>
        <p:xfrm>
          <a:off x="4953000" y="3257550"/>
          <a:ext cx="3379788" cy="1493520"/>
        </p:xfrm>
        <a:graphic>
          <a:graphicData uri="http://schemas.openxmlformats.org/drawingml/2006/table">
            <a:tbl>
              <a:tblPr firstRow="1" bandRow="1">
                <a:tableStyleId>{5C22544A-7EE6-4342-B048-85BDC9FD1C3A}</a:tableStyleId>
              </a:tblPr>
              <a:tblGrid>
                <a:gridCol w="1169988"/>
                <a:gridCol w="2209800"/>
              </a:tblGrid>
              <a:tr h="320498">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1" i="0" u="none" strike="noStrike" dirty="0">
                          <a:solidFill>
                            <a:srgbClr val="000000"/>
                          </a:solidFill>
                          <a:effectLst/>
                          <a:latin typeface="Arial"/>
                        </a:rPr>
                        <a:t>Maxim Integrated Products</a:t>
                      </a:r>
                      <a:endParaRPr lang="en-US" sz="1200" b="1" dirty="0">
                        <a:effectLst/>
                      </a:endParaRPr>
                    </a:p>
                  </a:txBody>
                  <a:tcPr marL="95250" marR="95250" marT="95250" marB="95250" anchor="ctr">
                    <a:solidFill>
                      <a:srgbClr val="FFCC00"/>
                    </a:solidFill>
                  </a:tcPr>
                </a:tc>
              </a:tr>
              <a:tr h="314088">
                <a:tc>
                  <a:txBody>
                    <a:bodyPr/>
                    <a:lstStyle/>
                    <a:p>
                      <a:pPr rtl="0" fontAlgn="t">
                        <a:spcBef>
                          <a:spcPts val="0"/>
                        </a:spcBef>
                        <a:spcAft>
                          <a:spcPts val="0"/>
                        </a:spcAft>
                      </a:pPr>
                      <a:r>
                        <a:rPr lang="en-US" sz="1200" b="0" i="0" u="none" strike="noStrike" dirty="0">
                          <a:solidFill>
                            <a:srgbClr val="000000"/>
                          </a:solidFill>
                          <a:effectLst/>
                          <a:latin typeface="Arial"/>
                        </a:rPr>
                        <a:t>Part No.</a:t>
                      </a:r>
                      <a:endParaRPr lang="en-US" sz="1200" dirty="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0002271370</a:t>
                      </a:r>
                      <a:endParaRPr lang="en-US" sz="1200" dirty="0">
                        <a:effectLst/>
                      </a:endParaRPr>
                    </a:p>
                  </a:txBody>
                  <a:tcPr marL="95250" marR="95250" marT="95250" marB="95250" anchor="ctr">
                    <a:solidFill>
                      <a:srgbClr val="FFCC00"/>
                    </a:solidFill>
                  </a:tcPr>
                </a:tc>
              </a:tr>
              <a:tr h="314088">
                <a:tc>
                  <a:txBody>
                    <a:bodyPr/>
                    <a:lstStyle/>
                    <a:p>
                      <a:pPr rtl="0" fontAlgn="t">
                        <a:spcBef>
                          <a:spcPts val="0"/>
                        </a:spcBef>
                        <a:spcAft>
                          <a:spcPts val="0"/>
                        </a:spcAft>
                      </a:pPr>
                      <a:r>
                        <a:rPr lang="en-US" sz="1200" b="0" i="0" u="none" strike="noStrike" dirty="0">
                          <a:solidFill>
                            <a:srgbClr val="000000"/>
                          </a:solidFill>
                          <a:effectLst/>
                          <a:latin typeface="Arial"/>
                        </a:rPr>
                        <a:t>I/O Lines</a:t>
                      </a:r>
                      <a:endParaRPr lang="en-US" sz="1200" dirty="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SCL, SDA, </a:t>
                      </a:r>
                      <a:r>
                        <a:rPr lang="en-US" sz="1200" b="0" i="0" u="none" strike="noStrike" dirty="0" err="1">
                          <a:solidFill>
                            <a:srgbClr val="000000"/>
                          </a:solidFill>
                          <a:effectLst/>
                          <a:latin typeface="Arial"/>
                        </a:rPr>
                        <a:t>Vcc</a:t>
                      </a:r>
                      <a:r>
                        <a:rPr lang="en-US" sz="1200" b="0" i="0" u="none" strike="noStrike" dirty="0">
                          <a:solidFill>
                            <a:srgbClr val="000000"/>
                          </a:solidFill>
                          <a:effectLst/>
                          <a:latin typeface="Arial"/>
                        </a:rPr>
                        <a:t>, </a:t>
                      </a:r>
                      <a:r>
                        <a:rPr lang="en-US" sz="1200" b="0" i="0" u="none" strike="noStrike" dirty="0" err="1">
                          <a:solidFill>
                            <a:srgbClr val="000000"/>
                          </a:solidFill>
                          <a:effectLst/>
                          <a:latin typeface="Arial"/>
                        </a:rPr>
                        <a:t>Gnd</a:t>
                      </a:r>
                      <a:endParaRPr lang="en-US" sz="1200" dirty="0">
                        <a:effectLst/>
                      </a:endParaRPr>
                    </a:p>
                  </a:txBody>
                  <a:tcPr marL="95250" marR="95250" marT="95250" marB="95250" anchor="ctr">
                    <a:solidFill>
                      <a:srgbClr val="FFCC00"/>
                    </a:solidFill>
                  </a:tcPr>
                </a:tc>
              </a:tr>
              <a:tr h="314088">
                <a:tc>
                  <a:txBody>
                    <a:bodyPr/>
                    <a:lstStyle/>
                    <a:p>
                      <a:pPr rtl="0" fontAlgn="t">
                        <a:spcBef>
                          <a:spcPts val="0"/>
                        </a:spcBef>
                        <a:spcAft>
                          <a:spcPts val="0"/>
                        </a:spcAft>
                      </a:pPr>
                      <a:r>
                        <a:rPr lang="en-US" sz="1200" b="0" i="0" u="none" strike="noStrike" dirty="0">
                          <a:solidFill>
                            <a:srgbClr val="000000"/>
                          </a:solidFill>
                          <a:effectLst/>
                          <a:latin typeface="Arial"/>
                        </a:rPr>
                        <a:t>Power Supply</a:t>
                      </a:r>
                      <a:endParaRPr lang="en-US" sz="1200" dirty="0">
                        <a:effectLst/>
                      </a:endParaRPr>
                    </a:p>
                  </a:txBody>
                  <a:tcPr marL="95250" marR="95250" marT="95250" marB="95250" anchor="ctr">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3.3 V</a:t>
                      </a:r>
                      <a:endParaRPr lang="en-US" sz="1200" dirty="0">
                        <a:effectLst/>
                      </a:endParaRPr>
                    </a:p>
                  </a:txBody>
                  <a:tcPr marL="95250" marR="95250" marT="95250" marB="95250" anchor="ctr">
                    <a:solidFill>
                      <a:srgbClr val="FFCC00"/>
                    </a:solidFill>
                  </a:tcPr>
                </a:tc>
              </a:tr>
            </a:tbl>
          </a:graphicData>
        </a:graphic>
      </p:graphicFrame>
    </p:spTree>
    <p:extLst>
      <p:ext uri="{BB962C8B-B14F-4D97-AF65-F5344CB8AC3E}">
        <p14:creationId xmlns:p14="http://schemas.microsoft.com/office/powerpoint/2010/main" val="3426534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1990721" y="819150"/>
            <a:ext cx="5162553" cy="461665"/>
          </a:xfrm>
          <a:prstGeom prst="rect">
            <a:avLst/>
          </a:prstGeom>
          <a:noFill/>
        </p:spPr>
        <p:txBody>
          <a:bodyPr wrap="square" rtlCol="0">
            <a:spAutoFit/>
          </a:bodyPr>
          <a:lstStyle/>
          <a:p>
            <a:r>
              <a:rPr lang="en-US" sz="2400" dirty="0" smtClean="0"/>
              <a:t>Global Positioning System (GPS)</a:t>
            </a:r>
            <a:endParaRPr lang="en-US" sz="2400"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952500" y="245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extBox 8"/>
          <p:cNvSpPr txBox="1"/>
          <p:nvPr/>
        </p:nvSpPr>
        <p:spPr>
          <a:xfrm>
            <a:off x="194388" y="1360378"/>
            <a:ext cx="4572000" cy="3877985"/>
          </a:xfrm>
          <a:prstGeom prst="rect">
            <a:avLst/>
          </a:prstGeom>
          <a:noFill/>
        </p:spPr>
        <p:txBody>
          <a:bodyPr wrap="square" rtlCol="0">
            <a:spAutoFit/>
          </a:bodyPr>
          <a:lstStyle/>
          <a:p>
            <a:r>
              <a:rPr lang="en" dirty="0" smtClean="0"/>
              <a:t>Purpose: Allow </a:t>
            </a:r>
            <a:r>
              <a:rPr lang="en" dirty="0"/>
              <a:t>the Head On unit to provide acurate speed information to the </a:t>
            </a:r>
            <a:r>
              <a:rPr lang="en" dirty="0" smtClean="0"/>
              <a:t>rider</a:t>
            </a:r>
          </a:p>
          <a:p>
            <a:endParaRPr lang="en" dirty="0"/>
          </a:p>
          <a:p>
            <a:pPr marL="609585" indent="-406390">
              <a:spcAft>
                <a:spcPts val="1200"/>
              </a:spcAft>
              <a:buClr>
                <a:srgbClr val="000000"/>
              </a:buClr>
              <a:buFont typeface="Arial" panose="020B0604020202020204" pitchFamily="34" charset="0"/>
              <a:buChar char="•"/>
            </a:pPr>
            <a:r>
              <a:rPr lang="en-US" dirty="0"/>
              <a:t>Low power consumption: &gt;140mW peak search &gt;73mW average tracking, &gt;90uW in standby</a:t>
            </a:r>
            <a:endParaRPr lang="en" dirty="0"/>
          </a:p>
          <a:p>
            <a:pPr marL="609585" indent="-406390">
              <a:spcAft>
                <a:spcPts val="1200"/>
              </a:spcAft>
              <a:buClr>
                <a:srgbClr val="000000"/>
              </a:buClr>
              <a:buFont typeface="Arial" panose="020B0604020202020204" pitchFamily="34" charset="0"/>
              <a:buChar char="•"/>
            </a:pPr>
            <a:r>
              <a:rPr lang="en" dirty="0"/>
              <a:t>I</a:t>
            </a:r>
            <a:r>
              <a:rPr lang="en" baseline="30000" dirty="0"/>
              <a:t>2</a:t>
            </a:r>
            <a:r>
              <a:rPr lang="en" dirty="0"/>
              <a:t>C compatible but connected to the hardware UART for dedicated communication with MCU  </a:t>
            </a:r>
          </a:p>
          <a:p>
            <a:pPr marL="609585" indent="-406390">
              <a:spcAft>
                <a:spcPts val="1200"/>
              </a:spcAft>
              <a:buClr>
                <a:srgbClr val="000000"/>
              </a:buClr>
              <a:buFont typeface="Arial" panose="020B0604020202020204" pitchFamily="34" charset="0"/>
              <a:buChar char="•"/>
            </a:pPr>
            <a:r>
              <a:rPr lang="fr-FR" dirty="0"/>
              <a:t>Horizontal position </a:t>
            </a:r>
            <a:r>
              <a:rPr lang="en-US" dirty="0"/>
              <a:t>accuracy</a:t>
            </a:r>
            <a:r>
              <a:rPr lang="fr-FR" dirty="0"/>
              <a:t> of &lt; 2.5 </a:t>
            </a:r>
            <a:r>
              <a:rPr lang="en-US" dirty="0"/>
              <a:t>meters</a:t>
            </a:r>
          </a:p>
          <a:p>
            <a:pPr marL="609585" indent="-406390">
              <a:spcAft>
                <a:spcPts val="1200"/>
              </a:spcAft>
              <a:buClr>
                <a:srgbClr val="000000"/>
              </a:buClr>
              <a:buFont typeface="Arial" panose="020B0604020202020204" pitchFamily="34" charset="0"/>
              <a:buChar char="•"/>
            </a:pPr>
            <a:r>
              <a:rPr lang="en-US" dirty="0"/>
              <a:t>Built-in antenna and LNA with close to 20dB gain</a:t>
            </a:r>
          </a:p>
          <a:p>
            <a:pPr marL="609585" indent="-406390">
              <a:spcAft>
                <a:spcPts val="1200"/>
              </a:spcAft>
              <a:buClr>
                <a:srgbClr val="000000"/>
              </a:buClr>
              <a:buFont typeface="Arial" panose="020B0604020202020204" pitchFamily="34" charset="0"/>
              <a:buChar char="•"/>
            </a:pPr>
            <a:r>
              <a:rPr lang="fr-FR" dirty="0"/>
              <a:t>Supports major Satellite </a:t>
            </a:r>
            <a:r>
              <a:rPr lang="en-US" dirty="0"/>
              <a:t>Based</a:t>
            </a:r>
            <a:r>
              <a:rPr lang="fr-FR" dirty="0"/>
              <a:t> Augmentation </a:t>
            </a:r>
            <a:r>
              <a:rPr lang="en-US" dirty="0"/>
              <a:t>Systems</a:t>
            </a:r>
            <a:r>
              <a:rPr lang="fr-FR" dirty="0"/>
              <a:t> </a:t>
            </a:r>
            <a:r>
              <a:rPr lang="sv-SE" dirty="0"/>
              <a:t>(WAAS, EGNOS, MSAS, GAGAN)</a:t>
            </a:r>
            <a:endParaRPr lang="en" dirty="0"/>
          </a:p>
          <a:p>
            <a:pPr fontAlgn="base"/>
            <a:endParaRPr lang="en-US" dirty="0" smtClean="0"/>
          </a:p>
          <a:p>
            <a:pPr marL="285750" indent="-285750">
              <a:buFont typeface="Arial" panose="020B0604020202020204" pitchFamily="34" charset="0"/>
              <a:buChar char="•"/>
            </a:pPr>
            <a:endParaRPr lang="en-US" dirty="0"/>
          </a:p>
        </p:txBody>
      </p:sp>
      <p:pic>
        <p:nvPicPr>
          <p:cNvPr id="10" name="Shape 68"/>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60378"/>
            <a:ext cx="1718881" cy="1708908"/>
          </a:xfrm>
          <a:prstGeom prst="rect">
            <a:avLst/>
          </a:prstGeom>
          <a:noFill/>
          <a:ln>
            <a:noFill/>
          </a:ln>
        </p:spPr>
      </p:pic>
      <p:graphicFrame>
        <p:nvGraphicFramePr>
          <p:cNvPr id="11" name="Table 10"/>
          <p:cNvGraphicFramePr>
            <a:graphicFrameLocks noGrp="1"/>
          </p:cNvGraphicFramePr>
          <p:nvPr>
            <p:extLst>
              <p:ext uri="{D42A27DB-BD31-4B8C-83A1-F6EECF244321}">
                <p14:modId xmlns:p14="http://schemas.microsoft.com/office/powerpoint/2010/main" val="2659287247"/>
              </p:ext>
            </p:extLst>
          </p:nvPr>
        </p:nvGraphicFramePr>
        <p:xfrm>
          <a:off x="5388959" y="3181350"/>
          <a:ext cx="3124200" cy="1462920"/>
        </p:xfrm>
        <a:graphic>
          <a:graphicData uri="http://schemas.openxmlformats.org/drawingml/2006/table">
            <a:tbl>
              <a:tblPr firstRow="1" bandRow="1">
                <a:tableStyleId>{5C22544A-7EE6-4342-B048-85BDC9FD1C3A}</a:tableStyleId>
              </a:tblPr>
              <a:tblGrid>
                <a:gridCol w="1371600"/>
                <a:gridCol w="1752600"/>
              </a:tblGrid>
              <a:tr h="552390">
                <a:tc>
                  <a:txBody>
                    <a:bodyPr/>
                    <a:lstStyle/>
                    <a:p>
                      <a:pPr lvl="0" algn="l" rtl="0">
                        <a:spcBef>
                          <a:spcPts val="0"/>
                        </a:spcBef>
                        <a:buNone/>
                      </a:pPr>
                      <a:r>
                        <a:rPr lang="en" sz="1200" dirty="0">
                          <a:solidFill>
                            <a:schemeClr val="tx1"/>
                          </a:solidFill>
                          <a:latin typeface="+mn-lt"/>
                          <a:ea typeface="Open Sans"/>
                          <a:cs typeface="Open Sans"/>
                          <a:sym typeface="Open Sans"/>
                        </a:rPr>
                        <a:t>Manufacturer</a:t>
                      </a:r>
                    </a:p>
                  </a:txBody>
                  <a:tcPr marL="121900" marR="121900" marT="121900" marB="121900" anchor="ctr">
                    <a:solidFill>
                      <a:srgbClr val="FFCC00"/>
                    </a:solidFill>
                  </a:tcPr>
                </a:tc>
                <a:tc>
                  <a:txBody>
                    <a:bodyPr/>
                    <a:lstStyle/>
                    <a:p>
                      <a:pPr lvl="0" algn="ctr">
                        <a:spcBef>
                          <a:spcPts val="0"/>
                        </a:spcBef>
                        <a:buNone/>
                      </a:pPr>
                      <a:r>
                        <a:rPr lang="en-US" sz="1200" dirty="0" smtClean="0">
                          <a:solidFill>
                            <a:schemeClr val="tx1"/>
                          </a:solidFill>
                          <a:latin typeface="+mn-lt"/>
                        </a:rPr>
                        <a:t>Maestro Wireless Solutions Limited</a:t>
                      </a:r>
                      <a:endParaRPr lang="en" sz="1200" dirty="0">
                        <a:solidFill>
                          <a:schemeClr val="tx1"/>
                        </a:solidFill>
                        <a:latin typeface="+mn-lt"/>
                      </a:endParaRPr>
                    </a:p>
                  </a:txBody>
                  <a:tcPr marL="121900" marR="121900" marT="121900" marB="121900" anchor="ctr">
                    <a:solidFill>
                      <a:srgbClr val="FFCC00"/>
                    </a:solidFill>
                  </a:tcPr>
                </a:tc>
              </a:tr>
              <a:tr h="405584">
                <a:tc>
                  <a:txBody>
                    <a:bodyPr/>
                    <a:lstStyle/>
                    <a:p>
                      <a:pPr lvl="0" algn="l" rtl="0">
                        <a:spcBef>
                          <a:spcPts val="0"/>
                        </a:spcBef>
                        <a:buNone/>
                      </a:pPr>
                      <a:r>
                        <a:rPr lang="en" sz="1200" dirty="0">
                          <a:solidFill>
                            <a:schemeClr val="tx1"/>
                          </a:solidFill>
                          <a:latin typeface="+mn-lt"/>
                          <a:ea typeface="Open Sans"/>
                          <a:cs typeface="Open Sans"/>
                          <a:sym typeface="Open Sans"/>
                        </a:rPr>
                        <a:t>Part No.</a:t>
                      </a:r>
                    </a:p>
                  </a:txBody>
                  <a:tcPr marL="121900" marR="121900" marT="121900" marB="121900" anchor="ctr">
                    <a:solidFill>
                      <a:srgbClr val="FFCC00"/>
                    </a:solidFill>
                  </a:tcPr>
                </a:tc>
                <a:tc>
                  <a:txBody>
                    <a:bodyPr/>
                    <a:lstStyle/>
                    <a:p>
                      <a:pPr lvl="0" algn="ctr">
                        <a:spcBef>
                          <a:spcPts val="0"/>
                        </a:spcBef>
                        <a:buNone/>
                      </a:pPr>
                      <a:r>
                        <a:rPr lang="en-US" sz="1200" dirty="0" smtClean="0">
                          <a:solidFill>
                            <a:schemeClr val="tx1"/>
                          </a:solidFill>
                          <a:latin typeface="+mn-lt"/>
                        </a:rPr>
                        <a:t>A2235-H</a:t>
                      </a:r>
                    </a:p>
                  </a:txBody>
                  <a:tcPr marL="121900" marR="121900" marT="121900" marB="121900" anchor="ctr">
                    <a:solidFill>
                      <a:srgbClr val="FFCC00"/>
                    </a:solidFill>
                  </a:tcPr>
                </a:tc>
              </a:tr>
              <a:tr h="354350">
                <a:tc>
                  <a:txBody>
                    <a:bodyPr/>
                    <a:lstStyle/>
                    <a:p>
                      <a:pPr lvl="0" algn="l" rtl="0">
                        <a:spcBef>
                          <a:spcPts val="0"/>
                        </a:spcBef>
                        <a:buNone/>
                      </a:pPr>
                      <a:r>
                        <a:rPr lang="en" sz="1200" dirty="0" smtClean="0">
                          <a:solidFill>
                            <a:schemeClr val="tx1"/>
                          </a:solidFill>
                          <a:latin typeface="+mn-lt"/>
                          <a:ea typeface="Open Sans"/>
                          <a:cs typeface="Open Sans"/>
                          <a:sym typeface="Open Sans"/>
                        </a:rPr>
                        <a:t>Cost</a:t>
                      </a:r>
                      <a:endParaRPr lang="en" sz="1200" dirty="0">
                        <a:solidFill>
                          <a:schemeClr val="tx1"/>
                        </a:solidFill>
                        <a:latin typeface="+mn-lt"/>
                        <a:ea typeface="Open Sans"/>
                        <a:cs typeface="Open Sans"/>
                        <a:sym typeface="Open Sans"/>
                      </a:endParaRPr>
                    </a:p>
                  </a:txBody>
                  <a:tcPr marL="121900" marR="121900" marT="121900" marB="121900" anchor="ctr">
                    <a:solidFill>
                      <a:srgbClr val="FFCC00"/>
                    </a:solidFill>
                  </a:tcPr>
                </a:tc>
                <a:tc>
                  <a:txBody>
                    <a:bodyPr/>
                    <a:lstStyle/>
                    <a:p>
                      <a:pPr lvl="0" algn="ctr">
                        <a:spcBef>
                          <a:spcPts val="0"/>
                        </a:spcBef>
                        <a:buNone/>
                      </a:pPr>
                      <a:r>
                        <a:rPr lang="en-US" sz="1200" dirty="0" smtClean="0">
                          <a:solidFill>
                            <a:schemeClr val="tx1"/>
                          </a:solidFill>
                          <a:latin typeface="+mn-lt"/>
                          <a:ea typeface="Open Sans"/>
                          <a:cs typeface="Open Sans"/>
                          <a:sym typeface="Open Sans"/>
                        </a:rPr>
                        <a:t>$14.42</a:t>
                      </a:r>
                      <a:endParaRPr sz="1200" dirty="0">
                        <a:solidFill>
                          <a:schemeClr val="tx1"/>
                        </a:solidFill>
                        <a:latin typeface="+mn-lt"/>
                        <a:ea typeface="Open Sans"/>
                        <a:cs typeface="Open Sans"/>
                        <a:sym typeface="Open Sans"/>
                      </a:endParaRPr>
                    </a:p>
                  </a:txBody>
                  <a:tcPr marL="121900" marR="121900" marT="121900" marB="121900" anchor="ctr">
                    <a:solidFill>
                      <a:srgbClr val="FFCC00"/>
                    </a:solidFill>
                  </a:tcPr>
                </a:tc>
              </a:tr>
            </a:tbl>
          </a:graphicData>
        </a:graphic>
      </p:graphicFrame>
    </p:spTree>
    <p:extLst>
      <p:ext uri="{BB962C8B-B14F-4D97-AF65-F5344CB8AC3E}">
        <p14:creationId xmlns:p14="http://schemas.microsoft.com/office/powerpoint/2010/main" val="3988322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333625" y="895350"/>
            <a:ext cx="4476750" cy="461665"/>
          </a:xfrm>
          <a:prstGeom prst="rect">
            <a:avLst/>
          </a:prstGeom>
          <a:noFill/>
        </p:spPr>
        <p:txBody>
          <a:bodyPr wrap="square" rtlCol="0">
            <a:spAutoFit/>
          </a:bodyPr>
          <a:lstStyle/>
          <a:p>
            <a:r>
              <a:rPr lang="en-US" sz="2400" dirty="0" smtClean="0"/>
              <a:t>LSM303D Electronic Compass</a:t>
            </a:r>
            <a:endParaRPr lang="en-US" sz="2400" dirty="0"/>
          </a:p>
        </p:txBody>
      </p:sp>
      <p:sp>
        <p:nvSpPr>
          <p:cNvPr id="10" name="TextBox 9"/>
          <p:cNvSpPr txBox="1"/>
          <p:nvPr/>
        </p:nvSpPr>
        <p:spPr>
          <a:xfrm>
            <a:off x="228600" y="1428750"/>
            <a:ext cx="3962400" cy="3539430"/>
          </a:xfrm>
          <a:prstGeom prst="rect">
            <a:avLst/>
          </a:prstGeom>
          <a:noFill/>
        </p:spPr>
        <p:txBody>
          <a:bodyPr wrap="square" rtlCol="0">
            <a:spAutoFit/>
          </a:bodyPr>
          <a:lstStyle/>
          <a:p>
            <a:r>
              <a:rPr lang="en-US" dirty="0" smtClean="0"/>
              <a:t>Purpose: Provide </a:t>
            </a:r>
            <a:r>
              <a:rPr lang="en-US" dirty="0"/>
              <a:t>the rider with proper cardinal direction at all times, especially when the rider is not </a:t>
            </a:r>
            <a:r>
              <a:rPr lang="en-US" dirty="0" smtClean="0"/>
              <a:t>moving.</a:t>
            </a:r>
          </a:p>
          <a:p>
            <a:endParaRPr lang="en-US" dirty="0"/>
          </a:p>
          <a:p>
            <a:pPr marL="285750" indent="-285750" fontAlgn="base">
              <a:buFont typeface="Arial" panose="020B0604020202020204" pitchFamily="34" charset="0"/>
              <a:buChar char="•"/>
            </a:pPr>
            <a:r>
              <a:rPr lang="en-US" dirty="0"/>
              <a:t>I</a:t>
            </a:r>
            <a:r>
              <a:rPr lang="en-US" baseline="30000" dirty="0"/>
              <a:t>2</a:t>
            </a:r>
            <a:r>
              <a:rPr lang="en-US" dirty="0"/>
              <a:t>C serial interface for reduced pin use</a:t>
            </a:r>
          </a:p>
          <a:p>
            <a:pPr marL="285750" indent="-285750" fontAlgn="base">
              <a:buFont typeface="Arial" panose="020B0604020202020204" pitchFamily="34" charset="0"/>
              <a:buChar char="•"/>
            </a:pPr>
            <a:r>
              <a:rPr lang="en-US" dirty="0"/>
              <a:t>Integrated 3 axis accelerometer for possible use as a tilt sensor</a:t>
            </a:r>
          </a:p>
          <a:p>
            <a:pPr marL="285750" indent="-285750" fontAlgn="base">
              <a:buFont typeface="Arial" panose="020B0604020202020204" pitchFamily="34" charset="0"/>
              <a:buChar char="•"/>
            </a:pPr>
            <a:r>
              <a:rPr lang="en-US" dirty="0"/>
              <a:t>Implementation on the helmet unit allows the rider to be further aware of directionality by only needing to turn his or her head instead of entire motorcycle</a:t>
            </a:r>
          </a:p>
          <a:p>
            <a:pPr marL="285750" indent="-285750" fontAlgn="base">
              <a:buFont typeface="Arial" panose="020B0604020202020204" pitchFamily="34" charset="0"/>
              <a:buChar char="•"/>
            </a:pPr>
            <a:r>
              <a:rPr lang="en-US" dirty="0"/>
              <a:t>Magnetometer and accelerometer can be turned on and off individually for low power consumption. Normal </a:t>
            </a:r>
            <a:r>
              <a:rPr lang="en-US" dirty="0" err="1"/>
              <a:t>eCompass</a:t>
            </a:r>
            <a:r>
              <a:rPr lang="en-US" dirty="0"/>
              <a:t> consumption is 300 </a:t>
            </a:r>
            <a:r>
              <a:rPr lang="en-US" dirty="0" err="1"/>
              <a:t>μA</a:t>
            </a:r>
            <a:endParaRPr lang="en-US" dirty="0"/>
          </a:p>
          <a:p>
            <a:pPr marL="285750" indent="-285750">
              <a:buFont typeface="Arial" panose="020B0604020202020204" pitchFamily="34" charset="0"/>
              <a:buChar char="•"/>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825867603"/>
              </p:ext>
            </p:extLst>
          </p:nvPr>
        </p:nvGraphicFramePr>
        <p:xfrm>
          <a:off x="5248275" y="3333750"/>
          <a:ext cx="3124200" cy="1493520"/>
        </p:xfrm>
        <a:graphic>
          <a:graphicData uri="http://schemas.openxmlformats.org/drawingml/2006/table">
            <a:tbl>
              <a:tblPr firstRow="1" bandRow="1">
                <a:tableStyleId>{5C22544A-7EE6-4342-B048-85BDC9FD1C3A}</a:tableStyleId>
              </a:tblPr>
              <a:tblGrid>
                <a:gridCol w="1372674"/>
                <a:gridCol w="1751526"/>
              </a:tblGrid>
              <a:tr h="342900">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i="0" u="none" strike="noStrike" dirty="0">
                          <a:solidFill>
                            <a:srgbClr val="000000"/>
                          </a:solidFill>
                          <a:effectLst/>
                          <a:latin typeface="Arial"/>
                        </a:rPr>
                        <a:t>STMicroelectronics</a:t>
                      </a:r>
                      <a:endParaRPr lang="en-US" sz="1200" b="1" dirty="0">
                        <a:effectLst/>
                      </a:endParaRPr>
                    </a:p>
                  </a:txBody>
                  <a:tcPr marL="95250" marR="95250" marT="95250" marB="95250">
                    <a:solidFill>
                      <a:srgbClr val="FFCC00"/>
                    </a:solidFill>
                  </a:tcPr>
                </a:tc>
              </a:tr>
              <a:tr h="342900">
                <a:tc>
                  <a:txBody>
                    <a:bodyPr/>
                    <a:lstStyle/>
                    <a:p>
                      <a:pPr rtl="0" fontAlgn="t">
                        <a:spcBef>
                          <a:spcPts val="0"/>
                        </a:spcBef>
                        <a:spcAft>
                          <a:spcPts val="0"/>
                        </a:spcAft>
                      </a:pPr>
                      <a:r>
                        <a:rPr lang="en-US" sz="1200" b="0" i="0" u="none" strike="noStrike" dirty="0">
                          <a:solidFill>
                            <a:srgbClr val="000000"/>
                          </a:solidFill>
                          <a:effectLst/>
                          <a:latin typeface="Arial"/>
                        </a:rPr>
                        <a:t>Part No.</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LSM303DLHC</a:t>
                      </a:r>
                      <a:endParaRPr lang="en-US" sz="1200" dirty="0">
                        <a:effectLst/>
                      </a:endParaRPr>
                    </a:p>
                  </a:txBody>
                  <a:tcPr marL="95250" marR="95250" marT="95250" marB="95250">
                    <a:solidFill>
                      <a:srgbClr val="FFCC00"/>
                    </a:solidFill>
                  </a:tcPr>
                </a:tc>
              </a:tr>
              <a:tr h="342900">
                <a:tc>
                  <a:txBody>
                    <a:bodyPr/>
                    <a:lstStyle/>
                    <a:p>
                      <a:pPr rtl="0" fontAlgn="t">
                        <a:spcBef>
                          <a:spcPts val="0"/>
                        </a:spcBef>
                        <a:spcAft>
                          <a:spcPts val="0"/>
                        </a:spcAft>
                      </a:pPr>
                      <a:r>
                        <a:rPr lang="en-US" sz="1200" b="0" i="0" u="none" strike="noStrike" dirty="0">
                          <a:solidFill>
                            <a:srgbClr val="000000"/>
                          </a:solidFill>
                          <a:effectLst/>
                          <a:latin typeface="Arial"/>
                        </a:rPr>
                        <a:t>I/O Lines</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SDA, SCL, Vin, </a:t>
                      </a:r>
                      <a:r>
                        <a:rPr lang="en-US" sz="1200" b="0" i="0" u="none" strike="noStrike" dirty="0" err="1">
                          <a:solidFill>
                            <a:srgbClr val="000000"/>
                          </a:solidFill>
                          <a:effectLst/>
                          <a:latin typeface="Arial"/>
                        </a:rPr>
                        <a:t>Gnd</a:t>
                      </a:r>
                      <a:endParaRPr lang="en-US" sz="1200" dirty="0">
                        <a:effectLst/>
                      </a:endParaRPr>
                    </a:p>
                  </a:txBody>
                  <a:tcPr marL="95250" marR="95250" marT="95250" marB="95250">
                    <a:solidFill>
                      <a:srgbClr val="FFCC00"/>
                    </a:solidFill>
                  </a:tcPr>
                </a:tc>
              </a:tr>
              <a:tr h="342900">
                <a:tc>
                  <a:txBody>
                    <a:bodyPr/>
                    <a:lstStyle/>
                    <a:p>
                      <a:pPr rtl="0" fontAlgn="t">
                        <a:spcBef>
                          <a:spcPts val="0"/>
                        </a:spcBef>
                        <a:spcAft>
                          <a:spcPts val="0"/>
                        </a:spcAft>
                      </a:pPr>
                      <a:r>
                        <a:rPr lang="en-US" sz="1200" b="0" i="0" u="none" strike="noStrike">
                          <a:solidFill>
                            <a:srgbClr val="000000"/>
                          </a:solidFill>
                          <a:effectLst/>
                          <a:latin typeface="Arial"/>
                        </a:rPr>
                        <a:t>Power Supply</a:t>
                      </a:r>
                      <a:endParaRPr lang="en-US" sz="120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a:solidFill>
                            <a:srgbClr val="000000"/>
                          </a:solidFill>
                          <a:effectLst/>
                          <a:latin typeface="Arial"/>
                        </a:rPr>
                        <a:t>2.5 - 5.5 V</a:t>
                      </a:r>
                      <a:endParaRPr lang="en-US" sz="1200" dirty="0">
                        <a:effectLst/>
                      </a:endParaRPr>
                    </a:p>
                  </a:txBody>
                  <a:tcPr marL="95250" marR="95250" marT="95250" marB="95250">
                    <a:solidFill>
                      <a:srgbClr val="FFCC00"/>
                    </a:solidFill>
                  </a:tcPr>
                </a:tc>
              </a:tr>
            </a:tbl>
          </a:graphicData>
        </a:graphic>
      </p:graphicFrame>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457" y="1357015"/>
            <a:ext cx="2213836" cy="188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595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3657600" y="963385"/>
            <a:ext cx="1752600" cy="461665"/>
          </a:xfrm>
          <a:prstGeom prst="rect">
            <a:avLst/>
          </a:prstGeom>
          <a:noFill/>
        </p:spPr>
        <p:txBody>
          <a:bodyPr wrap="square" rtlCol="0">
            <a:spAutoFit/>
          </a:bodyPr>
          <a:lstStyle/>
          <a:p>
            <a:r>
              <a:rPr lang="en-US" sz="2400" dirty="0" smtClean="0"/>
              <a:t>Motivation</a:t>
            </a:r>
            <a:endParaRPr lang="en-US" sz="2400" dirty="0"/>
          </a:p>
        </p:txBody>
      </p:sp>
      <p:sp>
        <p:nvSpPr>
          <p:cNvPr id="6" name="TextBox 5"/>
          <p:cNvSpPr txBox="1"/>
          <p:nvPr/>
        </p:nvSpPr>
        <p:spPr>
          <a:xfrm>
            <a:off x="609600" y="1563855"/>
            <a:ext cx="7848600" cy="264687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Bring new features that have been recently been added to different types of vehicles to motorcycles.</a:t>
            </a:r>
          </a:p>
          <a:p>
            <a:pPr marL="285750" indent="-285750">
              <a:spcAft>
                <a:spcPts val="1200"/>
              </a:spcAft>
              <a:buFont typeface="Arial" panose="020B0604020202020204" pitchFamily="34" charset="0"/>
              <a:buChar char="•"/>
            </a:pPr>
            <a:r>
              <a:rPr lang="en-US" dirty="0" smtClean="0"/>
              <a:t>Improve upon similar products currently available in the market. </a:t>
            </a:r>
          </a:p>
          <a:p>
            <a:pPr marL="285750" indent="-285750">
              <a:spcAft>
                <a:spcPts val="1200"/>
              </a:spcAft>
              <a:buFont typeface="Arial" panose="020B0604020202020204" pitchFamily="34" charset="0"/>
              <a:buChar char="•"/>
            </a:pPr>
            <a:r>
              <a:rPr lang="en-US" dirty="0"/>
              <a:t>T</a:t>
            </a:r>
            <a:r>
              <a:rPr lang="en-US" dirty="0" smtClean="0"/>
              <a:t>o </a:t>
            </a:r>
            <a:r>
              <a:rPr lang="en-US" dirty="0"/>
              <a:t>give riders easy access to data such as the proximity of potentially hazardous objects in his or her blind spots, details of the bike (e.g. cardinal direction, speed), and general details (e.g. time).</a:t>
            </a:r>
            <a:endParaRPr lang="en-US" dirty="0" smtClean="0"/>
          </a:p>
          <a:p>
            <a:endParaRPr lang="en-US" dirty="0"/>
          </a:p>
          <a:p>
            <a:pPr>
              <a:spcAft>
                <a:spcPts val="1200"/>
              </a:spcAft>
            </a:pPr>
            <a:endParaRPr lang="en-US" dirty="0" smtClean="0"/>
          </a:p>
          <a:p>
            <a:endParaRPr lang="en-US" dirty="0"/>
          </a:p>
        </p:txBody>
      </p:sp>
    </p:spTree>
    <p:extLst>
      <p:ext uri="{BB962C8B-B14F-4D97-AF65-F5344CB8AC3E}">
        <p14:creationId xmlns:p14="http://schemas.microsoft.com/office/powerpoint/2010/main" val="290618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609850" y="895350"/>
            <a:ext cx="3924300" cy="461665"/>
          </a:xfrm>
          <a:prstGeom prst="rect">
            <a:avLst/>
          </a:prstGeom>
          <a:noFill/>
        </p:spPr>
        <p:txBody>
          <a:bodyPr wrap="square" rtlCol="0">
            <a:spAutoFit/>
          </a:bodyPr>
          <a:lstStyle/>
          <a:p>
            <a:r>
              <a:rPr lang="en-US" sz="2400" dirty="0" smtClean="0"/>
              <a:t>Wireless Communication</a:t>
            </a:r>
            <a:endParaRPr lang="en-US" sz="2400" dirty="0"/>
          </a:p>
        </p:txBody>
      </p:sp>
      <p:sp>
        <p:nvSpPr>
          <p:cNvPr id="10" name="TextBox 9"/>
          <p:cNvSpPr txBox="1"/>
          <p:nvPr/>
        </p:nvSpPr>
        <p:spPr>
          <a:xfrm>
            <a:off x="216159" y="1540067"/>
            <a:ext cx="3048000" cy="3108543"/>
          </a:xfrm>
          <a:prstGeom prst="rect">
            <a:avLst/>
          </a:prstGeom>
          <a:noFill/>
        </p:spPr>
        <p:txBody>
          <a:bodyPr wrap="square" rtlCol="0">
            <a:spAutoFit/>
          </a:bodyPr>
          <a:lstStyle/>
          <a:p>
            <a:r>
              <a:rPr lang="en-US" dirty="0"/>
              <a:t>The motorcycle unit and helmet unit required a way to communicate data from the GPS and ultrasonic sensors on the bike</a:t>
            </a:r>
            <a:r>
              <a:rPr lang="en-US" dirty="0" smtClean="0"/>
              <a:t>.</a:t>
            </a:r>
          </a:p>
          <a:p>
            <a:endParaRPr lang="en-US" dirty="0"/>
          </a:p>
          <a:p>
            <a:r>
              <a:rPr lang="en-US" dirty="0"/>
              <a:t>Wired technology was considered at first; however, the hassle of having an extra wire on the rider and safety risk of having the rider attached to the bike ruled it out</a:t>
            </a:r>
            <a:r>
              <a:rPr lang="en-US" dirty="0" smtClean="0"/>
              <a:t>.</a:t>
            </a:r>
          </a:p>
          <a:p>
            <a:endParaRPr lang="en-US" dirty="0"/>
          </a:p>
          <a:p>
            <a:r>
              <a:rPr lang="en-US" dirty="0"/>
              <a:t>Three forms of wireless technology were considered: ZigBee, Wi-Fi, and Bluetooth</a:t>
            </a:r>
          </a:p>
        </p:txBody>
      </p:sp>
      <p:pic>
        <p:nvPicPr>
          <p:cNvPr id="10242" name="Picture 2" descr="https://lh3.googleusercontent.com/hhzyROesv6kfydv3z7u2fMGzaXt9wWgD7ZQoSP-6veLs9cZvro3upcQfauhmRwr_B0QE8Yf2mg8xy3TW_a1Y2TZjEDgfhtRQw1YqbGnhJn_vo63VmpuNQtQT_kZPI_nttYtpO4vs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273" y="1540067"/>
            <a:ext cx="5478028" cy="274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34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0164" y="819150"/>
            <a:ext cx="5086350" cy="457200"/>
          </a:xfrm>
          <a:prstGeom prst="rect">
            <a:avLst/>
          </a:prstGeom>
          <a:noFill/>
        </p:spPr>
        <p:txBody>
          <a:bodyPr wrap="square" rtlCol="0">
            <a:spAutoFit/>
          </a:bodyPr>
          <a:lstStyle/>
          <a:p>
            <a:r>
              <a:rPr lang="en-US" sz="2400" dirty="0" smtClean="0"/>
              <a:t>Wireless Communication Selection</a:t>
            </a:r>
            <a:endParaRPr lang="en-US" sz="2400" dirty="0"/>
          </a:p>
        </p:txBody>
      </p:sp>
      <p:sp>
        <p:nvSpPr>
          <p:cNvPr id="10" name="TextBox 9"/>
          <p:cNvSpPr txBox="1"/>
          <p:nvPr/>
        </p:nvSpPr>
        <p:spPr>
          <a:xfrm>
            <a:off x="166785" y="1504950"/>
            <a:ext cx="3746242" cy="2985433"/>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dirty="0"/>
              <a:t>ZigBee featured both high security and the lowest power consumption , yet the lowest data throughput of the three technologies</a:t>
            </a:r>
          </a:p>
          <a:p>
            <a:pPr marL="285750" indent="-285750" fontAlgn="base">
              <a:spcAft>
                <a:spcPts val="1200"/>
              </a:spcAft>
              <a:buFont typeface="Arial" panose="020B0604020202020204" pitchFamily="34" charset="0"/>
              <a:buChar char="•"/>
            </a:pPr>
            <a:r>
              <a:rPr lang="en-US" dirty="0"/>
              <a:t>Wi-Fi allowed operation on a lesser used band with high security; however, had high power consumption and implementation complexity.</a:t>
            </a:r>
          </a:p>
          <a:p>
            <a:pPr marL="285750" indent="-285750" fontAlgn="base">
              <a:spcAft>
                <a:spcPts val="1200"/>
              </a:spcAft>
              <a:buFont typeface="Arial" panose="020B0604020202020204" pitchFamily="34" charset="0"/>
              <a:buChar char="•"/>
            </a:pPr>
            <a:r>
              <a:rPr lang="en-US" dirty="0"/>
              <a:t>Bluetooth consumed less power than Wi-Fi, provided ample throughput, less complex, and more than sufficient operating range</a:t>
            </a:r>
          </a:p>
        </p:txBody>
      </p:sp>
      <p:graphicFrame>
        <p:nvGraphicFramePr>
          <p:cNvPr id="2" name="Table 1"/>
          <p:cNvGraphicFramePr>
            <a:graphicFrameLocks noGrp="1"/>
          </p:cNvGraphicFramePr>
          <p:nvPr>
            <p:extLst>
              <p:ext uri="{D42A27DB-BD31-4B8C-83A1-F6EECF244321}">
                <p14:modId xmlns:p14="http://schemas.microsoft.com/office/powerpoint/2010/main" val="4230886645"/>
              </p:ext>
            </p:extLst>
          </p:nvPr>
        </p:nvGraphicFramePr>
        <p:xfrm>
          <a:off x="4343400" y="1325724"/>
          <a:ext cx="4267200" cy="3315547"/>
        </p:xfrm>
        <a:graphic>
          <a:graphicData uri="http://schemas.openxmlformats.org/drawingml/2006/table">
            <a:tbl>
              <a:tblPr/>
              <a:tblGrid>
                <a:gridCol w="1066800"/>
                <a:gridCol w="1066800"/>
                <a:gridCol w="1066800"/>
                <a:gridCol w="1066800"/>
              </a:tblGrid>
              <a:tr h="353508">
                <a:tc>
                  <a:txBody>
                    <a:bodyPr/>
                    <a:lstStyle/>
                    <a:p>
                      <a:pPr algn="ctr" rtl="0" fontAlgn="t">
                        <a:spcBef>
                          <a:spcPts val="0"/>
                        </a:spcBef>
                        <a:spcAft>
                          <a:spcPts val="0"/>
                        </a:spcAft>
                      </a:pPr>
                      <a:r>
                        <a:rPr lang="en-US" sz="1200" b="1" i="0" u="none" strike="noStrike" dirty="0">
                          <a:solidFill>
                            <a:srgbClr val="000000"/>
                          </a:solidFill>
                          <a:effectLst/>
                          <a:latin typeface="Open Sans"/>
                        </a:rPr>
                        <a:t>Attribute</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a:solidFill>
                            <a:srgbClr val="000000"/>
                          </a:solidFill>
                          <a:effectLst/>
                          <a:latin typeface="Open Sans"/>
                        </a:rPr>
                        <a:t>Wi-Fi</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Open Sans"/>
                        </a:rPr>
                        <a:t>ZigBee</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a:solidFill>
                            <a:srgbClr val="000000"/>
                          </a:solidFill>
                          <a:effectLst/>
                          <a:latin typeface="Open Sans"/>
                        </a:rPr>
                        <a:t>Bluetooth </a:t>
                      </a:r>
                      <a:endParaRPr lang="en-US" sz="1200">
                        <a:effectLst/>
                      </a:endParaRPr>
                    </a:p>
                    <a:p>
                      <a:pPr algn="ctr" rtl="0" fontAlgn="t">
                        <a:spcBef>
                          <a:spcPts val="0"/>
                        </a:spcBef>
                        <a:spcAft>
                          <a:spcPts val="0"/>
                        </a:spcAft>
                      </a:pPr>
                      <a:r>
                        <a:rPr lang="en-US" sz="1200" b="1" i="0" u="none" strike="noStrike">
                          <a:solidFill>
                            <a:srgbClr val="000000"/>
                          </a:solidFill>
                          <a:effectLst/>
                          <a:latin typeface="Open Sans"/>
                        </a:rPr>
                        <a:t>(Class 2)</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dirty="0">
                          <a:solidFill>
                            <a:srgbClr val="000000"/>
                          </a:solidFill>
                          <a:effectLst/>
                          <a:latin typeface="Open Sans"/>
                        </a:rPr>
                        <a:t>Standard</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802.11 (a,b,g,n)</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802.15.4</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802.15.1</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dirty="0">
                          <a:solidFill>
                            <a:srgbClr val="000000"/>
                          </a:solidFill>
                          <a:effectLst/>
                          <a:latin typeface="Open Sans"/>
                        </a:rPr>
                        <a:t>Frequency</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2.4 and 5 GHz</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2.4 GHz</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2.4 GHz</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53508">
                <a:tc>
                  <a:txBody>
                    <a:bodyPr/>
                    <a:lstStyle/>
                    <a:p>
                      <a:pPr algn="ctr" rtl="0" fontAlgn="t">
                        <a:spcBef>
                          <a:spcPts val="0"/>
                        </a:spcBef>
                        <a:spcAft>
                          <a:spcPts val="0"/>
                        </a:spcAft>
                      </a:pPr>
                      <a:r>
                        <a:rPr lang="en-US" sz="1200" b="1" i="0" u="none" strike="noStrike">
                          <a:solidFill>
                            <a:srgbClr val="000000"/>
                          </a:solidFill>
                          <a:effectLst/>
                          <a:latin typeface="Open Sans"/>
                        </a:rPr>
                        <a:t>Operating Range</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100 meters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10 - 100 meters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10 meters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26302">
                <a:tc>
                  <a:txBody>
                    <a:bodyPr/>
                    <a:lstStyle/>
                    <a:p>
                      <a:pPr algn="ctr" rtl="0" fontAlgn="t">
                        <a:spcBef>
                          <a:spcPts val="0"/>
                        </a:spcBef>
                        <a:spcAft>
                          <a:spcPts val="0"/>
                        </a:spcAft>
                      </a:pPr>
                      <a:r>
                        <a:rPr lang="en-US" sz="1200" b="1" i="0" u="none" strike="noStrike">
                          <a:solidFill>
                            <a:srgbClr val="000000"/>
                          </a:solidFill>
                          <a:effectLst/>
                          <a:latin typeface="Open Sans"/>
                        </a:rPr>
                        <a:t>Data Throughput</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25 Mbps (g)</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250 kbps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0.7 - 2.1 Mbps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17066">
                <a:tc>
                  <a:txBody>
                    <a:bodyPr/>
                    <a:lstStyle/>
                    <a:p>
                      <a:pPr algn="ctr" rtl="0" fontAlgn="t">
                        <a:spcBef>
                          <a:spcPts val="0"/>
                        </a:spcBef>
                        <a:spcAft>
                          <a:spcPts val="0"/>
                        </a:spcAft>
                      </a:pPr>
                      <a:r>
                        <a:rPr lang="en-US" sz="1200" b="1" i="0" u="none" strike="noStrike">
                          <a:solidFill>
                            <a:srgbClr val="000000"/>
                          </a:solidFill>
                          <a:effectLst/>
                          <a:latin typeface="Open Sans"/>
                        </a:rPr>
                        <a:t>Network Acquisition </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3-5 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30 </a:t>
                      </a:r>
                      <a:r>
                        <a:rPr lang="en-US" sz="1200" b="0" i="0" u="none" strike="noStrike" dirty="0" err="1">
                          <a:solidFill>
                            <a:srgbClr val="000000"/>
                          </a:solidFill>
                          <a:effectLst/>
                          <a:latin typeface="Open Sans"/>
                        </a:rPr>
                        <a:t>ms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&lt; 10 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218839">
                <a:tc>
                  <a:txBody>
                    <a:bodyPr/>
                    <a:lstStyle/>
                    <a:p>
                      <a:pPr algn="ctr" rtl="0" fontAlgn="t">
                        <a:spcBef>
                          <a:spcPts val="0"/>
                        </a:spcBef>
                        <a:spcAft>
                          <a:spcPts val="0"/>
                        </a:spcAft>
                      </a:pPr>
                      <a:r>
                        <a:rPr lang="en-US" sz="1200" b="1" i="0" u="none" strike="noStrike">
                          <a:solidFill>
                            <a:srgbClr val="000000"/>
                          </a:solidFill>
                          <a:effectLst/>
                          <a:latin typeface="Open Sans"/>
                        </a:rPr>
                        <a:t>Security</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High</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High</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Low</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39081">
                <a:tc>
                  <a:txBody>
                    <a:bodyPr/>
                    <a:lstStyle/>
                    <a:p>
                      <a:pPr algn="ctr" rtl="0" fontAlgn="t">
                        <a:spcBef>
                          <a:spcPts val="0"/>
                        </a:spcBef>
                        <a:spcAft>
                          <a:spcPts val="0"/>
                        </a:spcAft>
                      </a:pPr>
                      <a:r>
                        <a:rPr lang="en-US" sz="1200" b="1" i="0" u="none" strike="noStrike">
                          <a:solidFill>
                            <a:srgbClr val="000000"/>
                          </a:solidFill>
                          <a:effectLst/>
                          <a:latin typeface="Open Sans"/>
                        </a:rPr>
                        <a:t>Relevant Power Consumption</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High</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Very Low</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Medium</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r h="348409">
                <a:tc>
                  <a:txBody>
                    <a:bodyPr/>
                    <a:lstStyle/>
                    <a:p>
                      <a:pPr algn="ctr" rtl="0" fontAlgn="t">
                        <a:spcBef>
                          <a:spcPts val="0"/>
                        </a:spcBef>
                        <a:spcAft>
                          <a:spcPts val="0"/>
                        </a:spcAft>
                      </a:pPr>
                      <a:r>
                        <a:rPr lang="en-US" sz="1200" b="1" i="0" u="none" strike="noStrike">
                          <a:solidFill>
                            <a:srgbClr val="000000"/>
                          </a:solidFill>
                          <a:effectLst/>
                          <a:latin typeface="Open Sans"/>
                        </a:rPr>
                        <a:t>Example Battery Life</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Open Sans"/>
                        </a:rPr>
                        <a:t>Hours</a:t>
                      </a:r>
                      <a:endParaRPr lang="en-US" sz="120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Months to years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Open Sans"/>
                        </a:rPr>
                        <a:t>Months to years</a:t>
                      </a:r>
                      <a:endParaRPr lang="en-US" sz="1200" dirty="0">
                        <a:effectLst/>
                      </a:endParaRPr>
                    </a:p>
                  </a:txBody>
                  <a:tcPr marL="0" marR="0" marT="0" marB="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3390900"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33950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795782" y="819150"/>
            <a:ext cx="3552436" cy="457200"/>
          </a:xfrm>
          <a:prstGeom prst="rect">
            <a:avLst/>
          </a:prstGeom>
          <a:noFill/>
        </p:spPr>
        <p:txBody>
          <a:bodyPr wrap="square" rtlCol="0">
            <a:spAutoFit/>
          </a:bodyPr>
          <a:lstStyle/>
          <a:p>
            <a:r>
              <a:rPr lang="en-US" sz="2400" dirty="0" smtClean="0"/>
              <a:t>HC-05 Bluetooth Module</a:t>
            </a:r>
            <a:endParaRPr lang="en-US" sz="2400" dirty="0"/>
          </a:p>
        </p:txBody>
      </p:sp>
      <p:sp>
        <p:nvSpPr>
          <p:cNvPr id="10" name="TextBox 9"/>
          <p:cNvSpPr txBox="1"/>
          <p:nvPr/>
        </p:nvSpPr>
        <p:spPr>
          <a:xfrm>
            <a:off x="152481" y="1444172"/>
            <a:ext cx="3746242" cy="2893100"/>
          </a:xfrm>
          <a:prstGeom prst="rect">
            <a:avLst/>
          </a:prstGeom>
          <a:noFill/>
        </p:spPr>
        <p:txBody>
          <a:bodyPr wrap="square" rtlCol="0">
            <a:spAutoFit/>
          </a:bodyPr>
          <a:lstStyle/>
          <a:p>
            <a:r>
              <a:rPr lang="en-US" dirty="0" smtClean="0"/>
              <a:t>Purpose: Allow </a:t>
            </a:r>
            <a:r>
              <a:rPr lang="en-US" dirty="0"/>
              <a:t>the motorcycle and helmet units to interface with each other  </a:t>
            </a:r>
            <a:endParaRPr lang="en-US" dirty="0" smtClean="0"/>
          </a:p>
          <a:p>
            <a:endParaRPr lang="en-US" dirty="0"/>
          </a:p>
          <a:p>
            <a:pPr marL="285750" indent="-285750" fontAlgn="base">
              <a:buFont typeface="Arial" panose="020B0604020202020204" pitchFamily="34" charset="0"/>
              <a:buChar char="•"/>
            </a:pPr>
            <a:r>
              <a:rPr lang="en-US" dirty="0"/>
              <a:t>Low connection setup </a:t>
            </a:r>
            <a:r>
              <a:rPr lang="en-US" dirty="0" smtClean="0"/>
              <a:t>complexity</a:t>
            </a:r>
            <a:endParaRPr lang="en-US" dirty="0"/>
          </a:p>
          <a:p>
            <a:pPr marL="285750" indent="-285750" fontAlgn="base">
              <a:buFont typeface="Arial" panose="020B0604020202020204" pitchFamily="34" charset="0"/>
              <a:buChar char="•"/>
            </a:pPr>
            <a:r>
              <a:rPr lang="en-US" dirty="0"/>
              <a:t>Flexibility of setting each module to a master or </a:t>
            </a:r>
            <a:r>
              <a:rPr lang="en-US" dirty="0" smtClean="0"/>
              <a:t>slave</a:t>
            </a:r>
            <a:endParaRPr lang="en-US" dirty="0"/>
          </a:p>
          <a:p>
            <a:pPr marL="285750" indent="-285750" fontAlgn="base">
              <a:buFont typeface="Arial" panose="020B0604020202020204" pitchFamily="34" charset="0"/>
              <a:buChar char="•"/>
            </a:pPr>
            <a:r>
              <a:rPr lang="en-US" dirty="0"/>
              <a:t>Capable of remembering the last paired device for auto pairing </a:t>
            </a:r>
          </a:p>
          <a:p>
            <a:pPr marL="285750" indent="-285750" fontAlgn="base">
              <a:buFont typeface="Arial" panose="020B0604020202020204" pitchFamily="34" charset="0"/>
              <a:buChar char="•"/>
            </a:pPr>
            <a:r>
              <a:rPr lang="en-US" dirty="0"/>
              <a:t>Low power consumption with 30 mA maximum draw</a:t>
            </a:r>
          </a:p>
          <a:p>
            <a:pPr marL="285750" indent="-285750" fontAlgn="base">
              <a:buFont typeface="Arial" panose="020B0604020202020204" pitchFamily="34" charset="0"/>
              <a:buChar char="•"/>
            </a:pPr>
            <a:r>
              <a:rPr lang="en-US" dirty="0"/>
              <a:t>Features two modes: </a:t>
            </a:r>
          </a:p>
          <a:p>
            <a:pPr lvl="1" fontAlgn="base"/>
            <a:r>
              <a:rPr lang="en-US" dirty="0"/>
              <a:t> </a:t>
            </a:r>
            <a:r>
              <a:rPr lang="en-US" dirty="0" smtClean="0"/>
              <a:t>     - Command </a:t>
            </a:r>
            <a:r>
              <a:rPr lang="en-US" dirty="0"/>
              <a:t>mode</a:t>
            </a:r>
          </a:p>
          <a:p>
            <a:pPr lvl="1" fontAlgn="base"/>
            <a:r>
              <a:rPr lang="en-US" dirty="0" smtClean="0"/>
              <a:t>      - Data </a:t>
            </a:r>
            <a:r>
              <a:rPr lang="en-US" dirty="0"/>
              <a:t>mode</a:t>
            </a:r>
          </a:p>
        </p:txBody>
      </p:sp>
      <p:pic>
        <p:nvPicPr>
          <p:cNvPr id="12290" name="Picture 2" descr="https://lh4.googleusercontent.com/syLYOHETSB77Yy3_Rolw36kyp7jePkCalQfQ-5YcuFOu6YRPD_-wArmfo0uF4T6Xflt6F6DlJpKv_Pvw8fyPiCN2q5McUnqu2YkjfjHsFQVMRcEgM6atoXX1doyZUWqk75IjzKVHyA"/>
          <p:cNvPicPr>
            <a:picLocks noChangeAspect="1" noChangeArrowheads="1"/>
          </p:cNvPicPr>
          <p:nvPr/>
        </p:nvPicPr>
        <p:blipFill rotWithShape="1">
          <a:blip r:embed="rId3">
            <a:extLst>
              <a:ext uri="{28A0092B-C50C-407E-A947-70E740481C1C}">
                <a14:useLocalDpi xmlns:a14="http://schemas.microsoft.com/office/drawing/2010/main" val="0"/>
              </a:ext>
            </a:extLst>
          </a:blip>
          <a:srcRect t="14345" b="13817"/>
          <a:stretch/>
        </p:blipFill>
        <p:spPr bwMode="auto">
          <a:xfrm>
            <a:off x="5562600" y="1276350"/>
            <a:ext cx="2065168" cy="14835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001937705"/>
              </p:ext>
            </p:extLst>
          </p:nvPr>
        </p:nvGraphicFramePr>
        <p:xfrm>
          <a:off x="4766384" y="3105150"/>
          <a:ext cx="3657600" cy="1493520"/>
        </p:xfrm>
        <a:graphic>
          <a:graphicData uri="http://schemas.openxmlformats.org/drawingml/2006/table">
            <a:tbl>
              <a:tblPr firstRow="1" bandRow="1">
                <a:tableStyleId>{5C22544A-7EE6-4342-B048-85BDC9FD1C3A}</a:tableStyleId>
              </a:tblPr>
              <a:tblGrid>
                <a:gridCol w="1563030"/>
                <a:gridCol w="2094570"/>
              </a:tblGrid>
              <a:tr h="312859">
                <a:tc>
                  <a:txBody>
                    <a:bodyPr/>
                    <a:lstStyle/>
                    <a:p>
                      <a:pPr rtl="0" fontAlgn="t">
                        <a:spcBef>
                          <a:spcPts val="0"/>
                        </a:spcBef>
                        <a:spcAft>
                          <a:spcPts val="0"/>
                        </a:spcAft>
                      </a:pPr>
                      <a:r>
                        <a:rPr lang="en-US" sz="1200" b="1" i="0" u="non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i="0" u="none" dirty="0" err="1">
                          <a:solidFill>
                            <a:srgbClr val="000000"/>
                          </a:solidFill>
                          <a:effectLst/>
                          <a:latin typeface="Arial"/>
                        </a:rPr>
                        <a:t>Sunkee</a:t>
                      </a:r>
                      <a:endParaRPr lang="en-US" sz="1200" b="1" dirty="0">
                        <a:effectLst/>
                      </a:endParaRPr>
                    </a:p>
                  </a:txBody>
                  <a:tcPr marL="95250" marR="95250" marT="95250" marB="95250">
                    <a:solidFill>
                      <a:srgbClr val="FFCC00"/>
                    </a:solidFill>
                  </a:tcPr>
                </a:tc>
              </a:tr>
              <a:tr h="312859">
                <a:tc>
                  <a:txBody>
                    <a:bodyPr/>
                    <a:lstStyle/>
                    <a:p>
                      <a:pPr rtl="0" fontAlgn="t">
                        <a:spcBef>
                          <a:spcPts val="0"/>
                        </a:spcBef>
                        <a:spcAft>
                          <a:spcPts val="0"/>
                        </a:spcAft>
                      </a:pPr>
                      <a:r>
                        <a:rPr lang="en-US" sz="1200" b="0" i="0" u="none" dirty="0">
                          <a:solidFill>
                            <a:srgbClr val="000000"/>
                          </a:solidFill>
                          <a:effectLst/>
                          <a:latin typeface="Arial"/>
                        </a:rPr>
                        <a:t>Part No.</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a:solidFill>
                            <a:srgbClr val="333333"/>
                          </a:solidFill>
                          <a:effectLst/>
                          <a:latin typeface="Arial"/>
                        </a:rPr>
                        <a:t>B00CDG65F8</a:t>
                      </a:r>
                      <a:endParaRPr lang="en-US" sz="1200">
                        <a:effectLst/>
                      </a:endParaRPr>
                    </a:p>
                  </a:txBody>
                  <a:tcPr marL="95250" marR="95250" marT="95250" marB="95250">
                    <a:solidFill>
                      <a:srgbClr val="FFCC00"/>
                    </a:solidFill>
                  </a:tcPr>
                </a:tc>
              </a:tr>
              <a:tr h="312859">
                <a:tc>
                  <a:txBody>
                    <a:bodyPr/>
                    <a:lstStyle/>
                    <a:p>
                      <a:pPr rtl="0" fontAlgn="t">
                        <a:spcBef>
                          <a:spcPts val="0"/>
                        </a:spcBef>
                        <a:spcAft>
                          <a:spcPts val="0"/>
                        </a:spcAft>
                      </a:pPr>
                      <a:r>
                        <a:rPr lang="en-US" sz="1200" b="0" i="0" u="none" dirty="0">
                          <a:solidFill>
                            <a:srgbClr val="000000"/>
                          </a:solidFill>
                          <a:effectLst/>
                          <a:latin typeface="Arial"/>
                        </a:rPr>
                        <a:t>I/O Lines</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dirty="0">
                          <a:solidFill>
                            <a:srgbClr val="000000"/>
                          </a:solidFill>
                          <a:effectLst/>
                          <a:latin typeface="Arial"/>
                        </a:rPr>
                        <a:t>Rx, Tx, Vcc, Gnd</a:t>
                      </a:r>
                      <a:endParaRPr lang="en-US" sz="1200" dirty="0">
                        <a:effectLst/>
                      </a:endParaRPr>
                    </a:p>
                  </a:txBody>
                  <a:tcPr marL="95250" marR="95250" marT="95250" marB="95250">
                    <a:solidFill>
                      <a:srgbClr val="FFCC00"/>
                    </a:solidFill>
                  </a:tcPr>
                </a:tc>
              </a:tr>
              <a:tr h="356823">
                <a:tc>
                  <a:txBody>
                    <a:bodyPr/>
                    <a:lstStyle/>
                    <a:p>
                      <a:pPr rtl="0" fontAlgn="t">
                        <a:spcBef>
                          <a:spcPts val="0"/>
                        </a:spcBef>
                        <a:spcAft>
                          <a:spcPts val="0"/>
                        </a:spcAft>
                      </a:pPr>
                      <a:r>
                        <a:rPr lang="en-US" sz="1200" b="0" i="0" u="none">
                          <a:solidFill>
                            <a:srgbClr val="000000"/>
                          </a:solidFill>
                          <a:effectLst/>
                          <a:latin typeface="Arial"/>
                        </a:rPr>
                        <a:t>Power Supply</a:t>
                      </a:r>
                      <a:endParaRPr lang="en-US" sz="120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dirty="0">
                          <a:solidFill>
                            <a:srgbClr val="000000"/>
                          </a:solidFill>
                          <a:effectLst/>
                          <a:latin typeface="Arial"/>
                        </a:rPr>
                        <a:t>3.3 V, 5 V</a:t>
                      </a:r>
                      <a:endParaRPr lang="en-US" sz="1200" dirty="0">
                        <a:effectLst/>
                      </a:endParaRPr>
                    </a:p>
                  </a:txBody>
                  <a:tcPr marL="95250" marR="95250" marT="95250" marB="95250">
                    <a:solidFill>
                      <a:srgbClr val="FFCC00"/>
                    </a:solidFill>
                  </a:tcPr>
                </a:tc>
              </a:tr>
            </a:tbl>
          </a:graphicData>
        </a:graphic>
      </p:graphicFrame>
    </p:spTree>
    <p:extLst>
      <p:ext uri="{BB962C8B-B14F-4D97-AF65-F5344CB8AC3E}">
        <p14:creationId xmlns:p14="http://schemas.microsoft.com/office/powerpoint/2010/main" val="3777974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957512" y="876299"/>
            <a:ext cx="3228975" cy="461665"/>
          </a:xfrm>
          <a:prstGeom prst="rect">
            <a:avLst/>
          </a:prstGeom>
          <a:noFill/>
        </p:spPr>
        <p:txBody>
          <a:bodyPr wrap="square" rtlCol="0">
            <a:spAutoFit/>
          </a:bodyPr>
          <a:lstStyle/>
          <a:p>
            <a:r>
              <a:rPr lang="en-US" sz="2400" dirty="0" smtClean="0"/>
              <a:t>LCD Screen Selection</a:t>
            </a:r>
            <a:endParaRPr lang="en-US" sz="2400" dirty="0"/>
          </a:p>
        </p:txBody>
      </p:sp>
      <p:sp>
        <p:nvSpPr>
          <p:cNvPr id="10" name="TextBox 9"/>
          <p:cNvSpPr txBox="1"/>
          <p:nvPr/>
        </p:nvSpPr>
        <p:spPr>
          <a:xfrm>
            <a:off x="228600" y="1733550"/>
            <a:ext cx="2514600" cy="2246769"/>
          </a:xfrm>
          <a:prstGeom prst="rect">
            <a:avLst/>
          </a:prstGeom>
          <a:noFill/>
        </p:spPr>
        <p:txBody>
          <a:bodyPr wrap="square" rtlCol="0">
            <a:spAutoFit/>
          </a:bodyPr>
          <a:lstStyle/>
          <a:p>
            <a:r>
              <a:rPr lang="en-US" dirty="0" smtClean="0"/>
              <a:t>Purpose: Display </a:t>
            </a:r>
            <a:r>
              <a:rPr lang="en-US" dirty="0"/>
              <a:t>indicator signals to the rider based on input from the modules</a:t>
            </a:r>
          </a:p>
          <a:p>
            <a:endParaRPr lang="en-US" dirty="0" smtClean="0"/>
          </a:p>
          <a:p>
            <a:r>
              <a:rPr lang="en-US" dirty="0" smtClean="0"/>
              <a:t>Factors </a:t>
            </a:r>
            <a:r>
              <a:rPr lang="en-US" dirty="0"/>
              <a:t>to consider:</a:t>
            </a:r>
          </a:p>
          <a:p>
            <a:pPr marL="285750" indent="-285750" fontAlgn="base">
              <a:buFont typeface="Arial" panose="020B0604020202020204" pitchFamily="34" charset="0"/>
              <a:buChar char="•"/>
            </a:pPr>
            <a:r>
              <a:rPr lang="en-US" dirty="0"/>
              <a:t>Size</a:t>
            </a:r>
          </a:p>
          <a:p>
            <a:pPr marL="285750" indent="-285750" fontAlgn="base">
              <a:buFont typeface="Arial" panose="020B0604020202020204" pitchFamily="34" charset="0"/>
              <a:buChar char="•"/>
            </a:pPr>
            <a:r>
              <a:rPr lang="en-US" dirty="0"/>
              <a:t>Cost</a:t>
            </a:r>
          </a:p>
          <a:p>
            <a:pPr marL="285750" indent="-285750" fontAlgn="base">
              <a:buFont typeface="Arial" panose="020B0604020202020204" pitchFamily="34" charset="0"/>
              <a:buChar char="•"/>
            </a:pPr>
            <a:r>
              <a:rPr lang="en-US" dirty="0"/>
              <a:t>Compatibility with GUI design</a:t>
            </a:r>
          </a:p>
          <a:p>
            <a:pPr marL="285750" indent="-285750">
              <a:buFont typeface="Arial" panose="020B0604020202020204" pitchFamily="34" charset="0"/>
              <a:buChar cha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721006999"/>
              </p:ext>
            </p:extLst>
          </p:nvPr>
        </p:nvGraphicFramePr>
        <p:xfrm>
          <a:off x="2743199" y="1368676"/>
          <a:ext cx="6248402" cy="3412873"/>
        </p:xfrm>
        <a:graphic>
          <a:graphicData uri="http://schemas.openxmlformats.org/drawingml/2006/table">
            <a:tbl>
              <a:tblPr/>
              <a:tblGrid>
                <a:gridCol w="1233237"/>
                <a:gridCol w="904373"/>
                <a:gridCol w="904374"/>
                <a:gridCol w="904374"/>
                <a:gridCol w="1151022"/>
                <a:gridCol w="1151022"/>
              </a:tblGrid>
              <a:tr h="791616">
                <a:tc>
                  <a:txBody>
                    <a:bodyPr/>
                    <a:lstStyle/>
                    <a:p>
                      <a:pPr fontAlgn="t"/>
                      <a:r>
                        <a:rPr lang="en-US" sz="1200" dirty="0">
                          <a:effectLst/>
                          <a:latin typeface="+mj-lt"/>
                        </a:rPr>
                        <a:t> </a:t>
                      </a: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1.8” color TFT LCD display</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2.2” 18-bit color TFT LCD display</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j-lt"/>
                        </a:rPr>
                        <a:t>Serial Graphic LCD 160x128</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mj-lt"/>
                        </a:rPr>
                        <a:t>3.2” Serial TFT LCD with touchscreen</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mj-lt"/>
                        </a:rPr>
                        <a:t>16x2 Parallel Character LCD</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532546">
                <a:tc>
                  <a:txBody>
                    <a:bodyPr/>
                    <a:lstStyle/>
                    <a:p>
                      <a:pPr rtl="0" fontAlgn="t">
                        <a:spcBef>
                          <a:spcPts val="0"/>
                        </a:spcBef>
                        <a:spcAft>
                          <a:spcPts val="0"/>
                        </a:spcAft>
                      </a:pPr>
                      <a:r>
                        <a:rPr lang="en-US" sz="1200" b="1" i="0" u="none" strike="noStrike">
                          <a:solidFill>
                            <a:srgbClr val="000000"/>
                          </a:solidFill>
                          <a:effectLst/>
                          <a:latin typeface="+mj-lt"/>
                        </a:rPr>
                        <a:t>Manufacturer</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Adafruit</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Adafruit</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mj-lt"/>
                        </a:rPr>
                        <a:t>Sparkfun</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Sparkfun</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Crystalfontz</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434983">
                <a:tc>
                  <a:txBody>
                    <a:bodyPr/>
                    <a:lstStyle/>
                    <a:p>
                      <a:pPr rtl="0" fontAlgn="t">
                        <a:spcBef>
                          <a:spcPts val="0"/>
                        </a:spcBef>
                        <a:spcAft>
                          <a:spcPts val="0"/>
                        </a:spcAft>
                      </a:pPr>
                      <a:r>
                        <a:rPr lang="en-US" sz="1200" b="1" i="0" u="none" strike="noStrike">
                          <a:solidFill>
                            <a:srgbClr val="000000"/>
                          </a:solidFill>
                          <a:effectLst/>
                          <a:latin typeface="+mj-lt"/>
                        </a:rPr>
                        <a:t>Part No.</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358</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1480</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08884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11677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CFAH1602D-YTI-ET</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588634">
                <a:tc>
                  <a:txBody>
                    <a:bodyPr/>
                    <a:lstStyle/>
                    <a:p>
                      <a:pPr rtl="0" fontAlgn="t">
                        <a:spcBef>
                          <a:spcPts val="0"/>
                        </a:spcBef>
                        <a:spcAft>
                          <a:spcPts val="0"/>
                        </a:spcAft>
                      </a:pPr>
                      <a:r>
                        <a:rPr lang="en-US" sz="1200" b="1" i="0" u="none" strike="noStrike">
                          <a:solidFill>
                            <a:srgbClr val="000000"/>
                          </a:solidFill>
                          <a:effectLst/>
                          <a:latin typeface="+mj-lt"/>
                        </a:rPr>
                        <a:t>Power </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3.3/5V @ 100mA</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base">
                        <a:spcBef>
                          <a:spcPts val="0"/>
                        </a:spcBef>
                        <a:spcAft>
                          <a:spcPts val="0"/>
                        </a:spcAft>
                      </a:pPr>
                      <a:r>
                        <a:rPr lang="en-US" sz="1200" b="0" i="0" u="none" strike="noStrike" dirty="0">
                          <a:solidFill>
                            <a:srgbClr val="000000"/>
                          </a:solidFill>
                          <a:effectLst/>
                          <a:latin typeface="+mj-lt"/>
                        </a:rPr>
                        <a:t>3.3/5V @ 50mA</a:t>
                      </a: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6/7 V @ 220mA</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4/5.5V @ </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3.3/5 @1.2mA</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61238">
                <a:tc>
                  <a:txBody>
                    <a:bodyPr/>
                    <a:lstStyle/>
                    <a:p>
                      <a:pPr rtl="0" fontAlgn="t">
                        <a:spcBef>
                          <a:spcPts val="0"/>
                        </a:spcBef>
                        <a:spcAft>
                          <a:spcPts val="0"/>
                        </a:spcAft>
                      </a:pPr>
                      <a:r>
                        <a:rPr lang="en-US" sz="1200" b="1" i="0" u="none" strike="noStrike">
                          <a:solidFill>
                            <a:srgbClr val="000000"/>
                          </a:solidFill>
                          <a:effectLst/>
                          <a:latin typeface="+mj-lt"/>
                        </a:rPr>
                        <a:t>Cost</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$19.95</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$24.95</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$69.95</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$84.95</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$10.72</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703856">
                <a:tc>
                  <a:txBody>
                    <a:bodyPr/>
                    <a:lstStyle/>
                    <a:p>
                      <a:pPr rtl="0" fontAlgn="t">
                        <a:spcBef>
                          <a:spcPts val="0"/>
                        </a:spcBef>
                        <a:spcAft>
                          <a:spcPts val="0"/>
                        </a:spcAft>
                      </a:pPr>
                      <a:r>
                        <a:rPr lang="en-US" sz="1200" b="1" i="0" u="none" strike="noStrike">
                          <a:solidFill>
                            <a:srgbClr val="000000"/>
                          </a:solidFill>
                          <a:effectLst/>
                          <a:latin typeface="+mj-lt"/>
                        </a:rPr>
                        <a:t>Overall dimensions</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1.35" x 2.2" x 0.25" </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mj-lt"/>
                        </a:rPr>
                        <a:t>1.59" x 2.61" x 0.23"</a:t>
                      </a:r>
                      <a:endParaRPr lang="en-US" sz="120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4.0” x 5.0” x 0.65"</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2.21” x 3.63” x0.63”</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mj-lt"/>
                        </a:rPr>
                        <a:t>3.35” x 1.18” x 0.52”</a:t>
                      </a:r>
                      <a:endParaRPr lang="en-US" sz="1200" dirty="0">
                        <a:effectLst/>
                        <a:latin typeface="+mj-l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91329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526255" y="938502"/>
            <a:ext cx="4433889" cy="461665"/>
          </a:xfrm>
          <a:prstGeom prst="rect">
            <a:avLst/>
          </a:prstGeom>
          <a:noFill/>
        </p:spPr>
        <p:txBody>
          <a:bodyPr wrap="square" rtlCol="0">
            <a:spAutoFit/>
          </a:bodyPr>
          <a:lstStyle/>
          <a:p>
            <a:r>
              <a:rPr lang="en-US" sz="2400" dirty="0" err="1" smtClean="0"/>
              <a:t>Adafruit</a:t>
            </a:r>
            <a:r>
              <a:rPr lang="en-US" sz="2400" dirty="0" smtClean="0"/>
              <a:t> 2.2” TFT LCD Display</a:t>
            </a:r>
            <a:endParaRPr lang="en-US" sz="2400" dirty="0"/>
          </a:p>
        </p:txBody>
      </p:sp>
      <p:sp>
        <p:nvSpPr>
          <p:cNvPr id="10" name="TextBox 9"/>
          <p:cNvSpPr txBox="1"/>
          <p:nvPr/>
        </p:nvSpPr>
        <p:spPr>
          <a:xfrm>
            <a:off x="990600" y="1779299"/>
            <a:ext cx="3505200" cy="2369880"/>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dirty="0"/>
              <a:t>Screen: 55.23mm x 40mm  x 2.46mm </a:t>
            </a:r>
          </a:p>
          <a:p>
            <a:pPr marL="285750" indent="-285750" fontAlgn="base">
              <a:spcAft>
                <a:spcPts val="1200"/>
              </a:spcAft>
              <a:buFont typeface="Arial" panose="020B0604020202020204" pitchFamily="34" charset="0"/>
              <a:buChar char="•"/>
            </a:pPr>
            <a:r>
              <a:rPr lang="en-US" dirty="0"/>
              <a:t>Backlight </a:t>
            </a:r>
          </a:p>
          <a:p>
            <a:pPr marL="285750" indent="-285750" fontAlgn="base">
              <a:spcAft>
                <a:spcPts val="1200"/>
              </a:spcAft>
              <a:buFont typeface="Arial" panose="020B0604020202020204" pitchFamily="34" charset="0"/>
              <a:buChar char="•"/>
            </a:pPr>
            <a:r>
              <a:rPr lang="en-US" dirty="0"/>
              <a:t>4 wire SPI</a:t>
            </a:r>
          </a:p>
          <a:p>
            <a:pPr marL="285750" indent="-285750" fontAlgn="base">
              <a:spcAft>
                <a:spcPts val="1200"/>
              </a:spcAft>
              <a:buFont typeface="Arial" panose="020B0604020202020204" pitchFamily="34" charset="0"/>
              <a:buChar char="•"/>
            </a:pPr>
            <a:r>
              <a:rPr lang="en-US" dirty="0"/>
              <a:t>320x240 color </a:t>
            </a:r>
            <a:r>
              <a:rPr lang="en-US" dirty="0" smtClean="0"/>
              <a:t>pixels</a:t>
            </a:r>
          </a:p>
          <a:p>
            <a:pPr marL="285750" indent="-285750" fontAlgn="base">
              <a:spcAft>
                <a:spcPts val="1200"/>
              </a:spcAft>
              <a:buFont typeface="Arial" panose="020B0604020202020204" pitchFamily="34" charset="0"/>
              <a:buChar char="•"/>
            </a:pPr>
            <a:r>
              <a:rPr lang="en-US" dirty="0"/>
              <a:t>Indicators will change based on data from the modules</a:t>
            </a:r>
          </a:p>
          <a:p>
            <a:pPr marL="285750" indent="-285750">
              <a:buFont typeface="Arial" panose="020B0604020202020204" pitchFamily="34" charset="0"/>
              <a:buChar char="•"/>
            </a:pPr>
            <a:endParaRPr lang="en-US" dirty="0"/>
          </a:p>
        </p:txBody>
      </p:sp>
      <p:pic>
        <p:nvPicPr>
          <p:cNvPr id="15362" name="Picture 2" descr="lc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47750"/>
            <a:ext cx="2220715" cy="166668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6950" y="3107870"/>
            <a:ext cx="2209800" cy="159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963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3303351" y="819150"/>
            <a:ext cx="2521745" cy="461665"/>
          </a:xfrm>
          <a:prstGeom prst="rect">
            <a:avLst/>
          </a:prstGeom>
          <a:noFill/>
        </p:spPr>
        <p:txBody>
          <a:bodyPr wrap="square" rtlCol="0">
            <a:spAutoFit/>
          </a:bodyPr>
          <a:lstStyle/>
          <a:p>
            <a:r>
              <a:rPr lang="en-US" sz="2400" dirty="0" smtClean="0"/>
              <a:t>Sensor Selection</a:t>
            </a:r>
            <a:endParaRPr lang="en-US" sz="2400" dirty="0"/>
          </a:p>
        </p:txBody>
      </p:sp>
      <p:sp>
        <p:nvSpPr>
          <p:cNvPr id="10" name="TextBox 9"/>
          <p:cNvSpPr txBox="1"/>
          <p:nvPr/>
        </p:nvSpPr>
        <p:spPr>
          <a:xfrm>
            <a:off x="533400" y="1280815"/>
            <a:ext cx="3505200" cy="3108543"/>
          </a:xfrm>
          <a:prstGeom prst="rect">
            <a:avLst/>
          </a:prstGeom>
          <a:noFill/>
        </p:spPr>
        <p:txBody>
          <a:bodyPr wrap="square" rtlCol="0">
            <a:spAutoFit/>
          </a:bodyPr>
          <a:lstStyle/>
          <a:p>
            <a:r>
              <a:rPr lang="en-US" dirty="0" smtClean="0"/>
              <a:t>Purpose: Detect </a:t>
            </a:r>
            <a:r>
              <a:rPr lang="en-US" dirty="0"/>
              <a:t>objects to the left, right, and rear of the rider. </a:t>
            </a:r>
          </a:p>
          <a:p>
            <a:endParaRPr lang="en-US" dirty="0" smtClean="0"/>
          </a:p>
          <a:p>
            <a:r>
              <a:rPr lang="en-US" dirty="0" smtClean="0"/>
              <a:t>Factors </a:t>
            </a:r>
            <a:r>
              <a:rPr lang="en-US" dirty="0"/>
              <a:t>to consider:</a:t>
            </a:r>
          </a:p>
          <a:p>
            <a:pPr marL="285750" indent="-285750" fontAlgn="base">
              <a:buFont typeface="Arial" panose="020B0604020202020204" pitchFamily="34" charset="0"/>
              <a:buChar char="•"/>
            </a:pPr>
            <a:r>
              <a:rPr lang="en-US" dirty="0"/>
              <a:t>Cost</a:t>
            </a:r>
          </a:p>
          <a:p>
            <a:pPr marL="285750" indent="-285750" fontAlgn="base">
              <a:buFont typeface="Arial" panose="020B0604020202020204" pitchFamily="34" charset="0"/>
              <a:buChar char="•"/>
            </a:pPr>
            <a:r>
              <a:rPr lang="en-US" dirty="0"/>
              <a:t>Detection </a:t>
            </a:r>
            <a:r>
              <a:rPr lang="en-US" dirty="0" smtClean="0"/>
              <a:t>distance</a:t>
            </a:r>
            <a:endParaRPr lang="en-US" dirty="0"/>
          </a:p>
          <a:p>
            <a:pPr marL="285750" indent="-285750" fontAlgn="base">
              <a:buFont typeface="Arial" panose="020B0604020202020204" pitchFamily="34" charset="0"/>
              <a:buChar char="•"/>
            </a:pPr>
            <a:r>
              <a:rPr lang="en-US" dirty="0"/>
              <a:t>Both sensors were tested to determine actual range</a:t>
            </a:r>
          </a:p>
          <a:p>
            <a:pPr fontAlgn="base"/>
            <a:r>
              <a:rPr lang="en-US" dirty="0" smtClean="0"/>
              <a:t>      - HC-SR04 </a:t>
            </a:r>
            <a:r>
              <a:rPr lang="en-US" dirty="0"/>
              <a:t>sensors were </a:t>
            </a:r>
            <a:r>
              <a:rPr lang="en-US" dirty="0" smtClean="0"/>
              <a:t>only    </a:t>
            </a:r>
          </a:p>
          <a:p>
            <a:pPr fontAlgn="base"/>
            <a:r>
              <a:rPr lang="en-US" dirty="0" smtClean="0"/>
              <a:t>        accurate </a:t>
            </a:r>
            <a:r>
              <a:rPr lang="en-US" dirty="0"/>
              <a:t>to about 90cm</a:t>
            </a:r>
          </a:p>
          <a:p>
            <a:pPr fontAlgn="base"/>
            <a:r>
              <a:rPr lang="en-US" dirty="0" smtClean="0"/>
              <a:t>       - LV-</a:t>
            </a:r>
            <a:r>
              <a:rPr lang="en-US" dirty="0" err="1" smtClean="0"/>
              <a:t>MaxSonar</a:t>
            </a:r>
            <a:r>
              <a:rPr lang="en-US" dirty="0" smtClean="0"/>
              <a:t>-EZ </a:t>
            </a:r>
            <a:r>
              <a:rPr lang="en-US" dirty="0"/>
              <a:t>sensors were </a:t>
            </a:r>
            <a:endParaRPr lang="en-US" dirty="0" smtClean="0"/>
          </a:p>
          <a:p>
            <a:pPr fontAlgn="base"/>
            <a:r>
              <a:rPr lang="en-US" dirty="0"/>
              <a:t> </a:t>
            </a:r>
            <a:r>
              <a:rPr lang="en-US" dirty="0" smtClean="0"/>
              <a:t>        accurate </a:t>
            </a:r>
            <a:r>
              <a:rPr lang="en-US" dirty="0"/>
              <a:t>to approximately 600cm</a:t>
            </a:r>
          </a:p>
          <a:p>
            <a:pPr fontAlgn="base"/>
            <a:endParaRPr lang="en-US" dirty="0"/>
          </a:p>
          <a:p>
            <a:pPr marL="285750" indent="-285750">
              <a:buFont typeface="Arial" panose="020B0604020202020204" pitchFamily="34" charset="0"/>
              <a:buChar cha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65983054"/>
              </p:ext>
            </p:extLst>
          </p:nvPr>
        </p:nvGraphicFramePr>
        <p:xfrm>
          <a:off x="4800600" y="1280815"/>
          <a:ext cx="3769552" cy="3194132"/>
        </p:xfrm>
        <a:graphic>
          <a:graphicData uri="http://schemas.openxmlformats.org/drawingml/2006/table">
            <a:tbl>
              <a:tblPr/>
              <a:tblGrid>
                <a:gridCol w="1116338"/>
                <a:gridCol w="1292199"/>
                <a:gridCol w="1361015"/>
              </a:tblGrid>
              <a:tr h="666744">
                <a:tc>
                  <a:txBody>
                    <a:bodyPr/>
                    <a:lstStyle/>
                    <a:p>
                      <a:pPr fontAlgn="t"/>
                      <a:r>
                        <a:rPr lang="en-US" sz="1200" dirty="0">
                          <a:effectLst/>
                        </a:rPr>
                        <a:t> </a:t>
                      </a: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Arial"/>
                        </a:rPr>
                        <a:t>HC-SR04 Ultrasonic Sensor</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Arial"/>
                        </a:rPr>
                        <a:t>LV-MaxSonar-EZ 1010 Ultrasonic Sensors</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44077">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err="1">
                          <a:solidFill>
                            <a:srgbClr val="000000"/>
                          </a:solidFill>
                          <a:effectLst/>
                          <a:latin typeface="Arial"/>
                        </a:rPr>
                        <a:t>RobotLinking</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MaxBotix</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28784">
                <a:tc>
                  <a:txBody>
                    <a:bodyPr/>
                    <a:lstStyle/>
                    <a:p>
                      <a:pPr rtl="0" fontAlgn="t">
                        <a:spcBef>
                          <a:spcPts val="0"/>
                        </a:spcBef>
                        <a:spcAft>
                          <a:spcPts val="0"/>
                        </a:spcAft>
                      </a:pPr>
                      <a:r>
                        <a:rPr lang="en-US" sz="1200" b="1" i="0" u="none" strike="noStrike">
                          <a:solidFill>
                            <a:srgbClr val="000000"/>
                          </a:solidFill>
                          <a:effectLst/>
                          <a:latin typeface="Arial"/>
                        </a:rPr>
                        <a:t>Part No.</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111111"/>
                          </a:solidFill>
                          <a:effectLst/>
                          <a:latin typeface="Arial"/>
                        </a:rPr>
                        <a:t>746591610098</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MB1000</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4420">
                <a:tc>
                  <a:txBody>
                    <a:bodyPr/>
                    <a:lstStyle/>
                    <a:p>
                      <a:pPr rtl="0" fontAlgn="t">
                        <a:spcBef>
                          <a:spcPts val="0"/>
                        </a:spcBef>
                        <a:spcAft>
                          <a:spcPts val="0"/>
                        </a:spcAft>
                      </a:pPr>
                      <a:r>
                        <a:rPr lang="en-US" sz="1200" b="1" i="0" u="none" strike="noStrike">
                          <a:solidFill>
                            <a:srgbClr val="000000"/>
                          </a:solidFill>
                          <a:effectLst/>
                          <a:latin typeface="Arial"/>
                        </a:rPr>
                        <a:t>Maximum range</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400cm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645 cm</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67015">
                <a:tc>
                  <a:txBody>
                    <a:bodyPr/>
                    <a:lstStyle/>
                    <a:p>
                      <a:pPr rtl="0" fontAlgn="t">
                        <a:spcBef>
                          <a:spcPts val="0"/>
                        </a:spcBef>
                        <a:spcAft>
                          <a:spcPts val="0"/>
                        </a:spcAft>
                      </a:pPr>
                      <a:r>
                        <a:rPr lang="en-US" sz="1200" b="1" i="0" u="none" strike="noStrike">
                          <a:solidFill>
                            <a:srgbClr val="000000"/>
                          </a:solidFill>
                          <a:effectLst/>
                          <a:latin typeface="Arial"/>
                        </a:rPr>
                        <a:t>Resolution</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0.3cm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1”</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36431">
                <a:tc>
                  <a:txBody>
                    <a:bodyPr/>
                    <a:lstStyle/>
                    <a:p>
                      <a:pPr rtl="0" fontAlgn="t">
                        <a:spcBef>
                          <a:spcPts val="0"/>
                        </a:spcBef>
                        <a:spcAft>
                          <a:spcPts val="0"/>
                        </a:spcAft>
                      </a:pPr>
                      <a:r>
                        <a:rPr lang="en-US" sz="1200" b="1" i="0" u="none" strike="noStrike">
                          <a:solidFill>
                            <a:srgbClr val="000000"/>
                          </a:solidFill>
                          <a:effectLst/>
                          <a:latin typeface="Arial"/>
                        </a:rPr>
                        <a:t>Power</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75 </a:t>
                      </a:r>
                      <a:r>
                        <a:rPr lang="en-US" sz="1200" b="0" i="0" u="none" strike="noStrike" dirty="0" err="1">
                          <a:solidFill>
                            <a:srgbClr val="000000"/>
                          </a:solidFill>
                          <a:effectLst/>
                          <a:latin typeface="Arial"/>
                        </a:rPr>
                        <a:t>mW</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5-15 mW</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2308">
                <a:tc>
                  <a:txBody>
                    <a:bodyPr/>
                    <a:lstStyle/>
                    <a:p>
                      <a:pPr rtl="0" fontAlgn="t">
                        <a:spcBef>
                          <a:spcPts val="0"/>
                        </a:spcBef>
                        <a:spcAft>
                          <a:spcPts val="0"/>
                        </a:spcAft>
                      </a:pPr>
                      <a:r>
                        <a:rPr lang="en-US" sz="1200" b="1" i="0" u="none" strike="noStrike">
                          <a:solidFill>
                            <a:srgbClr val="000000"/>
                          </a:solidFill>
                          <a:effectLst/>
                          <a:latin typeface="Arial"/>
                        </a:rPr>
                        <a:t>Cost</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$8.69/5 sensors</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$29.95</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4353">
                <a:tc>
                  <a:txBody>
                    <a:bodyPr/>
                    <a:lstStyle/>
                    <a:p>
                      <a:pPr rtl="0" fontAlgn="t">
                        <a:spcBef>
                          <a:spcPts val="0"/>
                        </a:spcBef>
                        <a:spcAft>
                          <a:spcPts val="0"/>
                        </a:spcAft>
                      </a:pPr>
                      <a:r>
                        <a:rPr lang="en-US" sz="1200" b="1" i="0" u="none" strike="noStrike">
                          <a:solidFill>
                            <a:srgbClr val="000000"/>
                          </a:solidFill>
                          <a:effectLst/>
                          <a:latin typeface="Arial"/>
                        </a:rPr>
                        <a:t>Overall dimensions</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0000"/>
                          </a:solidFill>
                          <a:effectLst/>
                          <a:latin typeface="Arial"/>
                        </a:rPr>
                        <a:t>45 x 20 x 15mm</a:t>
                      </a:r>
                      <a:endParaRPr lang="en-US" sz="120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0000"/>
                          </a:solidFill>
                          <a:effectLst/>
                          <a:latin typeface="Arial"/>
                        </a:rPr>
                        <a:t>19.9 x 22.1 x 15.5mm</a:t>
                      </a:r>
                      <a:endParaRPr lang="en-US" sz="1200" dirty="0">
                        <a:effectLst/>
                      </a:endParaRPr>
                    </a:p>
                  </a:txBody>
                  <a:tcPr marL="0" marR="0" marT="0" marB="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9407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1485899" y="819150"/>
            <a:ext cx="6172199" cy="461665"/>
          </a:xfrm>
          <a:prstGeom prst="rect">
            <a:avLst/>
          </a:prstGeom>
          <a:noFill/>
        </p:spPr>
        <p:txBody>
          <a:bodyPr wrap="square" rtlCol="0">
            <a:spAutoFit/>
          </a:bodyPr>
          <a:lstStyle/>
          <a:p>
            <a:r>
              <a:rPr lang="en-US" sz="2400" dirty="0" smtClean="0"/>
              <a:t>LV-</a:t>
            </a:r>
            <a:r>
              <a:rPr lang="en-US" sz="2400" dirty="0" err="1" smtClean="0"/>
              <a:t>MaxSonar</a:t>
            </a:r>
            <a:r>
              <a:rPr lang="en-US" sz="2400" dirty="0" smtClean="0"/>
              <a:t>-EZ 1010 Ultrasonic Sensors</a:t>
            </a:r>
            <a:endParaRPr lang="en-US" sz="2400" dirty="0"/>
          </a:p>
        </p:txBody>
      </p:sp>
      <p:sp>
        <p:nvSpPr>
          <p:cNvPr id="10" name="TextBox 9"/>
          <p:cNvSpPr txBox="1"/>
          <p:nvPr/>
        </p:nvSpPr>
        <p:spPr>
          <a:xfrm>
            <a:off x="228600" y="1280815"/>
            <a:ext cx="4572000" cy="3539430"/>
          </a:xfrm>
          <a:prstGeom prst="rect">
            <a:avLst/>
          </a:prstGeom>
          <a:noFill/>
        </p:spPr>
        <p:txBody>
          <a:bodyPr wrap="square" rtlCol="0">
            <a:spAutoFit/>
          </a:bodyPr>
          <a:lstStyle/>
          <a:p>
            <a:pPr fontAlgn="base"/>
            <a:r>
              <a:rPr lang="en-US" dirty="0"/>
              <a:t>Independent connections</a:t>
            </a:r>
          </a:p>
          <a:p>
            <a:pPr marL="285750" lvl="1" indent="-285750" fontAlgn="base">
              <a:buFont typeface="Arial" panose="020B0604020202020204" pitchFamily="34" charset="0"/>
              <a:buChar char="•"/>
            </a:pPr>
            <a:r>
              <a:rPr lang="en-US" dirty="0"/>
              <a:t>Each sensor would need to receive its own trigger signal and data connection</a:t>
            </a:r>
          </a:p>
          <a:p>
            <a:pPr marL="285750" lvl="1" indent="-285750" fontAlgn="base">
              <a:buFont typeface="Arial" panose="020B0604020202020204" pitchFamily="34" charset="0"/>
              <a:buChar char="•"/>
            </a:pPr>
            <a:r>
              <a:rPr lang="en-US" dirty="0"/>
              <a:t>Slower detection rate but less sensor </a:t>
            </a:r>
            <a:r>
              <a:rPr lang="en-US" dirty="0" smtClean="0"/>
              <a:t>interference</a:t>
            </a:r>
          </a:p>
          <a:p>
            <a:pPr marL="285750" lvl="1" indent="-285750" fontAlgn="base">
              <a:buFont typeface="Arial" panose="020B0604020202020204" pitchFamily="34" charset="0"/>
              <a:buChar char="•"/>
            </a:pPr>
            <a:endParaRPr lang="en-US" dirty="0"/>
          </a:p>
          <a:p>
            <a:pPr fontAlgn="base"/>
            <a:r>
              <a:rPr lang="en-US" dirty="0"/>
              <a:t>Multiple sensors per connection</a:t>
            </a:r>
          </a:p>
          <a:p>
            <a:pPr marL="285750" lvl="1" indent="-285750" fontAlgn="base">
              <a:buFont typeface="Arial" panose="020B0604020202020204" pitchFamily="34" charset="0"/>
              <a:buChar char="•"/>
            </a:pPr>
            <a:r>
              <a:rPr lang="en-US" dirty="0"/>
              <a:t>Uses fewer pins</a:t>
            </a:r>
          </a:p>
          <a:p>
            <a:pPr marL="285750" lvl="1" indent="-285750" fontAlgn="base">
              <a:buFont typeface="Arial" panose="020B0604020202020204" pitchFamily="34" charset="0"/>
              <a:buChar char="•"/>
            </a:pPr>
            <a:r>
              <a:rPr lang="en-US" dirty="0"/>
              <a:t>Less processor interaction</a:t>
            </a:r>
          </a:p>
          <a:p>
            <a:pPr marL="285750" lvl="1" indent="-285750" fontAlgn="base">
              <a:buFont typeface="Arial" panose="020B0604020202020204" pitchFamily="34" charset="0"/>
              <a:buChar char="•"/>
            </a:pPr>
            <a:r>
              <a:rPr lang="en-US" dirty="0"/>
              <a:t>The entire array can be triggered at the same time providing simultaneous range data</a:t>
            </a:r>
          </a:p>
          <a:p>
            <a:pPr marL="285750" lvl="1" indent="-285750" fontAlgn="base">
              <a:buFont typeface="Arial" panose="020B0604020202020204" pitchFamily="34" charset="0"/>
              <a:buChar char="•"/>
            </a:pPr>
            <a:r>
              <a:rPr lang="en-US" dirty="0"/>
              <a:t>Requires only one trigger signal connection, but an individual data connection for each sensor</a:t>
            </a:r>
          </a:p>
          <a:p>
            <a:pPr marL="285750" lvl="1" indent="-285750" fontAlgn="base">
              <a:buFont typeface="Arial" panose="020B0604020202020204" pitchFamily="34" charset="0"/>
              <a:buChar char="•"/>
            </a:pPr>
            <a:r>
              <a:rPr lang="en-US" dirty="0"/>
              <a:t>Faster detection rate but increased potential for interference between sensors</a:t>
            </a:r>
          </a:p>
          <a:p>
            <a:pPr fontAlgn="base"/>
            <a:endParaRPr lang="en-US" dirty="0" smtClean="0"/>
          </a:p>
          <a:p>
            <a:pPr marL="285750" indent="-285750">
              <a:buFont typeface="Arial" panose="020B0604020202020204" pitchFamily="34" charset="0"/>
              <a:buChar char="•"/>
            </a:pPr>
            <a:endParaRPr lang="en-US"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410" name="Picture 2" descr="sens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97842"/>
            <a:ext cx="1673612" cy="15455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694585542"/>
              </p:ext>
            </p:extLst>
          </p:nvPr>
        </p:nvGraphicFramePr>
        <p:xfrm>
          <a:off x="5334000" y="3333750"/>
          <a:ext cx="2782694" cy="746760"/>
        </p:xfrm>
        <a:graphic>
          <a:graphicData uri="http://schemas.openxmlformats.org/drawingml/2006/table">
            <a:tbl>
              <a:tblPr firstRow="1" bandRow="1">
                <a:tableStyleId>{5C22544A-7EE6-4342-B048-85BDC9FD1C3A}</a:tableStyleId>
              </a:tblPr>
              <a:tblGrid>
                <a:gridCol w="1222627"/>
                <a:gridCol w="1560067"/>
              </a:tblGrid>
              <a:tr h="342900">
                <a:tc>
                  <a:txBody>
                    <a:bodyPr/>
                    <a:lstStyle/>
                    <a:p>
                      <a:pPr rtl="0" fontAlgn="t">
                        <a:spcBef>
                          <a:spcPts val="0"/>
                        </a:spcBef>
                        <a:spcAft>
                          <a:spcPts val="0"/>
                        </a:spcAft>
                      </a:pPr>
                      <a:r>
                        <a:rPr lang="en-US" sz="1200" b="1" i="0" u="none" strike="noStrike" dirty="0">
                          <a:solidFill>
                            <a:srgbClr val="000000"/>
                          </a:solidFill>
                          <a:effectLst/>
                          <a:latin typeface="Arial"/>
                        </a:rPr>
                        <a:t>Manufacturer</a:t>
                      </a:r>
                      <a:endParaRPr lang="en-US" sz="1200" b="1"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1" i="0" u="none" strike="noStrike" dirty="0" err="1" smtClean="0">
                          <a:solidFill>
                            <a:srgbClr val="000000"/>
                          </a:solidFill>
                          <a:effectLst/>
                          <a:latin typeface="Arial"/>
                        </a:rPr>
                        <a:t>MaxBotix</a:t>
                      </a:r>
                      <a:r>
                        <a:rPr lang="en-US" sz="1200" b="1" i="0" u="none" strike="noStrike" dirty="0" smtClean="0">
                          <a:solidFill>
                            <a:srgbClr val="000000"/>
                          </a:solidFill>
                          <a:effectLst/>
                          <a:latin typeface="Arial"/>
                        </a:rPr>
                        <a:t> </a:t>
                      </a:r>
                      <a:r>
                        <a:rPr lang="en-US" sz="1200" b="1" i="0" u="none" strike="noStrike" dirty="0" err="1" smtClean="0">
                          <a:solidFill>
                            <a:srgbClr val="000000"/>
                          </a:solidFill>
                          <a:effectLst/>
                          <a:latin typeface="Arial"/>
                        </a:rPr>
                        <a:t>inc.</a:t>
                      </a:r>
                      <a:endParaRPr lang="en-US" sz="1200" b="1" dirty="0">
                        <a:effectLst/>
                      </a:endParaRPr>
                    </a:p>
                  </a:txBody>
                  <a:tcPr marL="95250" marR="95250" marT="95250" marB="95250">
                    <a:solidFill>
                      <a:srgbClr val="FFCC00"/>
                    </a:solidFill>
                  </a:tcPr>
                </a:tc>
              </a:tr>
              <a:tr h="342900">
                <a:tc>
                  <a:txBody>
                    <a:bodyPr/>
                    <a:lstStyle/>
                    <a:p>
                      <a:pPr rtl="0" fontAlgn="t">
                        <a:spcBef>
                          <a:spcPts val="0"/>
                        </a:spcBef>
                        <a:spcAft>
                          <a:spcPts val="0"/>
                        </a:spcAft>
                      </a:pPr>
                      <a:r>
                        <a:rPr lang="en-US" sz="1200" b="0" i="0" u="none" strike="noStrike" dirty="0" smtClean="0">
                          <a:solidFill>
                            <a:srgbClr val="000000"/>
                          </a:solidFill>
                          <a:effectLst/>
                          <a:latin typeface="Arial"/>
                        </a:rPr>
                        <a:t>Cost</a:t>
                      </a:r>
                      <a:endParaRPr lang="en-US" sz="1200" dirty="0">
                        <a:effectLst/>
                      </a:endParaRPr>
                    </a:p>
                  </a:txBody>
                  <a:tcPr marL="95250" marR="95250" marT="95250" marB="95250">
                    <a:solidFill>
                      <a:srgbClr val="FFCC00"/>
                    </a:solidFill>
                  </a:tcPr>
                </a:tc>
                <a:tc>
                  <a:txBody>
                    <a:bodyPr/>
                    <a:lstStyle/>
                    <a:p>
                      <a:pPr algn="ctr" rtl="0" fontAlgn="t">
                        <a:spcBef>
                          <a:spcPts val="0"/>
                        </a:spcBef>
                        <a:spcAft>
                          <a:spcPts val="0"/>
                        </a:spcAft>
                      </a:pPr>
                      <a:r>
                        <a:rPr lang="en-US" sz="1200" b="0" i="0" u="none" strike="noStrike" dirty="0" smtClean="0">
                          <a:solidFill>
                            <a:srgbClr val="000000"/>
                          </a:solidFill>
                          <a:effectLst/>
                          <a:latin typeface="Arial"/>
                        </a:rPr>
                        <a:t>$24.95</a:t>
                      </a:r>
                      <a:endParaRPr lang="en-US" sz="1200" dirty="0">
                        <a:effectLst/>
                      </a:endParaRPr>
                    </a:p>
                  </a:txBody>
                  <a:tcPr marL="95250" marR="95250" marT="95250" marB="95250">
                    <a:solidFill>
                      <a:srgbClr val="FFCC00"/>
                    </a:solidFill>
                  </a:tcPr>
                </a:tc>
              </a:tr>
            </a:tbl>
          </a:graphicData>
        </a:graphic>
      </p:graphicFrame>
    </p:spTree>
    <p:extLst>
      <p:ext uri="{BB962C8B-B14F-4D97-AF65-F5344CB8AC3E}">
        <p14:creationId xmlns:p14="http://schemas.microsoft.com/office/powerpoint/2010/main" val="78802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40"/>
            <a:ext cx="9144000" cy="5159039"/>
          </a:xfrm>
          <a:prstGeom prst="rect">
            <a:avLst/>
          </a:prstGeom>
        </p:spPr>
      </p:pic>
      <p:sp>
        <p:nvSpPr>
          <p:cNvPr id="5" name="TextBox 4"/>
          <p:cNvSpPr txBox="1"/>
          <p:nvPr/>
        </p:nvSpPr>
        <p:spPr>
          <a:xfrm>
            <a:off x="2533647" y="921693"/>
            <a:ext cx="4076701" cy="461664"/>
          </a:xfrm>
          <a:prstGeom prst="rect">
            <a:avLst/>
          </a:prstGeom>
          <a:noFill/>
        </p:spPr>
        <p:txBody>
          <a:bodyPr wrap="square" rtlCol="0">
            <a:spAutoFit/>
          </a:bodyPr>
          <a:lstStyle/>
          <a:p>
            <a:r>
              <a:rPr lang="en-US" sz="2400" dirty="0" smtClean="0"/>
              <a:t>Sensor Threshold Levels</a:t>
            </a:r>
            <a:endParaRPr lang="en-US" sz="2400" dirty="0"/>
          </a:p>
        </p:txBody>
      </p:sp>
      <p:sp>
        <p:nvSpPr>
          <p:cNvPr id="4" name="Rectangle 1"/>
          <p:cNvSpPr>
            <a:spLocks noChangeArrowheads="1"/>
          </p:cNvSpPr>
          <p:nvPr/>
        </p:nvSpPr>
        <p:spPr bwMode="auto">
          <a:xfrm>
            <a:off x="268763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22087720"/>
              </p:ext>
            </p:extLst>
          </p:nvPr>
        </p:nvGraphicFramePr>
        <p:xfrm>
          <a:off x="952498" y="1703070"/>
          <a:ext cx="7239000" cy="1211580"/>
        </p:xfrm>
        <a:graphic>
          <a:graphicData uri="http://schemas.openxmlformats.org/drawingml/2006/table">
            <a:tbl>
              <a:tblPr/>
              <a:tblGrid>
                <a:gridCol w="1809750"/>
                <a:gridCol w="1809750"/>
                <a:gridCol w="1809750"/>
                <a:gridCol w="1809750"/>
              </a:tblGrid>
              <a:tr h="381000">
                <a:tc>
                  <a:txBody>
                    <a:bodyPr/>
                    <a:lstStyle/>
                    <a:p>
                      <a:pPr fontAlgn="t"/>
                      <a:r>
                        <a:rPr lang="en-US">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Left Sensor</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Rear Sensor</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Right Sensor</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1000">
                <a:tc>
                  <a:txBody>
                    <a:bodyPr/>
                    <a:lstStyle/>
                    <a:p>
                      <a:pPr rtl="0" fontAlgn="t">
                        <a:spcBef>
                          <a:spcPts val="0"/>
                        </a:spcBef>
                        <a:spcAft>
                          <a:spcPts val="0"/>
                        </a:spcAft>
                      </a:pPr>
                      <a:r>
                        <a:rPr lang="en-US" b="1" i="0" u="none" strike="noStrike">
                          <a:solidFill>
                            <a:srgbClr val="000000"/>
                          </a:solidFill>
                          <a:effectLst/>
                          <a:latin typeface="Arial"/>
                        </a:rPr>
                        <a:t>Warning</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a:solidFill>
                            <a:srgbClr val="000000"/>
                          </a:solidFill>
                          <a:effectLst/>
                          <a:latin typeface="Arial"/>
                        </a:rPr>
                        <a:t>&gt; 450 cm</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a:solidFill>
                            <a:srgbClr val="000000"/>
                          </a:solidFill>
                          <a:effectLst/>
                          <a:latin typeface="Arial"/>
                        </a:rPr>
                        <a:t>&gt; 600 cm</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a:solidFill>
                            <a:srgbClr val="000000"/>
                          </a:solidFill>
                          <a:effectLst/>
                          <a:latin typeface="Arial"/>
                        </a:rPr>
                        <a:t>&gt; 450 cm</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1000">
                <a:tc>
                  <a:txBody>
                    <a:bodyPr/>
                    <a:lstStyle/>
                    <a:p>
                      <a:pPr rtl="0" fontAlgn="t">
                        <a:spcBef>
                          <a:spcPts val="0"/>
                        </a:spcBef>
                        <a:spcAft>
                          <a:spcPts val="0"/>
                        </a:spcAft>
                      </a:pPr>
                      <a:r>
                        <a:rPr lang="en-US" b="1" i="0" u="none" strike="noStrike">
                          <a:solidFill>
                            <a:srgbClr val="000000"/>
                          </a:solidFill>
                          <a:effectLst/>
                          <a:latin typeface="Arial"/>
                        </a:rPr>
                        <a:t>Danger</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a:solidFill>
                            <a:srgbClr val="000000"/>
                          </a:solidFill>
                          <a:effectLst/>
                          <a:latin typeface="Arial"/>
                        </a:rPr>
                        <a:t>≤ 360 cm</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a:solidFill>
                            <a:srgbClr val="000000"/>
                          </a:solidFill>
                          <a:effectLst/>
                          <a:latin typeface="Arial"/>
                        </a:rPr>
                        <a:t>≤ 360 cm</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0" i="0" u="none" strike="noStrike" dirty="0">
                          <a:solidFill>
                            <a:srgbClr val="000000"/>
                          </a:solidFill>
                          <a:effectLst/>
                          <a:latin typeface="Arial"/>
                        </a:rPr>
                        <a:t>≤ 360 cm</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952500" y="2254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46744092"/>
              </p:ext>
            </p:extLst>
          </p:nvPr>
        </p:nvGraphicFramePr>
        <p:xfrm>
          <a:off x="952498" y="3409950"/>
          <a:ext cx="7239000" cy="807720"/>
        </p:xfrm>
        <a:graphic>
          <a:graphicData uri="http://schemas.openxmlformats.org/drawingml/2006/table">
            <a:tbl>
              <a:tblPr/>
              <a:tblGrid>
                <a:gridCol w="1809750"/>
                <a:gridCol w="1809750"/>
                <a:gridCol w="1809750"/>
                <a:gridCol w="1809750"/>
              </a:tblGrid>
              <a:tr h="381000">
                <a:tc>
                  <a:txBody>
                    <a:bodyPr/>
                    <a:lstStyle/>
                    <a:p>
                      <a:pPr fontAlgn="t"/>
                      <a:r>
                        <a:rPr lang="en-US">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No Hazard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Warning</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b="1" i="0" u="none" strike="noStrike">
                          <a:solidFill>
                            <a:srgbClr val="000000"/>
                          </a:solidFill>
                          <a:effectLst/>
                          <a:latin typeface="Arial"/>
                        </a:rPr>
                        <a:t>Danger</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381000">
                <a:tc>
                  <a:txBody>
                    <a:bodyPr/>
                    <a:lstStyle/>
                    <a:p>
                      <a:pPr rtl="0" fontAlgn="t">
                        <a:spcBef>
                          <a:spcPts val="0"/>
                        </a:spcBef>
                        <a:spcAft>
                          <a:spcPts val="0"/>
                        </a:spcAft>
                      </a:pPr>
                      <a:r>
                        <a:rPr lang="en-US" b="1" i="0" u="none" strike="noStrike">
                          <a:solidFill>
                            <a:srgbClr val="000000"/>
                          </a:solidFill>
                          <a:effectLst/>
                          <a:latin typeface="Arial"/>
                        </a:rPr>
                        <a:t>Indicator Color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fontAlgn="t"/>
                      <a:r>
                        <a:rPr lang="en-US">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fontAlgn="t"/>
                      <a:r>
                        <a:rPr lang="en-US">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00"/>
                    </a:solidFill>
                  </a:tcPr>
                </a:tc>
                <a:tc>
                  <a:txBody>
                    <a:bodyPr/>
                    <a:lstStyle/>
                    <a:p>
                      <a:pP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0000"/>
                    </a:solidFill>
                  </a:tcPr>
                </a:tc>
              </a:tr>
            </a:tbl>
          </a:graphicData>
        </a:graphic>
      </p:graphicFrame>
      <p:sp>
        <p:nvSpPr>
          <p:cNvPr id="8" name="Rectangle 2"/>
          <p:cNvSpPr>
            <a:spLocks noChangeArrowheads="1"/>
          </p:cNvSpPr>
          <p:nvPr/>
        </p:nvSpPr>
        <p:spPr bwMode="auto">
          <a:xfrm>
            <a:off x="952500" y="245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8470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3143249" y="742950"/>
            <a:ext cx="2857500" cy="461665"/>
          </a:xfrm>
          <a:prstGeom prst="rect">
            <a:avLst/>
          </a:prstGeom>
          <a:noFill/>
        </p:spPr>
        <p:txBody>
          <a:bodyPr wrap="square" rtlCol="0">
            <a:spAutoFit/>
          </a:bodyPr>
          <a:lstStyle/>
          <a:p>
            <a:r>
              <a:rPr lang="en-US" sz="2400" dirty="0" smtClean="0"/>
              <a:t>Sequence Diagram</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41" y="1189150"/>
            <a:ext cx="5544259" cy="36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04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4718166" y="1657350"/>
            <a:ext cx="3790951" cy="461665"/>
          </a:xfrm>
          <a:prstGeom prst="rect">
            <a:avLst/>
          </a:prstGeom>
          <a:noFill/>
        </p:spPr>
        <p:txBody>
          <a:bodyPr wrap="square" rtlCol="0">
            <a:spAutoFit/>
          </a:bodyPr>
          <a:lstStyle/>
          <a:p>
            <a:r>
              <a:rPr lang="en-US" sz="2400" dirty="0" smtClean="0"/>
              <a:t>Helmet System Schematic</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72391"/>
            <a:ext cx="4234543" cy="18481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951" y="2967332"/>
            <a:ext cx="4509384" cy="21742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017496"/>
            <a:ext cx="4223657" cy="2073953"/>
          </a:xfrm>
          <a:prstGeom prst="rect">
            <a:avLst/>
          </a:prstGeom>
        </p:spPr>
      </p:pic>
    </p:spTree>
    <p:extLst>
      <p:ext uri="{BB962C8B-B14F-4D97-AF65-F5344CB8AC3E}">
        <p14:creationId xmlns:p14="http://schemas.microsoft.com/office/powerpoint/2010/main" val="3003398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819400" y="1047750"/>
            <a:ext cx="4114800" cy="461665"/>
          </a:xfrm>
          <a:prstGeom prst="rect">
            <a:avLst/>
          </a:prstGeom>
          <a:noFill/>
        </p:spPr>
        <p:txBody>
          <a:bodyPr wrap="square" rtlCol="0">
            <a:spAutoFit/>
          </a:bodyPr>
          <a:lstStyle/>
          <a:p>
            <a:r>
              <a:rPr lang="en-US" sz="2400" dirty="0" smtClean="0"/>
              <a:t>Goals and Objectives</a:t>
            </a:r>
            <a:endParaRPr lang="en-US" sz="2400" dirty="0"/>
          </a:p>
        </p:txBody>
      </p:sp>
      <p:sp>
        <p:nvSpPr>
          <p:cNvPr id="5" name="TextBox 4"/>
          <p:cNvSpPr txBox="1"/>
          <p:nvPr/>
        </p:nvSpPr>
        <p:spPr>
          <a:xfrm>
            <a:off x="572278" y="1779299"/>
            <a:ext cx="7620000" cy="23698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Easy to charge.</a:t>
            </a:r>
          </a:p>
          <a:p>
            <a:pPr marL="285750" indent="-285750">
              <a:spcAft>
                <a:spcPts val="1200"/>
              </a:spcAft>
              <a:buFont typeface="Arial" panose="020B0604020202020204" pitchFamily="34" charset="0"/>
              <a:buChar char="•"/>
            </a:pPr>
            <a:r>
              <a:rPr lang="en-US" dirty="0" smtClean="0"/>
              <a:t>Helmet module should be small in order to be easily mounted.</a:t>
            </a:r>
          </a:p>
          <a:p>
            <a:pPr marL="285750" indent="-285750">
              <a:spcAft>
                <a:spcPts val="1200"/>
              </a:spcAft>
              <a:buFont typeface="Arial" panose="020B0604020202020204" pitchFamily="34" charset="0"/>
              <a:buChar char="•"/>
            </a:pPr>
            <a:r>
              <a:rPr lang="en-US" dirty="0" smtClean="0"/>
              <a:t>The screen should be easily read but not obstructive to the rider’s field of vision.</a:t>
            </a:r>
          </a:p>
          <a:p>
            <a:pPr marL="285750" indent="-285750">
              <a:spcAft>
                <a:spcPts val="1200"/>
              </a:spcAft>
              <a:buFont typeface="Arial" panose="020B0604020202020204" pitchFamily="34" charset="0"/>
              <a:buChar char="•"/>
            </a:pPr>
            <a:r>
              <a:rPr lang="en-US" dirty="0" smtClean="0"/>
              <a:t>Left, right, and rear facing sensors should increase the rider’s safety and awareness of surroundings.</a:t>
            </a:r>
          </a:p>
          <a:p>
            <a:pPr marL="285750" indent="-285750">
              <a:spcAft>
                <a:spcPts val="1200"/>
              </a:spcAft>
              <a:buFont typeface="Arial" panose="020B0604020202020204" pitchFamily="34" charset="0"/>
              <a:buChar char="•"/>
            </a:pPr>
            <a:r>
              <a:rPr lang="en-US" dirty="0" smtClean="0"/>
              <a:t>The rider be able to see the information without having to look down.</a:t>
            </a:r>
          </a:p>
          <a:p>
            <a:endParaRPr lang="en-US" dirty="0"/>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4419600" y="1643800"/>
            <a:ext cx="4400552" cy="461665"/>
          </a:xfrm>
          <a:prstGeom prst="rect">
            <a:avLst/>
          </a:prstGeom>
          <a:noFill/>
        </p:spPr>
        <p:txBody>
          <a:bodyPr wrap="square" rtlCol="0">
            <a:spAutoFit/>
          </a:bodyPr>
          <a:lstStyle/>
          <a:p>
            <a:r>
              <a:rPr lang="en-US" sz="2400" dirty="0" smtClean="0"/>
              <a:t>Motorcycle System Schematic</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49058"/>
            <a:ext cx="4800600" cy="18944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16758"/>
            <a:ext cx="4064982" cy="23070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798846"/>
            <a:ext cx="3091543" cy="2315771"/>
          </a:xfrm>
          <a:prstGeom prst="rect">
            <a:avLst/>
          </a:prstGeom>
        </p:spPr>
      </p:pic>
    </p:spTree>
    <p:extLst>
      <p:ext uri="{BB962C8B-B14F-4D97-AF65-F5344CB8AC3E}">
        <p14:creationId xmlns:p14="http://schemas.microsoft.com/office/powerpoint/2010/main" val="3918359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3522647" y="1050471"/>
            <a:ext cx="1719262" cy="461665"/>
          </a:xfrm>
          <a:prstGeom prst="rect">
            <a:avLst/>
          </a:prstGeom>
          <a:noFill/>
        </p:spPr>
        <p:txBody>
          <a:bodyPr wrap="square" rtlCol="0">
            <a:spAutoFit/>
          </a:bodyPr>
          <a:lstStyle/>
          <a:p>
            <a:r>
              <a:rPr lang="en-US" sz="2400" dirty="0" smtClean="0"/>
              <a:t>Standards</a:t>
            </a:r>
            <a:endParaRPr lang="en-US" sz="2400" dirty="0"/>
          </a:p>
        </p:txBody>
      </p:sp>
      <p:sp>
        <p:nvSpPr>
          <p:cNvPr id="5" name="TextBox 4"/>
          <p:cNvSpPr txBox="1"/>
          <p:nvPr/>
        </p:nvSpPr>
        <p:spPr>
          <a:xfrm>
            <a:off x="572278" y="1581150"/>
            <a:ext cx="7620000" cy="1600438"/>
          </a:xfrm>
          <a:prstGeom prst="rect">
            <a:avLst/>
          </a:prstGeom>
          <a:noFill/>
        </p:spPr>
        <p:txBody>
          <a:bodyPr wrap="square" rtlCol="0">
            <a:spAutoFit/>
          </a:bodyPr>
          <a:lstStyle/>
          <a:p>
            <a:pPr marL="285750" indent="-285750">
              <a:buFont typeface="Arial" panose="020B0604020202020204" pitchFamily="34" charset="0"/>
              <a:buChar char="•"/>
            </a:pPr>
            <a:r>
              <a:rPr lang="en-US" dirty="0"/>
              <a:t>Federal Motor Vehicle Safety Standard No. </a:t>
            </a:r>
            <a:r>
              <a:rPr lang="en-US" dirty="0" smtClean="0"/>
              <a:t>218 (Department of Transportation)</a:t>
            </a:r>
          </a:p>
          <a:p>
            <a:r>
              <a:rPr lang="en-US" dirty="0"/>
              <a:t> </a:t>
            </a:r>
            <a:r>
              <a:rPr lang="en-US" dirty="0" smtClean="0"/>
              <a:t>     -Section 5.4: “The </a:t>
            </a:r>
            <a:r>
              <a:rPr lang="en-US" dirty="0"/>
              <a:t>helmet shall provide peripheral vision clearance of at least 105 degrees </a:t>
            </a:r>
            <a:endParaRPr lang="en-US" dirty="0" smtClean="0"/>
          </a:p>
          <a:p>
            <a:r>
              <a:rPr lang="en-US" dirty="0" smtClean="0"/>
              <a:t>        </a:t>
            </a:r>
            <a:r>
              <a:rPr lang="en-US" dirty="0"/>
              <a:t>to each side of the mid-sagittal plane.” (shown below</a:t>
            </a:r>
            <a:r>
              <a:rPr lang="en-US" dirty="0" smtClean="0"/>
              <a:t>)</a:t>
            </a:r>
            <a:endParaRPr lang="en-US" dirty="0"/>
          </a:p>
          <a:p>
            <a:r>
              <a:rPr lang="en-US" dirty="0" smtClean="0"/>
              <a:t>      -Section 5.5: “</a:t>
            </a:r>
            <a:r>
              <a:rPr lang="en-US" dirty="0"/>
              <a:t>A helmet shall not have any rigid projections inside its shell. Rigid </a:t>
            </a:r>
            <a:r>
              <a:rPr lang="en-US" dirty="0" smtClean="0"/>
              <a:t>projections</a:t>
            </a:r>
          </a:p>
          <a:p>
            <a:r>
              <a:rPr lang="en-US" dirty="0"/>
              <a:t> </a:t>
            </a:r>
            <a:r>
              <a:rPr lang="en-US" dirty="0" smtClean="0"/>
              <a:t>       </a:t>
            </a:r>
            <a:r>
              <a:rPr lang="en-US" dirty="0"/>
              <a:t>outside any helmet's shell shall be limited to those required for operation of </a:t>
            </a:r>
            <a:r>
              <a:rPr lang="en-US" dirty="0" smtClean="0"/>
              <a:t>essential</a:t>
            </a:r>
          </a:p>
          <a:p>
            <a:r>
              <a:rPr lang="en-US" dirty="0"/>
              <a:t> </a:t>
            </a:r>
            <a:r>
              <a:rPr lang="en-US" dirty="0" smtClean="0"/>
              <a:t>       </a:t>
            </a:r>
            <a:r>
              <a:rPr lang="en-US" dirty="0"/>
              <a:t>accessories, and shall not protrude more than 0.20 inch (5 mm).”</a:t>
            </a:r>
          </a:p>
          <a:p>
            <a:endParaRPr lang="en-US" dirty="0" smtClean="0"/>
          </a:p>
        </p:txBody>
      </p:sp>
      <p:pic>
        <p:nvPicPr>
          <p:cNvPr id="5122" name="Picture 2" descr="helm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50489"/>
            <a:ext cx="2543175" cy="175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572278" y="1581150"/>
            <a:ext cx="7620000" cy="2677656"/>
          </a:xfrm>
          <a:prstGeom prst="rect">
            <a:avLst/>
          </a:prstGeom>
          <a:noFill/>
        </p:spPr>
        <p:txBody>
          <a:bodyPr wrap="square" rtlCol="0">
            <a:spAutoFit/>
          </a:bodyPr>
          <a:lstStyle/>
          <a:p>
            <a:pPr marL="285750" indent="-285750">
              <a:buFont typeface="Arial" panose="020B0604020202020204" pitchFamily="34" charset="0"/>
              <a:buChar char="•"/>
            </a:pPr>
            <a:r>
              <a:rPr lang="en-US" dirty="0"/>
              <a:t>Snell Memorial Foundation Helmet Safety </a:t>
            </a:r>
            <a:r>
              <a:rPr lang="en-US" dirty="0" smtClean="0"/>
              <a:t>Standards</a:t>
            </a:r>
          </a:p>
          <a:p>
            <a:r>
              <a:rPr lang="en-US" dirty="0"/>
              <a:t>      - </a:t>
            </a:r>
            <a:r>
              <a:rPr lang="en-US" dirty="0" smtClean="0"/>
              <a:t>“Any </a:t>
            </a:r>
            <a:r>
              <a:rPr lang="en-US" dirty="0"/>
              <a:t>feature projecting more than 7 mm beyond the outer surface must readily </a:t>
            </a:r>
            <a:r>
              <a:rPr lang="en-US" dirty="0" smtClean="0"/>
              <a:t>break</a:t>
            </a:r>
          </a:p>
          <a:p>
            <a:r>
              <a:rPr lang="en-US" dirty="0"/>
              <a:t> </a:t>
            </a:r>
            <a:r>
              <a:rPr lang="en-US" dirty="0" smtClean="0"/>
              <a:t>        </a:t>
            </a:r>
            <a:r>
              <a:rPr lang="en-US" dirty="0"/>
              <a:t>away; all other projections on the outer surface shall be smoothly faired and offer </a:t>
            </a:r>
            <a:r>
              <a:rPr lang="en-US" dirty="0" smtClean="0"/>
              <a:t>minimal</a:t>
            </a:r>
          </a:p>
          <a:p>
            <a:r>
              <a:rPr lang="en-US" dirty="0"/>
              <a:t> </a:t>
            </a:r>
            <a:r>
              <a:rPr lang="en-US" dirty="0" smtClean="0"/>
              <a:t>        </a:t>
            </a:r>
            <a:r>
              <a:rPr lang="en-US" dirty="0"/>
              <a:t>frictional resistance to tangential impact forces.”</a:t>
            </a:r>
          </a:p>
          <a:p>
            <a:r>
              <a:rPr lang="en-US" dirty="0"/>
              <a:t>      - </a:t>
            </a:r>
            <a:r>
              <a:rPr lang="en-US" dirty="0" smtClean="0"/>
              <a:t>“The </a:t>
            </a:r>
            <a:r>
              <a:rPr lang="en-US" dirty="0"/>
              <a:t>helmet shall provide peripheral visual clearance as measured using a </a:t>
            </a:r>
            <a:r>
              <a:rPr lang="en-US" dirty="0" smtClean="0"/>
              <a:t>reference</a:t>
            </a:r>
          </a:p>
          <a:p>
            <a:r>
              <a:rPr lang="en-US" dirty="0"/>
              <a:t> </a:t>
            </a:r>
            <a:r>
              <a:rPr lang="en-US" dirty="0" smtClean="0"/>
              <a:t>         </a:t>
            </a:r>
            <a:r>
              <a:rPr lang="en-US" dirty="0"/>
              <a:t>head form appropriate to the size of the helmet. This peripheral vision includes </a:t>
            </a:r>
            <a:r>
              <a:rPr lang="en-US" dirty="0" smtClean="0"/>
              <a:t>a</a:t>
            </a:r>
          </a:p>
          <a:p>
            <a:r>
              <a:rPr lang="en-US" dirty="0"/>
              <a:t> </a:t>
            </a:r>
            <a:r>
              <a:rPr lang="en-US" dirty="0" smtClean="0"/>
              <a:t>         </a:t>
            </a:r>
            <a:r>
              <a:rPr lang="en-US" dirty="0"/>
              <a:t>horizontal clearance of at least 210º, an upward clearance of at least 7º and a </a:t>
            </a:r>
            <a:r>
              <a:rPr lang="en-US" dirty="0" smtClean="0"/>
              <a:t>downward</a:t>
            </a:r>
          </a:p>
          <a:p>
            <a:r>
              <a:rPr lang="en-US" dirty="0"/>
              <a:t> </a:t>
            </a:r>
            <a:r>
              <a:rPr lang="en-US" dirty="0" smtClean="0"/>
              <a:t>         </a:t>
            </a:r>
            <a:r>
              <a:rPr lang="en-US" dirty="0"/>
              <a:t>clearance of at least 30º</a:t>
            </a:r>
            <a:r>
              <a:rPr lang="en-US" dirty="0" smtClean="0"/>
              <a:t>.”</a:t>
            </a:r>
          </a:p>
          <a:p>
            <a:pPr marL="285750" indent="-285750">
              <a:buFont typeface="Arial" panose="020B0604020202020204" pitchFamily="34" charset="0"/>
              <a:buChar char="•"/>
            </a:pPr>
            <a:r>
              <a:rPr lang="en-US" dirty="0"/>
              <a:t>American Association of State Highway and Transportation </a:t>
            </a:r>
            <a:r>
              <a:rPr lang="en-US" dirty="0" smtClean="0"/>
              <a:t>Officials</a:t>
            </a:r>
          </a:p>
          <a:p>
            <a:r>
              <a:rPr lang="en-US" dirty="0"/>
              <a:t> </a:t>
            </a:r>
            <a:r>
              <a:rPr lang="en-US" dirty="0" smtClean="0"/>
              <a:t>     - Maximum lane width is 12 feet.</a:t>
            </a:r>
            <a:endParaRPr lang="en-US" dirty="0"/>
          </a:p>
          <a:p>
            <a:endParaRPr lang="en-US" dirty="0"/>
          </a:p>
          <a:p>
            <a:endParaRPr lang="en-US" dirty="0" smtClean="0"/>
          </a:p>
        </p:txBody>
      </p:sp>
      <p:sp>
        <p:nvSpPr>
          <p:cNvPr id="7" name="TextBox 6"/>
          <p:cNvSpPr txBox="1"/>
          <p:nvPr/>
        </p:nvSpPr>
        <p:spPr>
          <a:xfrm>
            <a:off x="3522647" y="1050471"/>
            <a:ext cx="1719262" cy="461665"/>
          </a:xfrm>
          <a:prstGeom prst="rect">
            <a:avLst/>
          </a:prstGeom>
          <a:noFill/>
        </p:spPr>
        <p:txBody>
          <a:bodyPr wrap="square" rtlCol="0">
            <a:spAutoFit/>
          </a:bodyPr>
          <a:lstStyle/>
          <a:p>
            <a:r>
              <a:rPr lang="en-US" sz="2400" dirty="0" smtClean="0"/>
              <a:t>Standards</a:t>
            </a:r>
            <a:endParaRPr lang="en-US" sz="2400" dirty="0"/>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2833566" y="895350"/>
            <a:ext cx="3411553" cy="461665"/>
          </a:xfrm>
          <a:prstGeom prst="rect">
            <a:avLst/>
          </a:prstGeom>
          <a:noFill/>
        </p:spPr>
        <p:txBody>
          <a:bodyPr wrap="square" rtlCol="0">
            <a:spAutoFit/>
          </a:bodyPr>
          <a:lstStyle/>
          <a:p>
            <a:r>
              <a:rPr lang="en-US" sz="2400" dirty="0" smtClean="0"/>
              <a:t>Budget and Spending</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757543694"/>
              </p:ext>
            </p:extLst>
          </p:nvPr>
        </p:nvGraphicFramePr>
        <p:xfrm>
          <a:off x="457200" y="1357015"/>
          <a:ext cx="3962400" cy="3352800"/>
        </p:xfrm>
        <a:graphic>
          <a:graphicData uri="http://schemas.openxmlformats.org/drawingml/2006/table">
            <a:tbl>
              <a:tblPr firstRow="1" bandRow="1">
                <a:tableStyleId>{5C22544A-7EE6-4342-B048-85BDC9FD1C3A}</a:tableStyleId>
              </a:tblPr>
              <a:tblGrid>
                <a:gridCol w="762000"/>
                <a:gridCol w="1143000"/>
                <a:gridCol w="1524000"/>
                <a:gridCol w="533400"/>
              </a:tblGrid>
              <a:tr h="0">
                <a:tc>
                  <a:txBody>
                    <a:bodyPr/>
                    <a:lstStyle/>
                    <a:p>
                      <a:pPr algn="l" fontAlgn="b"/>
                      <a:r>
                        <a:rPr lang="en-US" sz="1100" u="none" strike="noStrike" dirty="0">
                          <a:effectLst/>
                        </a:rPr>
                        <a:t>Supplier</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Part Number</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Nomenclature</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Total</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Mouser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BAT-HLD-001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CR2032 </a:t>
                      </a:r>
                      <a:r>
                        <a:rPr lang="en-US" sz="1100" u="none" strike="noStrike" dirty="0">
                          <a:effectLst/>
                        </a:rPr>
                        <a:t>Battery Holder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$0.56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Mouser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A2235-H</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GPS </a:t>
                      </a:r>
                      <a:r>
                        <a:rPr lang="en-US" sz="1100" u="none" strike="noStrike" dirty="0" smtClean="0">
                          <a:effectLst/>
                        </a:rPr>
                        <a:t>Modules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$28.84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Mouser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LSM303DLHC</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it-IT" sz="1100" u="none" strike="noStrike" dirty="0">
                          <a:effectLst/>
                        </a:rPr>
                        <a:t>Accelerometers </a:t>
                      </a:r>
                      <a:r>
                        <a:rPr lang="it-IT" sz="1100" u="none" strike="noStrike" dirty="0" smtClean="0">
                          <a:effectLst/>
                        </a:rPr>
                        <a:t>E-compass</a:t>
                      </a:r>
                      <a:endParaRPr lang="it-IT"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$11.60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Texas  </a:t>
                      </a:r>
                      <a:r>
                        <a:rPr lang="en-US" sz="1100" u="none" strike="noStrike" dirty="0" smtClean="0">
                          <a:effectLst/>
                        </a:rPr>
                        <a:t>Instruments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TPS54292PWPR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Dual</a:t>
                      </a:r>
                      <a:r>
                        <a:rPr lang="en-US" sz="1100" u="none" strike="noStrike" baseline="0" dirty="0" smtClean="0">
                          <a:effectLst/>
                        </a:rPr>
                        <a:t> </a:t>
                      </a:r>
                      <a:r>
                        <a:rPr lang="en-US" sz="1100" u="none" strike="noStrike" dirty="0" smtClean="0">
                          <a:effectLst/>
                        </a:rPr>
                        <a:t>Buck Converter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$18.90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Texas  </a:t>
                      </a:r>
                      <a:r>
                        <a:rPr lang="en-US" sz="1100" u="none" strike="noStrike" dirty="0" smtClean="0">
                          <a:effectLst/>
                        </a:rPr>
                        <a:t>Instruments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BQ25570RGRR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Boost </a:t>
                      </a:r>
                      <a:r>
                        <a:rPr lang="en-US" sz="1100" u="none" strike="noStrike" dirty="0">
                          <a:effectLst/>
                        </a:rPr>
                        <a:t>Charger and Buck Converter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$21.60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Adafruit</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1480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2.2" 18-bit color TFT LCD </a:t>
                      </a:r>
                      <a:r>
                        <a:rPr lang="en-US" sz="1100" u="none" strike="noStrike" dirty="0" smtClean="0">
                          <a:effectLst/>
                        </a:rPr>
                        <a:t>display</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smtClean="0">
                          <a:effectLst/>
                        </a:rPr>
                        <a:t>$49.90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Adafruit</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601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ATmegaXX8 </a:t>
                      </a:r>
                      <a:r>
                        <a:rPr lang="en-US" sz="1100" u="none" strike="noStrike" dirty="0">
                          <a:effectLst/>
                        </a:rPr>
                        <a:t>Pinout </a:t>
                      </a:r>
                      <a:r>
                        <a:rPr lang="en-US" sz="1100" u="none" strike="noStrike" dirty="0" smtClean="0">
                          <a:effectLst/>
                        </a:rPr>
                        <a:t>Sticker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$2.95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Adafruit</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1207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SMT Breakout </a:t>
                      </a:r>
                      <a:r>
                        <a:rPr lang="en-US" sz="1100" u="none" strike="noStrike" dirty="0" smtClean="0">
                          <a:effectLst/>
                        </a:rPr>
                        <a:t>SOIC-16 </a:t>
                      </a:r>
                      <a:r>
                        <a:rPr lang="en-US" sz="1100" u="none" strike="noStrike" dirty="0">
                          <a:effectLst/>
                        </a:rPr>
                        <a:t>or </a:t>
                      </a:r>
                      <a:r>
                        <a:rPr lang="en-US" sz="1100" u="none" strike="noStrike" dirty="0" smtClean="0">
                          <a:effectLst/>
                        </a:rPr>
                        <a:t>TSSOP-16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$3.95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Adafruit</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1212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SMT Breakout </a:t>
                      </a:r>
                      <a:r>
                        <a:rPr lang="en-US" sz="1100" u="none" strike="noStrike" dirty="0" smtClean="0">
                          <a:effectLst/>
                        </a:rPr>
                        <a:t>SOIC-8</a:t>
                      </a:r>
                      <a:r>
                        <a:rPr lang="en-US" sz="1100" u="none" strike="noStrike" dirty="0">
                          <a:effectLst/>
                        </a:rPr>
                        <a:t>, MSOP-8 or </a:t>
                      </a:r>
                      <a:r>
                        <a:rPr lang="en-US" sz="1100" u="none" strike="noStrike" dirty="0" smtClean="0">
                          <a:effectLst/>
                        </a:rPr>
                        <a:t>TSSOP-8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$2.95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Sparkfun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PRT-00116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Break Away </a:t>
                      </a:r>
                      <a:r>
                        <a:rPr lang="en-US" sz="1100" u="none" strike="noStrike" dirty="0" smtClean="0">
                          <a:effectLst/>
                        </a:rPr>
                        <a:t>Headers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$1.50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Sparkfun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PRT-08483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Polymer Lithium Ion Battery - 2000mAh</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$12.95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7961163"/>
              </p:ext>
            </p:extLst>
          </p:nvPr>
        </p:nvGraphicFramePr>
        <p:xfrm>
          <a:off x="4800600" y="1358560"/>
          <a:ext cx="3962400" cy="3352800"/>
        </p:xfrm>
        <a:graphic>
          <a:graphicData uri="http://schemas.openxmlformats.org/drawingml/2006/table">
            <a:tbl>
              <a:tblPr firstRow="1" bandRow="1">
                <a:tableStyleId>{5C22544A-7EE6-4342-B048-85BDC9FD1C3A}</a:tableStyleId>
              </a:tblPr>
              <a:tblGrid>
                <a:gridCol w="762000"/>
                <a:gridCol w="1143000"/>
                <a:gridCol w="1524000"/>
                <a:gridCol w="533400"/>
              </a:tblGrid>
              <a:tr h="0">
                <a:tc>
                  <a:txBody>
                    <a:bodyPr/>
                    <a:lstStyle/>
                    <a:p>
                      <a:pPr algn="l" fontAlgn="b"/>
                      <a:r>
                        <a:rPr lang="en-US" sz="1100" u="none" strike="noStrike" dirty="0">
                          <a:effectLst/>
                        </a:rPr>
                        <a:t>Supplier</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Part Number</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Nomenclature</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Total</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Maxim Integrated</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DS3231MZ/V+</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±5ppm, I2C Real-Time Clock</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$0.00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HC-05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Bluetooth </a:t>
                      </a:r>
                      <a:r>
                        <a:rPr lang="en-US" sz="1100" u="none" strike="noStrike" dirty="0">
                          <a:effectLst/>
                        </a:rPr>
                        <a:t>RF Transceiver </a:t>
                      </a:r>
                      <a:r>
                        <a:rPr lang="en-US" sz="1100" u="none" strike="noStrike" dirty="0" smtClean="0">
                          <a:effectLst/>
                        </a:rPr>
                        <a:t>Module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$25.53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QFN-20 </a:t>
                      </a:r>
                      <a:r>
                        <a:rPr lang="en-US" sz="1100" u="none" strike="noStrike" dirty="0">
                          <a:effectLst/>
                        </a:rPr>
                        <a:t>to DIP-20 SMT </a:t>
                      </a:r>
                      <a:r>
                        <a:rPr lang="en-US" sz="1100" u="none" strike="noStrike" dirty="0" smtClean="0">
                          <a:effectLst/>
                        </a:rPr>
                        <a:t>Adapter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$5.29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LGA-14 </a:t>
                      </a:r>
                      <a:r>
                        <a:rPr lang="en-US" sz="1100" u="none" strike="noStrike" dirty="0">
                          <a:effectLst/>
                        </a:rPr>
                        <a:t>to DIP-14 SMT </a:t>
                      </a:r>
                      <a:r>
                        <a:rPr lang="en-US" sz="1100" u="none" strike="noStrike" dirty="0" smtClean="0">
                          <a:effectLst/>
                        </a:rPr>
                        <a:t>Adapter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$4.79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MB-102 830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830 </a:t>
                      </a:r>
                      <a:r>
                        <a:rPr lang="en-US" sz="1100" u="none" strike="noStrike" dirty="0">
                          <a:effectLst/>
                        </a:rPr>
                        <a:t>Point </a:t>
                      </a:r>
                      <a:r>
                        <a:rPr lang="en-US" sz="1100" u="none" strike="noStrike" dirty="0" smtClean="0">
                          <a:effectLst/>
                        </a:rPr>
                        <a:t>Breadboard</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$11.98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MB-1010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Ultrasonic Distance Sensor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$89.85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HC-SR04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pt-BR" sz="1100" u="none" strike="noStrike" dirty="0" smtClean="0">
                          <a:effectLst/>
                        </a:rPr>
                        <a:t>Ultrasonic </a:t>
                      </a:r>
                      <a:r>
                        <a:rPr lang="pt-BR" sz="1100" u="none" strike="noStrike" dirty="0">
                          <a:effectLst/>
                        </a:rPr>
                        <a:t>Module </a:t>
                      </a:r>
                      <a:r>
                        <a:rPr lang="pt-BR" sz="1100" u="none" strike="noStrike" dirty="0" smtClean="0">
                          <a:effectLst/>
                        </a:rPr>
                        <a:t>Distance Sensor</a:t>
                      </a:r>
                      <a:endParaRPr lang="pt-BR" sz="1100" b="0" i="0" u="none" strike="noStrike" dirty="0" smtClean="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$8.59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Amazon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Atmega328P-PU</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smtClean="0">
                          <a:effectLst/>
                        </a:rPr>
                        <a:t>MCU w</a:t>
                      </a:r>
                      <a:r>
                        <a:rPr lang="en-US" sz="1100" u="none" strike="noStrike" dirty="0">
                          <a:effectLst/>
                        </a:rPr>
                        <a:t>/ Arduino UNO Bootloader</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$13.49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r>
                        <a:rPr lang="en-US" sz="1100" u="none" strike="noStrike" dirty="0">
                          <a:effectLst/>
                        </a:rPr>
                        <a:t>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r>
                        <a:rPr lang="en-US" sz="1100" u="none" strike="noStrike" dirty="0">
                          <a:effectLst/>
                        </a:rPr>
                        <a:t>Shipping</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$46.96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Total</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$362.18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Funding</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$532.48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r h="0">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Budget</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r" fontAlgn="b"/>
                      <a:r>
                        <a:rPr lang="en-US" sz="1100" u="none" strike="noStrike" dirty="0">
                          <a:effectLst/>
                        </a:rPr>
                        <a:t>$592.00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val="1815295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3200400" y="819150"/>
            <a:ext cx="2500434" cy="461665"/>
          </a:xfrm>
          <a:prstGeom prst="rect">
            <a:avLst/>
          </a:prstGeom>
          <a:noFill/>
        </p:spPr>
        <p:txBody>
          <a:bodyPr wrap="square" rtlCol="0">
            <a:spAutoFit/>
          </a:bodyPr>
          <a:lstStyle/>
          <a:p>
            <a:r>
              <a:rPr lang="en-US" sz="2400" dirty="0" smtClean="0"/>
              <a:t>Progress to Date</a:t>
            </a:r>
            <a:endParaRPr lang="en-US" sz="2400" dirty="0"/>
          </a:p>
        </p:txBody>
      </p:sp>
      <p:graphicFrame>
        <p:nvGraphicFramePr>
          <p:cNvPr id="4" name="Content Placeholder 6"/>
          <p:cNvGraphicFramePr>
            <a:graphicFrameLocks/>
          </p:cNvGraphicFramePr>
          <p:nvPr>
            <p:extLst>
              <p:ext uri="{D42A27DB-BD31-4B8C-83A1-F6EECF244321}">
                <p14:modId xmlns:p14="http://schemas.microsoft.com/office/powerpoint/2010/main" val="473050831"/>
              </p:ext>
            </p:extLst>
          </p:nvPr>
        </p:nvGraphicFramePr>
        <p:xfrm>
          <a:off x="907317" y="1280815"/>
          <a:ext cx="7086600" cy="3337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9645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3321783" y="971550"/>
            <a:ext cx="2500434" cy="461665"/>
          </a:xfrm>
          <a:prstGeom prst="rect">
            <a:avLst/>
          </a:prstGeom>
          <a:noFill/>
        </p:spPr>
        <p:txBody>
          <a:bodyPr wrap="square" rtlCol="0">
            <a:spAutoFit/>
          </a:bodyPr>
          <a:lstStyle/>
          <a:p>
            <a:r>
              <a:rPr lang="en-US" sz="2400" dirty="0" smtClean="0"/>
              <a:t>Immediate Plans</a:t>
            </a:r>
            <a:endParaRPr lang="en-US" sz="2400" dirty="0"/>
          </a:p>
        </p:txBody>
      </p:sp>
      <p:sp>
        <p:nvSpPr>
          <p:cNvPr id="5" name="TextBox 4"/>
          <p:cNvSpPr txBox="1"/>
          <p:nvPr/>
        </p:nvSpPr>
        <p:spPr>
          <a:xfrm>
            <a:off x="836644" y="1433215"/>
            <a:ext cx="5792755" cy="3570208"/>
          </a:xfrm>
          <a:prstGeom prst="rect">
            <a:avLst/>
          </a:prstGeom>
          <a:noFill/>
        </p:spPr>
        <p:txBody>
          <a:bodyPr wrap="square" rtlCol="0">
            <a:spAutoFit/>
          </a:bodyPr>
          <a:lstStyle/>
          <a:p>
            <a:pPr marL="285750" indent="-285750" fontAlgn="base">
              <a:spcAft>
                <a:spcPts val="1200"/>
              </a:spcAft>
              <a:buFont typeface="Arial" panose="020B0604020202020204" pitchFamily="34" charset="0"/>
              <a:buChar char="•"/>
            </a:pPr>
            <a:r>
              <a:rPr lang="en-US" sz="1600" dirty="0"/>
              <a:t>Test operation of the two subsystems communication together</a:t>
            </a:r>
          </a:p>
          <a:p>
            <a:pPr marL="285750" indent="-285750" fontAlgn="base">
              <a:spcAft>
                <a:spcPts val="1200"/>
              </a:spcAft>
              <a:buFont typeface="Arial" panose="020B0604020202020204" pitchFamily="34" charset="0"/>
              <a:buChar char="•"/>
            </a:pPr>
            <a:r>
              <a:rPr lang="en-US" sz="1600" dirty="0" smtClean="0"/>
              <a:t>Test </a:t>
            </a:r>
            <a:r>
              <a:rPr lang="en-US" sz="1600" dirty="0"/>
              <a:t>accuracies of GPS and electronic </a:t>
            </a:r>
            <a:r>
              <a:rPr lang="en-US" sz="1600" dirty="0" smtClean="0"/>
              <a:t>compass</a:t>
            </a:r>
          </a:p>
          <a:p>
            <a:pPr marL="285750" indent="-285750" fontAlgn="base">
              <a:spcAft>
                <a:spcPts val="1200"/>
              </a:spcAft>
              <a:buFont typeface="Arial" panose="020B0604020202020204" pitchFamily="34" charset="0"/>
              <a:buChar char="•"/>
            </a:pPr>
            <a:r>
              <a:rPr lang="en-US" sz="1600" dirty="0" smtClean="0"/>
              <a:t>Power supply prototyping and testing</a:t>
            </a:r>
          </a:p>
          <a:p>
            <a:pPr marL="285750" indent="-285750" fontAlgn="base">
              <a:spcAft>
                <a:spcPts val="1200"/>
              </a:spcAft>
              <a:buFont typeface="Arial" panose="020B0604020202020204" pitchFamily="34" charset="0"/>
              <a:buChar char="•"/>
            </a:pPr>
            <a:r>
              <a:rPr lang="en-US" sz="1600" dirty="0" smtClean="0"/>
              <a:t>Minor component selection</a:t>
            </a:r>
          </a:p>
          <a:p>
            <a:pPr marL="285750" indent="-285750" fontAlgn="base">
              <a:spcAft>
                <a:spcPts val="1200"/>
              </a:spcAft>
              <a:buFont typeface="Arial" panose="020B0604020202020204" pitchFamily="34" charset="0"/>
              <a:buChar char="•"/>
            </a:pPr>
            <a:r>
              <a:rPr lang="en-US" sz="1600" dirty="0" smtClean="0"/>
              <a:t>Prototype and test completed module</a:t>
            </a:r>
            <a:endParaRPr lang="en-US" sz="1600" dirty="0"/>
          </a:p>
          <a:p>
            <a:pPr marL="285750" indent="-285750" fontAlgn="base">
              <a:spcAft>
                <a:spcPts val="1200"/>
              </a:spcAft>
              <a:buFont typeface="Arial" panose="020B0604020202020204" pitchFamily="34" charset="0"/>
              <a:buChar char="•"/>
            </a:pPr>
            <a:r>
              <a:rPr lang="en-US" sz="1600" dirty="0" smtClean="0"/>
              <a:t>Finalize PCB design and send out to be manufactured</a:t>
            </a:r>
          </a:p>
          <a:p>
            <a:pPr marL="285750" indent="-285750" fontAlgn="base">
              <a:spcAft>
                <a:spcPts val="1200"/>
              </a:spcAft>
              <a:buFont typeface="Arial" panose="020B0604020202020204" pitchFamily="34" charset="0"/>
              <a:buChar char="•"/>
            </a:pPr>
            <a:r>
              <a:rPr lang="en-US" sz="1600" dirty="0" smtClean="0"/>
              <a:t>Begin design of subsystem enclosures</a:t>
            </a:r>
          </a:p>
          <a:p>
            <a:pPr fontAlgn="base"/>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47470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7" name="TextBox 6"/>
          <p:cNvSpPr txBox="1"/>
          <p:nvPr/>
        </p:nvSpPr>
        <p:spPr>
          <a:xfrm>
            <a:off x="2857500" y="2266950"/>
            <a:ext cx="3429000" cy="830997"/>
          </a:xfrm>
          <a:prstGeom prst="rect">
            <a:avLst/>
          </a:prstGeom>
          <a:noFill/>
        </p:spPr>
        <p:txBody>
          <a:bodyPr wrap="square" rtlCol="0">
            <a:spAutoFit/>
          </a:bodyPr>
          <a:lstStyle/>
          <a:p>
            <a:r>
              <a:rPr lang="en-US" sz="4800" dirty="0" smtClean="0"/>
              <a:t>Questions?</a:t>
            </a:r>
            <a:endParaRPr lang="en-US" sz="4800" dirty="0"/>
          </a:p>
        </p:txBody>
      </p:sp>
    </p:spTree>
    <p:extLst>
      <p:ext uri="{BB962C8B-B14F-4D97-AF65-F5344CB8AC3E}">
        <p14:creationId xmlns:p14="http://schemas.microsoft.com/office/powerpoint/2010/main" val="150331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2171700" y="956388"/>
            <a:ext cx="4800600" cy="461665"/>
          </a:xfrm>
          <a:prstGeom prst="rect">
            <a:avLst/>
          </a:prstGeom>
          <a:noFill/>
        </p:spPr>
        <p:txBody>
          <a:bodyPr wrap="square" rtlCol="0">
            <a:spAutoFit/>
          </a:bodyPr>
          <a:lstStyle/>
          <a:p>
            <a:r>
              <a:rPr lang="en-US" sz="2400" dirty="0" smtClean="0"/>
              <a:t>Requirements and Specifications</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670458617"/>
              </p:ext>
            </p:extLst>
          </p:nvPr>
        </p:nvGraphicFramePr>
        <p:xfrm>
          <a:off x="1752600" y="1426995"/>
          <a:ext cx="5943600" cy="3224434"/>
        </p:xfrm>
        <a:graphic>
          <a:graphicData uri="http://schemas.openxmlformats.org/drawingml/2006/table">
            <a:tbl>
              <a:tblPr/>
              <a:tblGrid>
                <a:gridCol w="3419605"/>
                <a:gridCol w="2523995"/>
              </a:tblGrid>
              <a:tr h="265763">
                <a:tc>
                  <a:txBody>
                    <a:bodyPr/>
                    <a:lstStyle/>
                    <a:p>
                      <a:pPr algn="just" rtl="0" fontAlgn="ctr">
                        <a:spcBef>
                          <a:spcPts val="0"/>
                        </a:spcBef>
                        <a:spcAft>
                          <a:spcPts val="0"/>
                        </a:spcAft>
                      </a:pPr>
                      <a:r>
                        <a:rPr lang="en-US" sz="1200" b="0" i="0" u="none" strike="noStrike" dirty="0">
                          <a:solidFill>
                            <a:srgbClr val="000000"/>
                          </a:solidFill>
                          <a:effectLst/>
                          <a:latin typeface="Arial"/>
                        </a:rPr>
                        <a:t>Attribute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Value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Number of sensors</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FF0000"/>
                          </a:solidFill>
                          <a:effectLst/>
                          <a:latin typeface="Arial"/>
                        </a:rPr>
                        <a:t>Sensor detection distance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2-400cm (1in - 13 </a:t>
                      </a:r>
                      <a:r>
                        <a:rPr lang="en-US" sz="1200" b="0" i="0" u="none" strike="noStrike" dirty="0" err="1">
                          <a:solidFill>
                            <a:srgbClr val="FF0000"/>
                          </a:solidFill>
                          <a:effectLst/>
                          <a:latin typeface="Arial"/>
                        </a:rPr>
                        <a:t>ft</a:t>
                      </a:r>
                      <a:r>
                        <a:rPr lang="en-US" sz="1200" b="0" i="0" u="none" strike="noStrike" dirty="0">
                          <a:solidFill>
                            <a:srgbClr val="FF0000"/>
                          </a:solidFill>
                          <a:effectLst/>
                          <a:latin typeface="Arial"/>
                        </a:rPr>
                        <a:t>)</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measuring angle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30 degrees</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power consumption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smtClean="0">
                          <a:solidFill>
                            <a:srgbClr val="000000"/>
                          </a:solidFill>
                          <a:effectLst/>
                          <a:latin typeface="Arial"/>
                        </a:rPr>
                        <a:t>5-15 </a:t>
                      </a:r>
                      <a:r>
                        <a:rPr lang="en-US" sz="1200" b="0" i="0" u="none" strike="noStrike" dirty="0" err="1">
                          <a:solidFill>
                            <a:srgbClr val="000000"/>
                          </a:solidFill>
                          <a:effectLst/>
                          <a:latin typeface="Arial"/>
                        </a:rPr>
                        <a:t>mW</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Sensor frequency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40kHz</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Display size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2.2”</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00079">
                <a:tc>
                  <a:txBody>
                    <a:bodyPr/>
                    <a:lstStyle/>
                    <a:p>
                      <a:pPr algn="just" rtl="0" fontAlgn="t">
                        <a:spcBef>
                          <a:spcPts val="0"/>
                        </a:spcBef>
                        <a:spcAft>
                          <a:spcPts val="0"/>
                        </a:spcAft>
                      </a:pPr>
                      <a:r>
                        <a:rPr lang="en-US" sz="1200" b="0" i="0" u="none" strike="noStrike" dirty="0">
                          <a:solidFill>
                            <a:srgbClr val="000000"/>
                          </a:solidFill>
                          <a:effectLst/>
                          <a:latin typeface="Arial"/>
                        </a:rPr>
                        <a:t>Display resolution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320 x 240 resolution, 18 bit color</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5763">
                <a:tc>
                  <a:txBody>
                    <a:bodyPr/>
                    <a:lstStyle/>
                    <a:p>
                      <a:pPr algn="just" rtl="0" fontAlgn="t">
                        <a:spcBef>
                          <a:spcPts val="0"/>
                        </a:spcBef>
                        <a:spcAft>
                          <a:spcPts val="0"/>
                        </a:spcAft>
                      </a:pPr>
                      <a:r>
                        <a:rPr lang="en-US" sz="1200" b="0" i="0" u="none" strike="noStrike" dirty="0">
                          <a:solidFill>
                            <a:srgbClr val="FF0000"/>
                          </a:solidFill>
                          <a:effectLst/>
                          <a:latin typeface="Arial"/>
                        </a:rPr>
                        <a:t>Display current consumption</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100mA</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65763">
                <a:tc>
                  <a:txBody>
                    <a:bodyPr/>
                    <a:lstStyle/>
                    <a:p>
                      <a:pPr algn="just" rtl="0" fontAlgn="t">
                        <a:spcBef>
                          <a:spcPts val="0"/>
                        </a:spcBef>
                        <a:spcAft>
                          <a:spcPts val="0"/>
                        </a:spcAft>
                      </a:pPr>
                      <a:r>
                        <a:rPr lang="en-US" sz="1200" b="0" i="0" u="none" strike="noStrike" dirty="0">
                          <a:solidFill>
                            <a:srgbClr val="000000"/>
                          </a:solidFill>
                          <a:effectLst/>
                          <a:latin typeface="Arial"/>
                        </a:rPr>
                        <a:t>Display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3.3-5V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36069">
                <a:tc>
                  <a:txBody>
                    <a:bodyPr/>
                    <a:lstStyle/>
                    <a:p>
                      <a:pPr algn="just" rtl="0" fontAlgn="t">
                        <a:spcBef>
                          <a:spcPts val="0"/>
                        </a:spcBef>
                        <a:spcAft>
                          <a:spcPts val="0"/>
                        </a:spcAft>
                      </a:pPr>
                      <a:r>
                        <a:rPr lang="en-US" sz="1200" b="0" i="0" u="none" strike="noStrike" dirty="0">
                          <a:solidFill>
                            <a:srgbClr val="FF0000"/>
                          </a:solidFill>
                          <a:effectLst/>
                          <a:latin typeface="Arial"/>
                        </a:rPr>
                        <a:t>Microcontroller current consumption</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0.1uA-0.2mA</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96419">
                <a:tc>
                  <a:txBody>
                    <a:bodyPr/>
                    <a:lstStyle/>
                    <a:p>
                      <a:pPr algn="just" rtl="0" fontAlgn="t">
                        <a:spcBef>
                          <a:spcPts val="0"/>
                        </a:spcBef>
                        <a:spcAft>
                          <a:spcPts val="0"/>
                        </a:spcAft>
                      </a:pPr>
                      <a:r>
                        <a:rPr lang="en-US" sz="1200" b="0" i="0" u="none" strike="noStrike" dirty="0">
                          <a:solidFill>
                            <a:srgbClr val="FF0000"/>
                          </a:solidFill>
                          <a:effectLst/>
                          <a:latin typeface="Arial"/>
                        </a:rPr>
                        <a:t>Wireless communication module operating range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10 meters</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
        <p:nvSpPr>
          <p:cNvPr id="7" name="Rectangle 2"/>
          <p:cNvSpPr>
            <a:spLocks noChangeArrowheads="1"/>
          </p:cNvSpPr>
          <p:nvPr/>
        </p:nvSpPr>
        <p:spPr bwMode="auto">
          <a:xfrm>
            <a:off x="1974850"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4" name="TextBox 3"/>
          <p:cNvSpPr txBox="1"/>
          <p:nvPr/>
        </p:nvSpPr>
        <p:spPr>
          <a:xfrm>
            <a:off x="1466850" y="921692"/>
            <a:ext cx="6210300" cy="461665"/>
          </a:xfrm>
          <a:prstGeom prst="rect">
            <a:avLst/>
          </a:prstGeom>
          <a:noFill/>
        </p:spPr>
        <p:txBody>
          <a:bodyPr wrap="square" rtlCol="0">
            <a:spAutoFit/>
          </a:bodyPr>
          <a:lstStyle/>
          <a:p>
            <a:r>
              <a:rPr lang="en-US" sz="2400" dirty="0" smtClean="0"/>
              <a:t>Requirements and Specifications Continued</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3230962043"/>
              </p:ext>
            </p:extLst>
          </p:nvPr>
        </p:nvGraphicFramePr>
        <p:xfrm>
          <a:off x="1714500" y="1381125"/>
          <a:ext cx="5715000" cy="3210896"/>
        </p:xfrm>
        <a:graphic>
          <a:graphicData uri="http://schemas.openxmlformats.org/drawingml/2006/table">
            <a:tbl>
              <a:tblPr/>
              <a:tblGrid>
                <a:gridCol w="3165078"/>
                <a:gridCol w="2549922"/>
              </a:tblGrid>
              <a:tr h="246992">
                <a:tc>
                  <a:txBody>
                    <a:bodyPr/>
                    <a:lstStyle/>
                    <a:p>
                      <a:pPr algn="just" rtl="0" fontAlgn="t">
                        <a:spcBef>
                          <a:spcPts val="0"/>
                        </a:spcBef>
                        <a:spcAft>
                          <a:spcPts val="0"/>
                        </a:spcAft>
                      </a:pPr>
                      <a:r>
                        <a:rPr lang="en-US" sz="1200" b="0" i="0" u="none" strike="noStrike" dirty="0">
                          <a:solidFill>
                            <a:srgbClr val="000000"/>
                          </a:solidFill>
                          <a:effectLst/>
                          <a:latin typeface="Arial"/>
                        </a:rPr>
                        <a:t>Solar panel output</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smtClean="0">
                          <a:solidFill>
                            <a:srgbClr val="000000"/>
                          </a:solidFill>
                          <a:effectLst/>
                          <a:latin typeface="Arial"/>
                        </a:rPr>
                        <a:t>50mA </a:t>
                      </a:r>
                      <a:r>
                        <a:rPr lang="en-US" sz="1200" b="0" i="0" u="none" strike="noStrike" dirty="0">
                          <a:solidFill>
                            <a:srgbClr val="000000"/>
                          </a:solidFill>
                          <a:effectLst/>
                          <a:latin typeface="Arial"/>
                        </a:rPr>
                        <a:t>at 4.8V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Solar panel dimensions</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73mm x 94mm</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Battery capacity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a:solidFill>
                            <a:srgbClr val="000000"/>
                          </a:solidFill>
                          <a:effectLst/>
                          <a:latin typeface="Arial"/>
                        </a:rPr>
                        <a:t>2000 mAh</a:t>
                      </a:r>
                      <a:endParaRPr lang="en-US" sz="120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Battery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3.7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Real time clock accuracy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+/- 2 minutes/year</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Real time clock operating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3.3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FF0000"/>
                          </a:solidFill>
                          <a:effectLst/>
                          <a:latin typeface="Arial"/>
                        </a:rPr>
                        <a:t>Real time clock current consumption</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110 </a:t>
                      </a:r>
                      <a:r>
                        <a:rPr lang="en-US" sz="1200" b="0" i="0" u="none" strike="noStrike" dirty="0" err="1">
                          <a:solidFill>
                            <a:srgbClr val="FF0000"/>
                          </a:solidFill>
                          <a:effectLst/>
                          <a:latin typeface="Arial"/>
                        </a:rPr>
                        <a:t>uA</a:t>
                      </a:r>
                      <a:r>
                        <a:rPr lang="en-US" sz="1200" b="0" i="0" u="none" strike="noStrike" dirty="0">
                          <a:solidFill>
                            <a:srgbClr val="FF0000"/>
                          </a:solidFill>
                          <a:effectLst/>
                          <a:latin typeface="Arial"/>
                        </a:rPr>
                        <a:t> (standby); 200uA (active)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Electronic compass operating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2.5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FF0000"/>
                          </a:solidFill>
                          <a:effectLst/>
                          <a:latin typeface="Arial"/>
                        </a:rPr>
                        <a:t>Electronic compass current consumption</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FF0000"/>
                          </a:solidFill>
                          <a:effectLst/>
                          <a:latin typeface="Arial"/>
                        </a:rPr>
                        <a:t>1uA (standby); 300uA (active)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operating voltage</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3.0- 4.3 V</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current consumption</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a:solidFill>
                            <a:srgbClr val="000000"/>
                          </a:solidFill>
                          <a:effectLst/>
                          <a:latin typeface="Arial"/>
                        </a:rPr>
                        <a:t>180uA - 25mA</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r h="246992">
                <a:tc>
                  <a:txBody>
                    <a:bodyPr/>
                    <a:lstStyle/>
                    <a:p>
                      <a:pPr algn="just" rtl="0" fontAlgn="t">
                        <a:spcBef>
                          <a:spcPts val="0"/>
                        </a:spcBef>
                        <a:spcAft>
                          <a:spcPts val="0"/>
                        </a:spcAft>
                      </a:pPr>
                      <a:r>
                        <a:rPr lang="en-US" sz="1200" b="0" i="0" u="none" strike="noStrike" dirty="0">
                          <a:solidFill>
                            <a:srgbClr val="000000"/>
                          </a:solidFill>
                          <a:effectLst/>
                          <a:latin typeface="Arial"/>
                        </a:rPr>
                        <a:t>GPS position accuracy</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200" b="0" i="0" u="none" strike="noStrike" dirty="0">
                          <a:solidFill>
                            <a:srgbClr val="000000"/>
                          </a:solidFill>
                          <a:effectLst/>
                          <a:latin typeface="Arial"/>
                        </a:rPr>
                        <a:t>2.5 m</a:t>
                      </a:r>
                      <a:endParaRPr lang="en-US" sz="1200" dirty="0">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46992">
                <a:tc>
                  <a:txBody>
                    <a:bodyPr/>
                    <a:lstStyle/>
                    <a:p>
                      <a:pPr algn="just" rtl="0" fontAlgn="t">
                        <a:spcBef>
                          <a:spcPts val="0"/>
                        </a:spcBef>
                        <a:spcAft>
                          <a:spcPts val="0"/>
                        </a:spcAft>
                      </a:pPr>
                      <a:r>
                        <a:rPr lang="en-US" sz="1200" b="0" i="0" u="none" strike="noStrike" dirty="0" smtClean="0">
                          <a:solidFill>
                            <a:srgbClr val="FF0000"/>
                          </a:solidFill>
                          <a:effectLst/>
                          <a:latin typeface="Arial"/>
                        </a:rPr>
                        <a:t>Overall weight</a:t>
                      </a:r>
                      <a:r>
                        <a:rPr lang="en-US" sz="1200" b="0" i="0" u="none" strike="noStrike" baseline="0" dirty="0" smtClean="0">
                          <a:solidFill>
                            <a:srgbClr val="FF0000"/>
                          </a:solidFill>
                          <a:effectLst/>
                          <a:latin typeface="Arial"/>
                        </a:rPr>
                        <a:t> increase</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n-US" sz="1200" b="0" i="0" u="none" strike="noStrike" dirty="0" smtClean="0">
                          <a:solidFill>
                            <a:srgbClr val="FF0000"/>
                          </a:solidFill>
                          <a:effectLst/>
                          <a:latin typeface="Arial"/>
                        </a:rPr>
                        <a:t> </a:t>
                      </a:r>
                      <a:r>
                        <a:rPr lang="en-US" sz="1200" b="0" i="0" u="none" strike="noStrike" dirty="0" smtClean="0">
                          <a:solidFill>
                            <a:srgbClr val="FF0000"/>
                          </a:solidFill>
                          <a:effectLst/>
                          <a:latin typeface="Arial"/>
                        </a:rPr>
                        <a:t>&lt; 600</a:t>
                      </a:r>
                      <a:r>
                        <a:rPr lang="en-US" sz="1200" b="0" i="0" u="none" strike="noStrike" baseline="0" dirty="0" smtClean="0">
                          <a:solidFill>
                            <a:srgbClr val="FF0000"/>
                          </a:solidFill>
                          <a:effectLst/>
                          <a:latin typeface="Arial"/>
                        </a:rPr>
                        <a:t> </a:t>
                      </a:r>
                      <a:r>
                        <a:rPr lang="en-US" sz="1200" b="0" i="0" u="none" strike="noStrike" baseline="0" dirty="0" smtClean="0">
                          <a:solidFill>
                            <a:srgbClr val="FF0000"/>
                          </a:solidFill>
                          <a:effectLst/>
                          <a:latin typeface="Arial"/>
                        </a:rPr>
                        <a:t>grams</a:t>
                      </a:r>
                      <a:endParaRPr lang="en-US" sz="1200" dirty="0">
                        <a:solidFill>
                          <a:srgbClr val="FF0000"/>
                        </a:solidFill>
                        <a:effectLst/>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r>
            </a:tbl>
          </a:graphicData>
        </a:graphic>
      </p:graphicFrame>
      <p:sp>
        <p:nvSpPr>
          <p:cNvPr id="5" name="Rectangle 1"/>
          <p:cNvSpPr>
            <a:spLocks noChangeArrowheads="1"/>
          </p:cNvSpPr>
          <p:nvPr/>
        </p:nvSpPr>
        <p:spPr bwMode="auto">
          <a:xfrm>
            <a:off x="2414588"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6511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46358" y="895349"/>
            <a:ext cx="4760119" cy="461665"/>
          </a:xfrm>
          <a:prstGeom prst="rect">
            <a:avLst/>
          </a:prstGeom>
          <a:noFill/>
        </p:spPr>
        <p:txBody>
          <a:bodyPr wrap="square" rtlCol="0">
            <a:spAutoFit/>
          </a:bodyPr>
          <a:lstStyle/>
          <a:p>
            <a:r>
              <a:rPr lang="en-US" sz="2400" dirty="0" smtClean="0"/>
              <a:t>Helmet Hardware Block Diagram</a:t>
            </a:r>
            <a:endParaRPr lang="en-US" sz="2400" dirty="0"/>
          </a:p>
        </p:txBody>
      </p:sp>
      <p:pic>
        <p:nvPicPr>
          <p:cNvPr id="8194" name="Picture 2" descr="Block_diagram_helmet_hardw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084" y="1428750"/>
            <a:ext cx="4721393" cy="329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5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1925240" y="914474"/>
            <a:ext cx="5293519" cy="461665"/>
          </a:xfrm>
          <a:prstGeom prst="rect">
            <a:avLst/>
          </a:prstGeom>
          <a:noFill/>
        </p:spPr>
        <p:txBody>
          <a:bodyPr wrap="square" rtlCol="0">
            <a:spAutoFit/>
          </a:bodyPr>
          <a:lstStyle/>
          <a:p>
            <a:r>
              <a:rPr lang="en-US" sz="2400" dirty="0" smtClean="0"/>
              <a:t>Motorcycle Hardware Block Diagram</a:t>
            </a:r>
            <a:endParaRPr lang="en-US" sz="2400" dirty="0"/>
          </a:p>
        </p:txBody>
      </p:sp>
      <p:pic>
        <p:nvPicPr>
          <p:cNvPr id="6146" name="Picture 2" descr="Block_diagram_motorcycle_hard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231" y="1350245"/>
            <a:ext cx="5539214" cy="336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268140" y="895350"/>
            <a:ext cx="4607719" cy="461665"/>
          </a:xfrm>
          <a:prstGeom prst="rect">
            <a:avLst/>
          </a:prstGeom>
          <a:noFill/>
        </p:spPr>
        <p:txBody>
          <a:bodyPr wrap="square" rtlCol="0">
            <a:spAutoFit/>
          </a:bodyPr>
          <a:lstStyle/>
          <a:p>
            <a:r>
              <a:rPr lang="en-US" sz="2400" dirty="0" smtClean="0"/>
              <a:t>Helmet Software Block Diagram</a:t>
            </a:r>
            <a:endParaRPr lang="en-US" sz="2400" dirty="0"/>
          </a:p>
        </p:txBody>
      </p:sp>
      <p:pic>
        <p:nvPicPr>
          <p:cNvPr id="5122" name="Picture 2" descr="Block_diagram_helmet_soft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795" y="1379953"/>
            <a:ext cx="606640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59039"/>
          </a:xfrm>
          <a:prstGeom prst="rect">
            <a:avLst/>
          </a:prstGeom>
        </p:spPr>
      </p:pic>
      <p:sp>
        <p:nvSpPr>
          <p:cNvPr id="5" name="TextBox 4"/>
          <p:cNvSpPr txBox="1"/>
          <p:nvPr/>
        </p:nvSpPr>
        <p:spPr>
          <a:xfrm>
            <a:off x="2019300" y="1047750"/>
            <a:ext cx="5105400" cy="461665"/>
          </a:xfrm>
          <a:prstGeom prst="rect">
            <a:avLst/>
          </a:prstGeom>
          <a:noFill/>
        </p:spPr>
        <p:txBody>
          <a:bodyPr wrap="square" rtlCol="0">
            <a:spAutoFit/>
          </a:bodyPr>
          <a:lstStyle/>
          <a:p>
            <a:r>
              <a:rPr lang="en-US" sz="2400" dirty="0" smtClean="0"/>
              <a:t>Motorcycle Software Block Diagram</a:t>
            </a:r>
            <a:endParaRPr lang="en-US" sz="2400" dirty="0"/>
          </a:p>
        </p:txBody>
      </p:sp>
      <p:pic>
        <p:nvPicPr>
          <p:cNvPr id="4100" name="Picture 4" descr="Block_diagram_motorcycle_soft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85950"/>
            <a:ext cx="7772400" cy="224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0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TotalTime>
  <Words>2071</Words>
  <Application>Microsoft Office PowerPoint</Application>
  <PresentationFormat>On-screen Show (16:9)</PresentationFormat>
  <Paragraphs>524</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Aurora</dc:creator>
  <cp:lastModifiedBy>amber f</cp:lastModifiedBy>
  <cp:revision>76</cp:revision>
  <dcterms:modified xsi:type="dcterms:W3CDTF">2016-04-21T23:30:40Z</dcterms:modified>
</cp:coreProperties>
</file>