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832DF8-D857-4375-B21E-6B934B2E491C}">
  <a:tblStyle styleId="{E0832DF8-D857-4375-B21E-6B934B2E49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214B9C5-9B89-4588-B43A-57121002C4CB}"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7375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62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153" name="Shape 15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extLst>
      <p:ext uri="{BB962C8B-B14F-4D97-AF65-F5344CB8AC3E}">
        <p14:creationId xmlns:p14="http://schemas.microsoft.com/office/powerpoint/2010/main" val="337302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161" name="Shape 161"/>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200590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943400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176" name="Shape 17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341305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788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230164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370932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954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460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44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We need to shorten this.</a:t>
            </a:r>
          </a:p>
        </p:txBody>
      </p:sp>
      <p:sp>
        <p:nvSpPr>
          <p:cNvPr id="95" name="Shape 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925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31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875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00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9282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210271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4368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701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extLst>
      <p:ext uri="{BB962C8B-B14F-4D97-AF65-F5344CB8AC3E}">
        <p14:creationId xmlns:p14="http://schemas.microsoft.com/office/powerpoint/2010/main" val="2427248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079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28745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919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8" name="Shape 29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8566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5" name="Shape 3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39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18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326965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47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66561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71780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146" name="Shape 14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extLst>
      <p:ext uri="{BB962C8B-B14F-4D97-AF65-F5344CB8AC3E}">
        <p14:creationId xmlns:p14="http://schemas.microsoft.com/office/powerpoint/2010/main" val="16624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136291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29430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250987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49879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742258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59209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02086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66949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8384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929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489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756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7190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4081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9165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6123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8660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7290010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337575" y="1135025"/>
            <a:ext cx="9144000" cy="1484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b="0" i="0" u="none" strike="noStrike" cap="none" dirty="0">
                <a:latin typeface="Calibri"/>
                <a:ea typeface="Calibri"/>
                <a:cs typeface="Calibri"/>
                <a:sym typeface="Calibri"/>
              </a:rPr>
              <a:t>SPIDRONE</a:t>
            </a:r>
            <a:r>
              <a:rPr lang="en-US" sz="5400" b="0" i="0" u="none" strike="noStrike" cap="none" dirty="0">
                <a:latin typeface="Calibri"/>
                <a:ea typeface="Calibri"/>
                <a:cs typeface="Calibri"/>
                <a:sym typeface="Calibri"/>
              </a:rPr>
              <a:t/>
            </a:r>
            <a:br>
              <a:rPr lang="en-US" sz="5400" b="0" i="0" u="none" strike="noStrike" cap="none" dirty="0">
                <a:latin typeface="Calibri"/>
                <a:ea typeface="Calibri"/>
                <a:cs typeface="Calibri"/>
                <a:sym typeface="Calibri"/>
              </a:rPr>
            </a:br>
            <a:r>
              <a:rPr lang="en-US" sz="4800" b="0" i="0" u="none" strike="noStrike" cap="none" dirty="0">
                <a:latin typeface="Calibri"/>
                <a:ea typeface="Calibri"/>
                <a:cs typeface="Calibri"/>
                <a:sym typeface="Calibri"/>
              </a:rPr>
              <a:t>Group 2 </a:t>
            </a:r>
          </a:p>
        </p:txBody>
      </p:sp>
      <p:sp>
        <p:nvSpPr>
          <p:cNvPr id="90" name="Shape 90"/>
          <p:cNvSpPr txBox="1">
            <a:spLocks noGrp="1"/>
          </p:cNvSpPr>
          <p:nvPr>
            <p:ph type="subTitle" idx="1"/>
          </p:nvPr>
        </p:nvSpPr>
        <p:spPr>
          <a:xfrm>
            <a:off x="1417475" y="3282412"/>
            <a:ext cx="9144000" cy="16557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a:t>Benjamin Atsu - EE</a:t>
            </a:r>
          </a:p>
          <a:p>
            <a:pPr marL="0" marR="0" lvl="0" indent="0" algn="ctr" rtl="0">
              <a:lnSpc>
                <a:spcPct val="90000"/>
              </a:lnSpc>
              <a:spcBef>
                <a:spcPts val="0"/>
              </a:spcBef>
              <a:buClr>
                <a:schemeClr val="dk1"/>
              </a:buClr>
              <a:buSzPct val="25000"/>
              <a:buFont typeface="Arial"/>
              <a:buNone/>
            </a:pPr>
            <a:r>
              <a:rPr lang="en-US"/>
              <a:t>Daniel Camargo - CpE</a:t>
            </a:r>
          </a:p>
          <a:p>
            <a:pPr marL="0" marR="0" lvl="0" indent="0" algn="ctr" rtl="0">
              <a:lnSpc>
                <a:spcPct val="90000"/>
              </a:lnSpc>
              <a:spcBef>
                <a:spcPts val="0"/>
              </a:spcBef>
              <a:buClr>
                <a:schemeClr val="dk1"/>
              </a:buClr>
              <a:buSzPct val="25000"/>
              <a:buFont typeface="Arial"/>
              <a:buNone/>
            </a:pPr>
            <a:r>
              <a:rPr lang="en-US"/>
              <a:t>Kyle Ferriss - CpE</a:t>
            </a:r>
          </a:p>
          <a:p>
            <a:pPr marL="0" marR="0" lvl="0" indent="0" algn="ctr" rtl="0">
              <a:lnSpc>
                <a:spcPct val="90000"/>
              </a:lnSpc>
              <a:spcBef>
                <a:spcPts val="0"/>
              </a:spcBef>
              <a:buClr>
                <a:schemeClr val="dk1"/>
              </a:buClr>
              <a:buSzPct val="25000"/>
              <a:buFont typeface="Arial"/>
              <a:buNone/>
            </a:pPr>
            <a:r>
              <a:rPr lang="en-US"/>
              <a:t>Jonathan Obah - EE</a:t>
            </a:r>
          </a:p>
        </p:txBody>
      </p:sp>
      <p:pic>
        <p:nvPicPr>
          <p:cNvPr id="91" name="Shape 91"/>
          <p:cNvPicPr preferRelativeResize="0"/>
          <p:nvPr/>
        </p:nvPicPr>
        <p:blipFill>
          <a:blip r:embed="rId3">
            <a:alphaModFix/>
          </a:blip>
          <a:stretch>
            <a:fillRect/>
          </a:stretch>
        </p:blipFill>
        <p:spPr>
          <a:xfrm>
            <a:off x="516173" y="3915601"/>
            <a:ext cx="3809997" cy="25368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77475" y="151175"/>
            <a:ext cx="10515599" cy="1325700"/>
          </a:xfrm>
          <a:prstGeom prst="rect">
            <a:avLst/>
          </a:prstGeom>
        </p:spPr>
        <p:txBody>
          <a:bodyPr lIns="91425" tIns="91425" rIns="91425" bIns="91425" anchor="ctr" anchorCtr="0">
            <a:noAutofit/>
          </a:bodyPr>
          <a:lstStyle/>
          <a:p>
            <a:pPr lvl="0" rtl="0">
              <a:spcBef>
                <a:spcPts val="0"/>
              </a:spcBef>
              <a:buNone/>
            </a:pPr>
            <a:r>
              <a:rPr lang="en-US" b="1" dirty="0">
                <a:latin typeface="Arial" panose="020B0604020202020204" pitchFamily="34" charset="0"/>
                <a:cs typeface="Arial" panose="020B0604020202020204" pitchFamily="34" charset="0"/>
              </a:rPr>
              <a:t>Design Approach -</a:t>
            </a:r>
          </a:p>
          <a:p>
            <a:pPr marL="914400" lvl="0" indent="457200" rtl="0">
              <a:spcBef>
                <a:spcPts val="0"/>
              </a:spcBef>
              <a:buNone/>
            </a:pPr>
            <a:r>
              <a:rPr lang="en-US" b="1" dirty="0">
                <a:latin typeface="Arial" panose="020B0604020202020204" pitchFamily="34" charset="0"/>
                <a:cs typeface="Arial" panose="020B0604020202020204" pitchFamily="34" charset="0"/>
              </a:rPr>
              <a:t> Automatic Landing</a:t>
            </a:r>
          </a:p>
        </p:txBody>
      </p:sp>
      <p:pic>
        <p:nvPicPr>
          <p:cNvPr id="156" name="Shape 156"/>
          <p:cNvPicPr preferRelativeResize="0"/>
          <p:nvPr/>
        </p:nvPicPr>
        <p:blipFill>
          <a:blip r:embed="rId3">
            <a:alphaModFix/>
          </a:blip>
          <a:stretch>
            <a:fillRect/>
          </a:stretch>
        </p:blipFill>
        <p:spPr>
          <a:xfrm>
            <a:off x="7768650" y="593750"/>
            <a:ext cx="4105275" cy="5838825"/>
          </a:xfrm>
          <a:prstGeom prst="rect">
            <a:avLst/>
          </a:prstGeom>
          <a:noFill/>
          <a:ln>
            <a:noFill/>
          </a:ln>
        </p:spPr>
      </p:pic>
      <p:pic>
        <p:nvPicPr>
          <p:cNvPr id="157" name="Shape 157"/>
          <p:cNvPicPr preferRelativeResize="0"/>
          <p:nvPr/>
        </p:nvPicPr>
        <p:blipFill>
          <a:blip r:embed="rId4">
            <a:alphaModFix/>
          </a:blip>
          <a:stretch>
            <a:fillRect/>
          </a:stretch>
        </p:blipFill>
        <p:spPr>
          <a:xfrm>
            <a:off x="690375" y="1590050"/>
            <a:ext cx="6048223" cy="4536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b="1" dirty="0">
                <a:latin typeface="Arial" panose="020B0604020202020204" pitchFamily="34" charset="0"/>
                <a:cs typeface="Arial" panose="020B0604020202020204" pitchFamily="34" charset="0"/>
              </a:rPr>
              <a:t>Design - User Tracking</a:t>
            </a:r>
          </a:p>
        </p:txBody>
      </p:sp>
      <p:sp>
        <p:nvSpPr>
          <p:cNvPr id="164" name="Shape 164"/>
          <p:cNvSpPr txBox="1">
            <a:spLocks noGrp="1"/>
          </p:cNvSpPr>
          <p:nvPr>
            <p:ph idx="1"/>
          </p:nvPr>
        </p:nvSpPr>
        <p:spPr>
          <a:xfrm>
            <a:off x="838200" y="1882200"/>
            <a:ext cx="10515599" cy="4351199"/>
          </a:xfrm>
          <a:prstGeom prst="rect">
            <a:avLst/>
          </a:prstGeom>
        </p:spPr>
        <p:txBody>
          <a:bodyPr lIns="91425" tIns="91425" rIns="91425" bIns="91425" anchor="t" anchorCtr="0">
            <a:noAutofit/>
          </a:bodyPr>
          <a:lstStyle/>
          <a:p>
            <a:pPr marL="457200" lvl="0" indent="-228600" rtl="0">
              <a:spcBef>
                <a:spcPts val="0"/>
              </a:spcBef>
            </a:pPr>
            <a:r>
              <a:rPr lang="en-US" sz="2400" dirty="0"/>
              <a:t>Majority of the population own a smartphone capable of transmitting data and GPS coordinates.</a:t>
            </a:r>
          </a:p>
          <a:p>
            <a:pPr marL="457200" lvl="0" indent="-228600" rtl="0">
              <a:spcBef>
                <a:spcPts val="0"/>
              </a:spcBef>
            </a:pPr>
            <a:r>
              <a:rPr lang="en-US" sz="2400" dirty="0"/>
              <a:t>Develop an app that will track a user’s GPS coordinates and create a path.</a:t>
            </a:r>
          </a:p>
          <a:p>
            <a:pPr marL="457200" lvl="0" indent="-228600" rtl="0">
              <a:spcBef>
                <a:spcPts val="0"/>
              </a:spcBef>
            </a:pPr>
            <a:r>
              <a:rPr lang="en-US" sz="2400" dirty="0"/>
              <a:t>Upload those coordinates to a server for the drone to download and follow.</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200" b="1" dirty="0">
                <a:latin typeface="Arial" panose="020B0604020202020204" pitchFamily="34" charset="0"/>
                <a:cs typeface="Arial" panose="020B0604020202020204" pitchFamily="34" charset="0"/>
              </a:rPr>
              <a:t>Design - User Tracking</a:t>
            </a:r>
          </a:p>
        </p:txBody>
      </p:sp>
      <p:pic>
        <p:nvPicPr>
          <p:cNvPr id="171" name="Shape 171"/>
          <p:cNvPicPr preferRelativeResize="0"/>
          <p:nvPr/>
        </p:nvPicPr>
        <p:blipFill>
          <a:blip r:embed="rId3">
            <a:alphaModFix/>
          </a:blip>
          <a:stretch>
            <a:fillRect/>
          </a:stretch>
        </p:blipFill>
        <p:spPr>
          <a:xfrm>
            <a:off x="6557725" y="808775"/>
            <a:ext cx="5276850" cy="5800725"/>
          </a:xfrm>
          <a:prstGeom prst="rect">
            <a:avLst/>
          </a:prstGeom>
          <a:noFill/>
          <a:ln>
            <a:noFill/>
          </a:ln>
        </p:spPr>
      </p:pic>
      <p:pic>
        <p:nvPicPr>
          <p:cNvPr id="172" name="Shape 172"/>
          <p:cNvPicPr preferRelativeResize="0"/>
          <p:nvPr/>
        </p:nvPicPr>
        <p:blipFill>
          <a:blip r:embed="rId4">
            <a:alphaModFix/>
          </a:blip>
          <a:stretch>
            <a:fillRect/>
          </a:stretch>
        </p:blipFill>
        <p:spPr>
          <a:xfrm>
            <a:off x="1804650" y="2486750"/>
            <a:ext cx="4048125" cy="3028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prstGeom prst="rect">
            <a:avLst/>
          </a:prstGeom>
        </p:spPr>
        <p:txBody>
          <a:bodyPr lIns="91425" tIns="91425" rIns="91425" bIns="91425" anchor="ctr" anchorCtr="0">
            <a:noAutofit/>
          </a:bodyPr>
          <a:lstStyle/>
          <a:p>
            <a:pPr lvl="0" rtl="0">
              <a:spcBef>
                <a:spcPts val="1000"/>
              </a:spcBef>
              <a:buClr>
                <a:schemeClr val="dk1"/>
              </a:buClr>
              <a:buSzPct val="30555"/>
              <a:buFont typeface="Arial"/>
              <a:buNone/>
            </a:pPr>
            <a:r>
              <a:rPr lang="en-US" sz="2800" b="1" dirty="0">
                <a:latin typeface="Arial" panose="020B0604020202020204" pitchFamily="34" charset="0"/>
                <a:cs typeface="Arial" panose="020B0604020202020204" pitchFamily="34" charset="0"/>
              </a:rPr>
              <a:t>Specifications - Power Source : SOLAR PANEL</a:t>
            </a:r>
          </a:p>
          <a:p>
            <a:pPr lvl="0" rtl="0">
              <a:spcBef>
                <a:spcPts val="0"/>
              </a:spcBef>
              <a:buNone/>
            </a:pPr>
            <a:endParaRPr sz="3600" b="1" dirty="0"/>
          </a:p>
        </p:txBody>
      </p:sp>
      <p:sp>
        <p:nvSpPr>
          <p:cNvPr id="179" name="Shape 179"/>
          <p:cNvSpPr txBox="1">
            <a:spLocks noGrp="1"/>
          </p:cNvSpPr>
          <p:nvPr>
            <p:ph idx="1"/>
          </p:nvPr>
        </p:nvSpPr>
        <p:spPr>
          <a:xfrm>
            <a:off x="838200" y="1368425"/>
            <a:ext cx="10515599" cy="4803299"/>
          </a:xfrm>
          <a:prstGeom prst="rect">
            <a:avLst/>
          </a:prstGeom>
        </p:spPr>
        <p:txBody>
          <a:bodyPr lIns="91425" tIns="91425" rIns="91425" bIns="91425" anchor="t" anchorCtr="0">
            <a:noAutofit/>
          </a:bodyPr>
          <a:lstStyle/>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Mono-crystalline silicon 18V,5W</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No-load voltage: 18-23V DC</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Load voltage: 18V</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Output current: 250-280mAh (0.2A-0.28A)</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dirty="0"/>
              <a:t>Size: 320x120x5mm/12.6*4.7*0.19inch</a:t>
            </a:r>
          </a:p>
          <a:p>
            <a:pPr marL="0" lvl="0" indent="-69850" rtl="0">
              <a:lnSpc>
                <a:spcPct val="150000"/>
              </a:lnSpc>
              <a:spcBef>
                <a:spcPts val="0"/>
              </a:spcBef>
              <a:buClr>
                <a:schemeClr val="dk1"/>
              </a:buClr>
              <a:buSzPct val="42307"/>
              <a:buFont typeface="Arial"/>
              <a:buNone/>
            </a:pPr>
            <a:r>
              <a:rPr lang="en-US" sz="2600" dirty="0">
                <a:latin typeface="Arial"/>
                <a:ea typeface="Arial"/>
                <a:cs typeface="Arial"/>
                <a:sym typeface="Arial"/>
              </a:rPr>
              <a:t>•</a:t>
            </a:r>
            <a:r>
              <a:rPr lang="en-US" sz="2600" b="1" dirty="0"/>
              <a:t>Weight: 0.323kg/ 11.4oz</a:t>
            </a:r>
            <a:r>
              <a:rPr lang="en-US" sz="2600" dirty="0"/>
              <a:t>. </a:t>
            </a:r>
          </a:p>
          <a:p>
            <a:pPr lvl="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38200" y="162200"/>
            <a:ext cx="10515599" cy="1464600"/>
          </a:xfrm>
          <a:prstGeom prst="rect">
            <a:avLst/>
          </a:prstGeom>
          <a:noFill/>
          <a:ln>
            <a:noFill/>
          </a:ln>
        </p:spPr>
        <p:txBody>
          <a:bodyPr lIns="91425" tIns="45700" rIns="91425" bIns="45700" anchor="ctr" anchorCtr="0">
            <a:noAutofit/>
          </a:bodyPr>
          <a:lstStyle/>
          <a:p>
            <a:pPr lvl="0" rtl="0">
              <a:lnSpc>
                <a:spcPct val="100000"/>
              </a:lnSpc>
              <a:spcBef>
                <a:spcPts val="0"/>
              </a:spcBef>
              <a:buClr>
                <a:schemeClr val="dk1"/>
              </a:buClr>
              <a:buSzPct val="30555"/>
              <a:buFont typeface="Arial"/>
              <a:buNone/>
            </a:pPr>
            <a:endParaRPr sz="3600" b="1">
              <a:latin typeface="Arial"/>
              <a:ea typeface="Arial"/>
              <a:cs typeface="Arial"/>
              <a:sym typeface="Arial"/>
            </a:endParaRPr>
          </a:p>
          <a:p>
            <a:pPr lvl="0" rtl="0">
              <a:lnSpc>
                <a:spcPct val="100000"/>
              </a:lnSpc>
              <a:spcBef>
                <a:spcPts val="0"/>
              </a:spcBef>
              <a:buClr>
                <a:schemeClr val="dk1"/>
              </a:buClr>
              <a:buSzPct val="30555"/>
              <a:buFont typeface="Arial"/>
              <a:buNone/>
            </a:pPr>
            <a:endParaRPr sz="3600" b="1">
              <a:latin typeface="Arial"/>
              <a:ea typeface="Arial"/>
              <a:cs typeface="Arial"/>
              <a:sym typeface="Arial"/>
            </a:endParaRPr>
          </a:p>
          <a:p>
            <a:pPr lvl="0" rtl="0">
              <a:lnSpc>
                <a:spcPct val="100000"/>
              </a:lnSpc>
              <a:spcBef>
                <a:spcPts val="0"/>
              </a:spcBef>
              <a:buClr>
                <a:schemeClr val="dk1"/>
              </a:buClr>
              <a:buSzPct val="30555"/>
              <a:buFont typeface="Arial"/>
              <a:buNone/>
            </a:pPr>
            <a:r>
              <a:rPr lang="en-US" sz="3600" b="1">
                <a:latin typeface="Arial"/>
                <a:ea typeface="Arial"/>
                <a:cs typeface="Arial"/>
                <a:sym typeface="Arial"/>
              </a:rPr>
              <a:t>Design Approach - DC-DC Converter</a:t>
            </a:r>
          </a:p>
          <a:p>
            <a:pPr lvl="0" rtl="0">
              <a:lnSpc>
                <a:spcPct val="100000"/>
              </a:lnSpc>
              <a:spcBef>
                <a:spcPts val="0"/>
              </a:spcBef>
              <a:buClr>
                <a:schemeClr val="dk1"/>
              </a:buClr>
              <a:buSzPct val="30555"/>
              <a:buFont typeface="Arial"/>
              <a:buNone/>
            </a:pPr>
            <a:r>
              <a:rPr lang="en-US" sz="3600" b="1">
                <a:latin typeface="Arial"/>
                <a:ea typeface="Arial"/>
                <a:cs typeface="Arial"/>
                <a:sym typeface="Arial"/>
              </a:rPr>
              <a:t>TI LM3488 Uncoupled Inductors SEPIC</a:t>
            </a:r>
          </a:p>
          <a:p>
            <a:pPr lvl="0" rtl="0">
              <a:lnSpc>
                <a:spcPct val="100000"/>
              </a:lnSpc>
              <a:spcBef>
                <a:spcPts val="0"/>
              </a:spcBef>
              <a:buClr>
                <a:schemeClr val="dk1"/>
              </a:buClr>
              <a:buSzPct val="30555"/>
              <a:buFont typeface="Arial"/>
              <a:buNone/>
            </a:pPr>
            <a:endParaRPr sz="3600" b="1">
              <a:latin typeface="Arial"/>
              <a:ea typeface="Arial"/>
              <a:cs typeface="Arial"/>
              <a:sym typeface="Arial"/>
            </a:endParaRPr>
          </a:p>
          <a:p>
            <a:pPr marL="0" marR="0" lvl="0" indent="0" algn="l" rtl="0">
              <a:lnSpc>
                <a:spcPct val="90000"/>
              </a:lnSpc>
              <a:spcBef>
                <a:spcPts val="0"/>
              </a:spcBef>
              <a:buClr>
                <a:schemeClr val="dk1"/>
              </a:buClr>
              <a:buSzPct val="25000"/>
              <a:buFont typeface="Calibri"/>
              <a:buNone/>
            </a:pPr>
            <a:endParaRPr sz="3600" b="1">
              <a:solidFill>
                <a:srgbClr val="000000"/>
              </a:solidFill>
              <a:latin typeface="Arial"/>
              <a:ea typeface="Arial"/>
              <a:cs typeface="Arial"/>
              <a:sym typeface="Arial"/>
            </a:endParaRPr>
          </a:p>
        </p:txBody>
      </p:sp>
      <p:sp>
        <p:nvSpPr>
          <p:cNvPr id="186" name="Shape 186"/>
          <p:cNvSpPr txBox="1">
            <a:spLocks noGrp="1"/>
          </p:cNvSpPr>
          <p:nvPr>
            <p:ph idx="1"/>
          </p:nvPr>
        </p:nvSpPr>
        <p:spPr>
          <a:xfrm>
            <a:off x="838200" y="1825625"/>
            <a:ext cx="7316999" cy="42128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a:p>
          <a:p>
            <a:pPr marL="228600" marR="0" lvl="0" indent="-228600" algn="l" rtl="0">
              <a:lnSpc>
                <a:spcPct val="90000"/>
              </a:lnSpc>
              <a:spcBef>
                <a:spcPts val="0"/>
              </a:spcBef>
              <a:buClr>
                <a:schemeClr val="dk1"/>
              </a:buClr>
              <a:buSzPct val="100000"/>
              <a:buFont typeface="Arial"/>
              <a:buNone/>
            </a:pPr>
            <a:endParaRPr/>
          </a:p>
          <a:p>
            <a:pPr marL="228600" marR="0" lvl="0" indent="-228600" algn="l" rtl="0">
              <a:lnSpc>
                <a:spcPct val="90000"/>
              </a:lnSpc>
              <a:spcBef>
                <a:spcPts val="0"/>
              </a:spcBef>
              <a:buClr>
                <a:schemeClr val="dk1"/>
              </a:buClr>
              <a:buSzPct val="100000"/>
              <a:buFont typeface="Arial"/>
              <a:buNone/>
            </a:pPr>
            <a:endParaRPr/>
          </a:p>
          <a:p>
            <a:pPr marL="228600" marR="0" lvl="0" indent="-228600" algn="l" rtl="0">
              <a:lnSpc>
                <a:spcPct val="90000"/>
              </a:lnSpc>
              <a:spcBef>
                <a:spcPts val="0"/>
              </a:spcBef>
              <a:buClr>
                <a:schemeClr val="dk1"/>
              </a:buClr>
              <a:buSzPct val="100000"/>
              <a:buFont typeface="Arial"/>
              <a:buNone/>
            </a:pPr>
            <a:r>
              <a:rPr lang="en-US"/>
              <a:t>Refrence Design :Ti Webench</a:t>
            </a:r>
          </a:p>
          <a:p>
            <a:pPr marL="228600" marR="0" lvl="0" indent="-228600" algn="l" rtl="0">
              <a:lnSpc>
                <a:spcPct val="90000"/>
              </a:lnSpc>
              <a:spcBef>
                <a:spcPts val="0"/>
              </a:spcBef>
              <a:buClr>
                <a:schemeClr val="dk1"/>
              </a:buClr>
              <a:buSzPct val="100000"/>
              <a:buFont typeface="Arial"/>
              <a:buNone/>
            </a:pPr>
            <a:endParaRPr/>
          </a:p>
          <a:p>
            <a:pPr marL="228600" marR="0" lvl="0" indent="-228600" algn="l" rtl="0">
              <a:lnSpc>
                <a:spcPct val="90000"/>
              </a:lnSpc>
              <a:spcBef>
                <a:spcPts val="0"/>
              </a:spcBef>
              <a:buClr>
                <a:schemeClr val="dk1"/>
              </a:buClr>
              <a:buSzPct val="100000"/>
              <a:buFont typeface="Arial"/>
              <a:buNone/>
            </a:pPr>
            <a:endParaRPr/>
          </a:p>
        </p:txBody>
      </p:sp>
      <p:pic>
        <p:nvPicPr>
          <p:cNvPr id="187" name="Shape 187"/>
          <p:cNvPicPr preferRelativeResize="0"/>
          <p:nvPr/>
        </p:nvPicPr>
        <p:blipFill>
          <a:blip r:embed="rId3">
            <a:alphaModFix/>
          </a:blip>
          <a:stretch>
            <a:fillRect/>
          </a:stretch>
        </p:blipFill>
        <p:spPr>
          <a:xfrm>
            <a:off x="770400" y="1626800"/>
            <a:ext cx="7316973" cy="4351349"/>
          </a:xfrm>
          <a:prstGeom prst="rect">
            <a:avLst/>
          </a:prstGeom>
          <a:noFill/>
          <a:ln>
            <a:noFill/>
          </a:ln>
        </p:spPr>
      </p:pic>
      <p:sp>
        <p:nvSpPr>
          <p:cNvPr id="188" name="Shape 188"/>
          <p:cNvSpPr txBox="1"/>
          <p:nvPr/>
        </p:nvSpPr>
        <p:spPr>
          <a:xfrm>
            <a:off x="1844075" y="5929950"/>
            <a:ext cx="6942300" cy="810000"/>
          </a:xfrm>
          <a:prstGeom prst="rect">
            <a:avLst/>
          </a:prstGeom>
          <a:noFill/>
          <a:ln>
            <a:noFill/>
          </a:ln>
        </p:spPr>
        <p:txBody>
          <a:bodyPr lIns="91425" tIns="91425" rIns="91425" bIns="91425" anchor="t" anchorCtr="0">
            <a:noAutofit/>
          </a:bodyPr>
          <a:lstStyle/>
          <a:p>
            <a:pPr lvl="0" rtl="0">
              <a:spcBef>
                <a:spcPts val="0"/>
              </a:spcBef>
              <a:buNone/>
            </a:pPr>
            <a:r>
              <a:rPr lang="en-US"/>
              <a:t>Reference Design: Ti Webench</a:t>
            </a:r>
          </a:p>
        </p:txBody>
      </p:sp>
      <p:sp>
        <p:nvSpPr>
          <p:cNvPr id="189" name="Shape 189"/>
          <p:cNvSpPr txBox="1"/>
          <p:nvPr/>
        </p:nvSpPr>
        <p:spPr>
          <a:xfrm>
            <a:off x="5054500" y="622975"/>
            <a:ext cx="5392800" cy="810000"/>
          </a:xfrm>
          <a:prstGeom prst="rect">
            <a:avLst/>
          </a:prstGeom>
          <a:noFill/>
          <a:ln>
            <a:noFill/>
          </a:ln>
        </p:spPr>
        <p:txBody>
          <a:bodyPr lIns="91425" tIns="91425" rIns="91425" bIns="91425" anchor="t" anchorCtr="0">
            <a:noAutofit/>
          </a:bodyPr>
          <a:lstStyle/>
          <a:p>
            <a:pPr lvl="0" rtl="0">
              <a:spcBef>
                <a:spcPts val="0"/>
              </a:spcBef>
              <a:buNone/>
            </a:pPr>
            <a:endParaRPr sz="2400" b="1"/>
          </a:p>
        </p:txBody>
      </p:sp>
      <p:sp>
        <p:nvSpPr>
          <p:cNvPr id="190" name="Shape 190"/>
          <p:cNvSpPr txBox="1"/>
          <p:nvPr/>
        </p:nvSpPr>
        <p:spPr>
          <a:xfrm>
            <a:off x="7822500" y="2422600"/>
            <a:ext cx="3531299" cy="3133800"/>
          </a:xfrm>
          <a:prstGeom prst="rect">
            <a:avLst/>
          </a:prstGeom>
          <a:noFill/>
          <a:ln>
            <a:noFill/>
          </a:ln>
        </p:spPr>
        <p:txBody>
          <a:bodyPr lIns="91425" tIns="91425" rIns="91425" bIns="91425" anchor="t" anchorCtr="0">
            <a:noAutofit/>
          </a:bodyPr>
          <a:lstStyle/>
          <a:p>
            <a:pPr marL="457200" lvl="0" indent="-304800" rtl="0">
              <a:spcBef>
                <a:spcPts val="0"/>
              </a:spcBef>
              <a:buClr>
                <a:schemeClr val="dk1"/>
              </a:buClr>
              <a:buSzPct val="100000"/>
              <a:buChar char="●"/>
            </a:pPr>
            <a:r>
              <a:rPr lang="en-US" sz="1200">
                <a:solidFill>
                  <a:schemeClr val="dk1"/>
                </a:solidFill>
              </a:rPr>
              <a:t>Input  Voltage 6.5V -10 V </a:t>
            </a:r>
          </a:p>
          <a:p>
            <a:pPr marL="457200" lvl="0" indent="-304800" rtl="0">
              <a:spcBef>
                <a:spcPts val="0"/>
              </a:spcBef>
              <a:buClr>
                <a:schemeClr val="dk1"/>
              </a:buClr>
              <a:buSzPct val="100000"/>
              <a:buChar char="●"/>
            </a:pPr>
            <a:r>
              <a:rPr lang="en-US" sz="1200">
                <a:solidFill>
                  <a:schemeClr val="dk1"/>
                </a:solidFill>
              </a:rPr>
              <a:t>Ouput Curent=2A</a:t>
            </a:r>
          </a:p>
          <a:p>
            <a:pPr marL="457200" lvl="0" indent="-304800" rtl="0">
              <a:spcBef>
                <a:spcPts val="0"/>
              </a:spcBef>
              <a:buClr>
                <a:schemeClr val="dk1"/>
              </a:buClr>
              <a:buSzPct val="100000"/>
              <a:buChar char="●"/>
            </a:pPr>
            <a:r>
              <a:rPr lang="en-US" sz="1200">
                <a:solidFill>
                  <a:schemeClr val="dk1"/>
                </a:solidFill>
              </a:rPr>
              <a:t>Efficiency about 88%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600" b="1" dirty="0">
                <a:latin typeface="Arial"/>
                <a:ea typeface="Arial"/>
                <a:cs typeface="Arial"/>
                <a:sym typeface="Arial"/>
              </a:rPr>
              <a:t>Specification - DC-DC Auto Step Up Step Down Power Supply Module (SEPIC)</a:t>
            </a:r>
          </a:p>
        </p:txBody>
      </p:sp>
      <p:sp>
        <p:nvSpPr>
          <p:cNvPr id="197" name="Shape 197"/>
          <p:cNvSpPr txBox="1">
            <a:spLocks noGrp="1"/>
          </p:cNvSpPr>
          <p:nvPr>
            <p:ph idx="1"/>
          </p:nvPr>
        </p:nvSpPr>
        <p:spPr>
          <a:prstGeom prst="rect">
            <a:avLst/>
          </a:prstGeom>
        </p:spPr>
        <p:txBody>
          <a:bodyPr lIns="91425" tIns="91425" rIns="91425" bIns="91425" anchor="t" anchorCtr="0">
            <a:noAutofit/>
          </a:bodyPr>
          <a:lstStyle/>
          <a:p>
            <a:pPr marL="457200" lvl="0" indent="-355600" algn="just" rtl="0">
              <a:lnSpc>
                <a:spcPct val="200000"/>
              </a:lnSpc>
              <a:spcBef>
                <a:spcPts val="0"/>
              </a:spcBef>
              <a:buSzPct val="100000"/>
              <a:buFont typeface="Arial"/>
            </a:pPr>
            <a:r>
              <a:rPr lang="en-US" sz="2000" dirty="0">
                <a:latin typeface="Arial"/>
                <a:ea typeface="Arial"/>
                <a:cs typeface="Arial"/>
                <a:sym typeface="Arial"/>
              </a:rPr>
              <a:t>Input 3-35V</a:t>
            </a:r>
          </a:p>
          <a:p>
            <a:pPr marL="457200" lvl="0" indent="-355600" algn="just" rtl="0">
              <a:lnSpc>
                <a:spcPct val="200000"/>
              </a:lnSpc>
              <a:spcBef>
                <a:spcPts val="0"/>
              </a:spcBef>
              <a:buSzPct val="100000"/>
              <a:buFont typeface="Arial"/>
            </a:pPr>
            <a:r>
              <a:rPr lang="en-US" sz="2000" dirty="0">
                <a:latin typeface="Arial"/>
                <a:ea typeface="Arial"/>
                <a:cs typeface="Arial"/>
                <a:sym typeface="Arial"/>
              </a:rPr>
              <a:t>Output 1.25V-30V</a:t>
            </a:r>
          </a:p>
          <a:p>
            <a:pPr marL="457200" lvl="0" indent="-355600" algn="just" rtl="0">
              <a:lnSpc>
                <a:spcPct val="200000"/>
              </a:lnSpc>
              <a:spcBef>
                <a:spcPts val="0"/>
              </a:spcBef>
              <a:buSzPct val="100000"/>
              <a:buFont typeface="Arial"/>
            </a:pPr>
            <a:r>
              <a:rPr lang="en-US" sz="2000" dirty="0">
                <a:latin typeface="Arial"/>
                <a:ea typeface="Arial"/>
                <a:cs typeface="Arial"/>
                <a:sym typeface="Arial"/>
              </a:rPr>
              <a:t>Biggest current 2A</a:t>
            </a:r>
          </a:p>
          <a:p>
            <a:pPr marL="457200" lvl="0" indent="-355600" algn="just" rtl="0">
              <a:lnSpc>
                <a:spcPct val="200000"/>
              </a:lnSpc>
              <a:spcBef>
                <a:spcPts val="0"/>
              </a:spcBef>
              <a:buSzPct val="100000"/>
              <a:buFont typeface="Arial"/>
            </a:pPr>
            <a:r>
              <a:rPr lang="en-US" sz="2000" dirty="0">
                <a:latin typeface="Arial"/>
                <a:ea typeface="Arial"/>
                <a:cs typeface="Arial"/>
                <a:sym typeface="Arial"/>
              </a:rPr>
              <a:t>Conversion efficiency 92%</a:t>
            </a:r>
          </a:p>
          <a:p>
            <a:pPr marL="457200" lvl="0" indent="-355600" algn="just" rtl="0">
              <a:lnSpc>
                <a:spcPct val="200000"/>
              </a:lnSpc>
              <a:spcBef>
                <a:spcPts val="0"/>
              </a:spcBef>
              <a:buSzPct val="100000"/>
              <a:buFont typeface="Arial"/>
            </a:pPr>
            <a:r>
              <a:rPr lang="en-US" sz="2000" dirty="0">
                <a:latin typeface="Arial"/>
                <a:ea typeface="Arial"/>
                <a:cs typeface="Arial"/>
                <a:sym typeface="Arial"/>
              </a:rPr>
              <a:t>Frequency 50KHz</a:t>
            </a:r>
          </a:p>
          <a:p>
            <a:pPr marL="457200" lvl="0" indent="-355600" algn="just" rtl="0">
              <a:lnSpc>
                <a:spcPct val="200000"/>
              </a:lnSpc>
              <a:spcBef>
                <a:spcPts val="0"/>
              </a:spcBef>
              <a:buSzPct val="100000"/>
              <a:buFont typeface="Arial"/>
            </a:pPr>
            <a:r>
              <a:rPr lang="en-US" sz="2000" dirty="0">
                <a:latin typeface="Arial"/>
                <a:ea typeface="Arial"/>
                <a:cs typeface="Arial"/>
                <a:sym typeface="Arial"/>
              </a:rPr>
              <a:t>Output ripple 40mV</a:t>
            </a:r>
          </a:p>
          <a:p>
            <a:pPr marL="457200" lvl="0" indent="-355600" algn="just" rtl="0">
              <a:lnSpc>
                <a:spcPct val="200000"/>
              </a:lnSpc>
              <a:spcBef>
                <a:spcPts val="0"/>
              </a:spcBef>
              <a:buSzPct val="100000"/>
              <a:buFont typeface="Arial"/>
            </a:pPr>
            <a:r>
              <a:rPr lang="en-US" sz="2000" dirty="0">
                <a:latin typeface="Arial"/>
                <a:ea typeface="Arial"/>
                <a:cs typeface="Arial"/>
                <a:sym typeface="Arial"/>
              </a:rPr>
              <a:t>Temperature -40℃ to +85℃</a:t>
            </a:r>
          </a:p>
          <a:p>
            <a:pPr lvl="0">
              <a:lnSpc>
                <a:spcPct val="200000"/>
              </a:lnSpc>
              <a:spcBef>
                <a:spcPts val="0"/>
              </a:spcBef>
              <a:buNone/>
            </a:pPr>
            <a:endParaRPr dirty="0"/>
          </a:p>
        </p:txBody>
      </p:sp>
      <p:pic>
        <p:nvPicPr>
          <p:cNvPr id="198" name="Shape 198"/>
          <p:cNvPicPr preferRelativeResize="0"/>
          <p:nvPr/>
        </p:nvPicPr>
        <p:blipFill>
          <a:blip r:embed="rId3">
            <a:alphaModFix/>
          </a:blip>
          <a:stretch>
            <a:fillRect/>
          </a:stretch>
        </p:blipFill>
        <p:spPr>
          <a:xfrm>
            <a:off x="7424475" y="2663650"/>
            <a:ext cx="3989450" cy="2772150"/>
          </a:xfrm>
          <a:prstGeom prst="rect">
            <a:avLst/>
          </a:prstGeom>
          <a:noFill/>
          <a:ln>
            <a:noFill/>
          </a:ln>
        </p:spPr>
      </p:pic>
      <p:sp>
        <p:nvSpPr>
          <p:cNvPr id="199" name="Shape 199"/>
          <p:cNvSpPr txBox="1"/>
          <p:nvPr/>
        </p:nvSpPr>
        <p:spPr>
          <a:xfrm>
            <a:off x="7737850" y="5833525"/>
            <a:ext cx="3555599" cy="629100"/>
          </a:xfrm>
          <a:prstGeom prst="rect">
            <a:avLst/>
          </a:prstGeom>
          <a:noFill/>
          <a:ln>
            <a:noFill/>
          </a:ln>
        </p:spPr>
        <p:txBody>
          <a:bodyPr lIns="91425" tIns="91425" rIns="91425" bIns="91425" anchor="t" anchorCtr="0">
            <a:noAutofit/>
          </a:bodyPr>
          <a:lstStyle/>
          <a:p>
            <a:pPr lvl="0" rtl="0">
              <a:lnSpc>
                <a:spcPct val="90000"/>
              </a:lnSpc>
              <a:spcBef>
                <a:spcPts val="0"/>
              </a:spcBef>
              <a:buClr>
                <a:schemeClr val="dk1"/>
              </a:buClr>
              <a:buSzPct val="27500"/>
              <a:buFont typeface="Arial"/>
              <a:buNone/>
            </a:pPr>
            <a:r>
              <a:rPr lang="en-US" sz="4000" b="1">
                <a:solidFill>
                  <a:schemeClr val="dk1"/>
                </a:solidFill>
              </a:rPr>
              <a:t>LM2577</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b="1" dirty="0">
                <a:latin typeface="Arial" panose="020B0604020202020204" pitchFamily="34" charset="0"/>
                <a:cs typeface="Arial" panose="020B0604020202020204" pitchFamily="34" charset="0"/>
              </a:rPr>
              <a:t>Design Approach - CHARGING STATION </a:t>
            </a:r>
          </a:p>
        </p:txBody>
      </p:sp>
      <p:sp>
        <p:nvSpPr>
          <p:cNvPr id="207" name="Shape 207"/>
          <p:cNvSpPr txBox="1"/>
          <p:nvPr/>
        </p:nvSpPr>
        <p:spPr>
          <a:xfrm>
            <a:off x="6309184" y="2263801"/>
            <a:ext cx="4168800" cy="3527399"/>
          </a:xfrm>
          <a:prstGeom prst="rect">
            <a:avLst/>
          </a:prstGeom>
          <a:noFill/>
          <a:ln>
            <a:noFill/>
          </a:ln>
        </p:spPr>
        <p:txBody>
          <a:bodyPr lIns="91425" tIns="91425" rIns="91425" bIns="91425" anchor="t" anchorCtr="0">
            <a:noAutofit/>
          </a:bodyPr>
          <a:lstStyle/>
          <a:p>
            <a:pPr lvl="0" rtl="0">
              <a:spcBef>
                <a:spcPts val="0"/>
              </a:spcBef>
              <a:buNone/>
            </a:pPr>
            <a:r>
              <a:rPr lang="en-US" dirty="0">
                <a:solidFill>
                  <a:schemeClr val="tx1"/>
                </a:solidFill>
              </a:rPr>
              <a:t>The Charging station shall:</a:t>
            </a:r>
          </a:p>
          <a:p>
            <a:pPr lvl="0" rtl="0">
              <a:spcBef>
                <a:spcPts val="0"/>
              </a:spcBef>
              <a:buNone/>
            </a:pPr>
            <a:endParaRPr dirty="0">
              <a:solidFill>
                <a:schemeClr val="tx1"/>
              </a:solidFill>
            </a:endParaRPr>
          </a:p>
          <a:p>
            <a:pPr marL="457200" lvl="0" indent="-228600" rtl="0">
              <a:spcBef>
                <a:spcPts val="0"/>
              </a:spcBef>
              <a:buChar char="●"/>
            </a:pPr>
            <a:r>
              <a:rPr lang="en-US" dirty="0">
                <a:solidFill>
                  <a:schemeClr val="tx1"/>
                </a:solidFill>
              </a:rPr>
              <a:t>House the wireless transmitter</a:t>
            </a:r>
          </a:p>
          <a:p>
            <a:pPr marL="457200" lvl="0" indent="-228600" rtl="0">
              <a:spcBef>
                <a:spcPts val="0"/>
              </a:spcBef>
              <a:buChar char="●"/>
            </a:pPr>
            <a:r>
              <a:rPr lang="en-US" dirty="0">
                <a:solidFill>
                  <a:schemeClr val="tx1"/>
                </a:solidFill>
              </a:rPr>
              <a:t>Bear  the target object for the optical recognition </a:t>
            </a:r>
          </a:p>
          <a:p>
            <a:pPr lvl="0" rtl="0">
              <a:spcBef>
                <a:spcPts val="0"/>
              </a:spcBef>
              <a:buNone/>
            </a:pPr>
            <a:r>
              <a:rPr lang="en-US" dirty="0">
                <a:solidFill>
                  <a:schemeClr val="tx1"/>
                </a:solidFill>
              </a:rPr>
              <a:t>    </a:t>
            </a:r>
          </a:p>
        </p:txBody>
      </p:sp>
      <p:sp>
        <p:nvSpPr>
          <p:cNvPr id="208" name="Shape 208"/>
          <p:cNvSpPr txBox="1"/>
          <p:nvPr/>
        </p:nvSpPr>
        <p:spPr>
          <a:xfrm>
            <a:off x="3645925" y="2210550"/>
            <a:ext cx="1403399" cy="316799"/>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09" name="Shape 209"/>
          <p:cNvPicPr preferRelativeResize="0"/>
          <p:nvPr/>
        </p:nvPicPr>
        <p:blipFill>
          <a:blip r:embed="rId3">
            <a:alphaModFix/>
          </a:blip>
          <a:stretch>
            <a:fillRect/>
          </a:stretch>
        </p:blipFill>
        <p:spPr>
          <a:xfrm>
            <a:off x="363725" y="1852925"/>
            <a:ext cx="5761874" cy="4206074"/>
          </a:xfrm>
          <a:prstGeom prst="rect">
            <a:avLst/>
          </a:prstGeom>
          <a:noFill/>
          <a:ln>
            <a:noFill/>
          </a:ln>
        </p:spPr>
      </p:pic>
      <p:sp>
        <p:nvSpPr>
          <p:cNvPr id="2" name="Content Placeholder 1"/>
          <p:cNvSpPr>
            <a:spLocks noGrp="1"/>
          </p:cNvSpPr>
          <p:nvPr>
            <p:ph idx="1"/>
          </p:nvPr>
        </p:nvSpPr>
        <p:spPr/>
        <p:txBody>
          <a:bodyPr/>
          <a:lstStyle/>
          <a:p>
            <a:endParaRPr lang="en-US"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dirty="0">
                <a:latin typeface="Calibri"/>
                <a:ea typeface="Calibri"/>
                <a:cs typeface="Calibri"/>
                <a:sym typeface="Calibri"/>
              </a:rPr>
              <a:t>Design of Wireless </a:t>
            </a:r>
            <a:r>
              <a:rPr lang="en-US" b="1" dirty="0"/>
              <a:t>C</a:t>
            </a:r>
            <a:r>
              <a:rPr lang="en-US" sz="4400" b="1" i="0" u="none" strike="noStrike" cap="none" dirty="0">
                <a:latin typeface="Calibri"/>
                <a:ea typeface="Calibri"/>
                <a:cs typeface="Calibri"/>
                <a:sym typeface="Calibri"/>
              </a:rPr>
              <a:t>harging Station</a:t>
            </a:r>
          </a:p>
        </p:txBody>
      </p:sp>
      <p:graphicFrame>
        <p:nvGraphicFramePr>
          <p:cNvPr id="215" name="Shape 215"/>
          <p:cNvGraphicFramePr/>
          <p:nvPr>
            <p:extLst>
              <p:ext uri="{D42A27DB-BD31-4B8C-83A1-F6EECF244321}">
                <p14:modId xmlns:p14="http://schemas.microsoft.com/office/powerpoint/2010/main" val="144654617"/>
              </p:ext>
            </p:extLst>
          </p:nvPr>
        </p:nvGraphicFramePr>
        <p:xfrm>
          <a:off x="1045037" y="2148019"/>
          <a:ext cx="8970075" cy="3318100"/>
        </p:xfrm>
        <a:graphic>
          <a:graphicData uri="http://schemas.openxmlformats.org/drawingml/2006/table">
            <a:tbl>
              <a:tblPr bandRow="1">
                <a:noFill/>
                <a:tableStyleId>{E0832DF8-D857-4375-B21E-6B934B2E491C}</a:tableStyleId>
              </a:tblPr>
              <a:tblGrid>
                <a:gridCol w="4474225"/>
                <a:gridCol w="4495850"/>
              </a:tblGrid>
              <a:tr h="663625">
                <a:tc>
                  <a:txBody>
                    <a:bodyPr/>
                    <a:lstStyle/>
                    <a:p>
                      <a:pPr marL="0" marR="0" lvl="0" indent="0" algn="ctr" rtl="0">
                        <a:spcBef>
                          <a:spcPts val="0"/>
                        </a:spcBef>
                        <a:spcAft>
                          <a:spcPts val="0"/>
                        </a:spcAft>
                        <a:buSzPct val="25000"/>
                        <a:buNone/>
                      </a:pPr>
                      <a:r>
                        <a:rPr lang="en-US" sz="1800" u="none" strike="noStrike" cap="none" dirty="0"/>
                        <a:t>Input Voltage</a:t>
                      </a:r>
                    </a:p>
                  </a:txBody>
                  <a:tcPr marL="68575" marR="68575" marT="0" marB="0"/>
                </a:tc>
                <a:tc>
                  <a:txBody>
                    <a:bodyPr/>
                    <a:lstStyle/>
                    <a:p>
                      <a:pPr marL="0" marR="0" lvl="0" indent="0" algn="ctr" rtl="0">
                        <a:spcBef>
                          <a:spcPts val="0"/>
                        </a:spcBef>
                        <a:spcAft>
                          <a:spcPts val="0"/>
                        </a:spcAft>
                        <a:buSzPct val="25000"/>
                        <a:buNone/>
                      </a:pPr>
                      <a:r>
                        <a:rPr lang="en-US" sz="1800" u="none" strike="noStrike" cap="none"/>
                        <a:t>3.3V – 5.5V</a:t>
                      </a:r>
                    </a:p>
                  </a:txBody>
                  <a:tcPr marL="68575" marR="68575" marT="0" marB="0"/>
                </a:tc>
              </a:tr>
              <a:tr h="663625">
                <a:tc>
                  <a:txBody>
                    <a:bodyPr/>
                    <a:lstStyle/>
                    <a:p>
                      <a:pPr marL="0" marR="0" lvl="0" indent="0" algn="ctr" rtl="0">
                        <a:spcBef>
                          <a:spcPts val="0"/>
                        </a:spcBef>
                        <a:spcAft>
                          <a:spcPts val="0"/>
                        </a:spcAft>
                        <a:buSzPct val="25000"/>
                        <a:buNone/>
                      </a:pPr>
                      <a:r>
                        <a:rPr lang="en-US" sz="1800" u="none" strike="noStrike" cap="none"/>
                        <a:t>Output Voltage</a:t>
                      </a:r>
                    </a:p>
                  </a:txBody>
                  <a:tcPr marL="68575" marR="68575" marT="0" marB="0"/>
                </a:tc>
                <a:tc>
                  <a:txBody>
                    <a:bodyPr/>
                    <a:lstStyle/>
                    <a:p>
                      <a:pPr marL="0" marR="0" lvl="0" indent="0" algn="ctr" rtl="0">
                        <a:spcBef>
                          <a:spcPts val="0"/>
                        </a:spcBef>
                        <a:spcAft>
                          <a:spcPts val="0"/>
                        </a:spcAft>
                        <a:buSzPct val="25000"/>
                        <a:buNone/>
                      </a:pPr>
                      <a:r>
                        <a:rPr lang="en-US" sz="1800" u="none" strike="noStrike" cap="none"/>
                        <a:t>11.1V</a:t>
                      </a:r>
                    </a:p>
                  </a:txBody>
                  <a:tcPr marL="68575" marR="68575" marT="0" marB="0"/>
                </a:tc>
              </a:tr>
              <a:tr h="663625">
                <a:tc>
                  <a:txBody>
                    <a:bodyPr/>
                    <a:lstStyle/>
                    <a:p>
                      <a:pPr marL="0" marR="0" lvl="0" indent="0" algn="ctr" rtl="0">
                        <a:spcBef>
                          <a:spcPts val="0"/>
                        </a:spcBef>
                        <a:spcAft>
                          <a:spcPts val="0"/>
                        </a:spcAft>
                        <a:buSzPct val="25000"/>
                        <a:buNone/>
                      </a:pPr>
                      <a:r>
                        <a:rPr lang="en-US" sz="1800" u="none" strike="noStrike" cap="none"/>
                        <a:t>Output Current</a:t>
                      </a:r>
                    </a:p>
                  </a:txBody>
                  <a:tcPr marL="68575" marR="68575" marT="0" marB="0"/>
                </a:tc>
                <a:tc>
                  <a:txBody>
                    <a:bodyPr/>
                    <a:lstStyle/>
                    <a:p>
                      <a:pPr marL="0" marR="0" lvl="0" indent="0" algn="ctr" rtl="0">
                        <a:spcBef>
                          <a:spcPts val="0"/>
                        </a:spcBef>
                        <a:spcAft>
                          <a:spcPts val="0"/>
                        </a:spcAft>
                        <a:buSzPct val="25000"/>
                        <a:buNone/>
                      </a:pPr>
                      <a:r>
                        <a:rPr lang="en-US" sz="1800" u="none" strike="noStrike" cap="none"/>
                        <a:t>0.658A</a:t>
                      </a:r>
                    </a:p>
                  </a:txBody>
                  <a:tcPr marL="68575" marR="68575" marT="0" marB="0"/>
                </a:tc>
              </a:tr>
              <a:tr h="1327225">
                <a:tc>
                  <a:txBody>
                    <a:bodyPr/>
                    <a:lstStyle/>
                    <a:p>
                      <a:pPr marL="0" marR="0" lvl="0" indent="0" algn="ctr" rtl="0">
                        <a:spcBef>
                          <a:spcPts val="0"/>
                        </a:spcBef>
                        <a:spcAft>
                          <a:spcPts val="0"/>
                        </a:spcAft>
                        <a:buSzPct val="25000"/>
                        <a:buNone/>
                      </a:pPr>
                      <a:r>
                        <a:rPr lang="en-US" sz="1800" u="none" strike="noStrike" cap="none" dirty="0"/>
                        <a:t>Wireless </a:t>
                      </a:r>
                      <a:r>
                        <a:rPr lang="en-US" sz="1800" u="none" strike="noStrike" cap="none" dirty="0" smtClean="0"/>
                        <a:t>Resonant </a:t>
                      </a:r>
                      <a:r>
                        <a:rPr lang="en-US" sz="1800" u="none" strike="noStrike" cap="none" dirty="0"/>
                        <a:t>Frequency</a:t>
                      </a:r>
                    </a:p>
                  </a:txBody>
                  <a:tcPr marL="68575" marR="68575" marT="0" marB="0"/>
                </a:tc>
                <a:tc>
                  <a:txBody>
                    <a:bodyPr/>
                    <a:lstStyle/>
                    <a:p>
                      <a:pPr marL="0" marR="0" lvl="0" indent="0" algn="ctr" rtl="0">
                        <a:spcBef>
                          <a:spcPts val="0"/>
                        </a:spcBef>
                        <a:spcAft>
                          <a:spcPts val="0"/>
                        </a:spcAft>
                        <a:buSzPct val="25000"/>
                        <a:buNone/>
                      </a:pPr>
                      <a:r>
                        <a:rPr lang="en-US" sz="1900" u="none" strike="noStrike" cap="none" dirty="0" smtClean="0"/>
                        <a:t>129.5kHz</a:t>
                      </a:r>
                      <a:r>
                        <a:rPr lang="en-US" sz="1800" u="none" strike="noStrike" cap="none" dirty="0"/>
                        <a:t> </a:t>
                      </a:r>
                    </a:p>
                  </a:txBody>
                  <a:tcPr marL="68575" marR="68575" marT="0" marB="0"/>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800" b="1"/>
              <a:t>Wireless Battery Charging System</a:t>
            </a:r>
          </a:p>
        </p:txBody>
      </p:sp>
      <p:pic>
        <p:nvPicPr>
          <p:cNvPr id="221" name="Shape 221"/>
          <p:cNvPicPr preferRelativeResize="0">
            <a:picLocks noGrp="1"/>
          </p:cNvPicPr>
          <p:nvPr>
            <p:ph idx="1"/>
          </p:nvPr>
        </p:nvPicPr>
        <p:blipFill rotWithShape="1">
          <a:blip r:embed="rId3">
            <a:alphaModFix/>
          </a:blip>
          <a:srcRect l="27032" t="16991" r="28997" b="48119"/>
          <a:stretch/>
        </p:blipFill>
        <p:spPr>
          <a:xfrm>
            <a:off x="1451500" y="1928325"/>
            <a:ext cx="9255299" cy="4130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38200" y="593725"/>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b="1" i="0" u="none" strike="noStrike" cap="none" dirty="0">
                <a:latin typeface="Arial" panose="020B0604020202020204" pitchFamily="34" charset="0"/>
                <a:ea typeface="Calibri"/>
                <a:cs typeface="Arial" panose="020B0604020202020204" pitchFamily="34" charset="0"/>
                <a:sym typeface="Calibri"/>
              </a:rPr>
              <a:t>Transmitter circuit parameters 10.5mm Gap</a:t>
            </a:r>
            <a:r>
              <a:rPr lang="en-US" sz="4400" b="0" i="0" u="none" strike="noStrike" cap="none" dirty="0">
                <a:latin typeface="Calibri"/>
                <a:ea typeface="Calibri"/>
                <a:cs typeface="Calibri"/>
                <a:sym typeface="Calibri"/>
              </a:rPr>
              <a:t/>
            </a:r>
            <a:br>
              <a:rPr lang="en-US" sz="4400" b="0" i="0" u="none" strike="noStrike" cap="none" dirty="0">
                <a:latin typeface="Calibri"/>
                <a:ea typeface="Calibri"/>
                <a:cs typeface="Calibri"/>
                <a:sym typeface="Calibri"/>
              </a:rPr>
            </a:br>
            <a:endParaRPr lang="en-US" sz="4400" b="0" i="0" u="none" strike="noStrike" cap="none" dirty="0">
              <a:latin typeface="Calibri"/>
              <a:ea typeface="Calibri"/>
              <a:cs typeface="Calibri"/>
              <a:sym typeface="Calibri"/>
            </a:endParaRPr>
          </a:p>
        </p:txBody>
      </p:sp>
      <p:graphicFrame>
        <p:nvGraphicFramePr>
          <p:cNvPr id="227" name="Shape 227"/>
          <p:cNvGraphicFramePr/>
          <p:nvPr/>
        </p:nvGraphicFramePr>
        <p:xfrm>
          <a:off x="458675" y="1843108"/>
          <a:ext cx="11274650" cy="3320100"/>
        </p:xfrm>
        <a:graphic>
          <a:graphicData uri="http://schemas.openxmlformats.org/drawingml/2006/table">
            <a:tbl>
              <a:tblPr bandRow="1">
                <a:noFill/>
                <a:tableStyleId>{E0832DF8-D857-4375-B21E-6B934B2E491C}</a:tableStyleId>
              </a:tblPr>
              <a:tblGrid>
                <a:gridCol w="4309150"/>
                <a:gridCol w="3317000"/>
                <a:gridCol w="3648500"/>
              </a:tblGrid>
              <a:tr h="368900">
                <a:tc>
                  <a:txBody>
                    <a:bodyPr/>
                    <a:lstStyle/>
                    <a:p>
                      <a:pPr marL="0" marR="0" lvl="0" indent="0" algn="just" rtl="0">
                        <a:spcBef>
                          <a:spcPts val="0"/>
                        </a:spcBef>
                        <a:spcAft>
                          <a:spcPts val="0"/>
                        </a:spcAft>
                        <a:buSzPct val="25000"/>
                        <a:buNone/>
                      </a:pPr>
                      <a:r>
                        <a:rPr lang="en-US" sz="1200" u="none" strike="noStrike" cap="none"/>
                        <a:t>SPECIFICATION</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WITH RECEIVER (NO LOAD)</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WITH RECEIVER (1.535W LOAD)</a:t>
                      </a:r>
                    </a:p>
                  </a:txBody>
                  <a:tcPr marL="68575" marR="68575" marT="0" marB="0"/>
                </a:tc>
              </a:tr>
              <a:tr h="368900">
                <a:tc>
                  <a:txBody>
                    <a:bodyPr/>
                    <a:lstStyle/>
                    <a:p>
                      <a:pPr marL="0" marR="0" lvl="0" indent="0" algn="just" rtl="0">
                        <a:spcBef>
                          <a:spcPts val="0"/>
                        </a:spcBef>
                        <a:spcAft>
                          <a:spcPts val="0"/>
                        </a:spcAft>
                        <a:buSzPct val="25000"/>
                        <a:buNone/>
                      </a:pPr>
                      <a:r>
                        <a:rPr lang="en-US" sz="1200" u="none" strike="noStrike" cap="none"/>
                        <a:t>Operational Frequency</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130.2kHz</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128.8kHz</a:t>
                      </a:r>
                    </a:p>
                  </a:txBody>
                  <a:tcPr marL="68575" marR="68575" marT="0" marB="0"/>
                </a:tc>
              </a:tr>
              <a:tr h="368900">
                <a:tc>
                  <a:txBody>
                    <a:bodyPr/>
                    <a:lstStyle/>
                    <a:p>
                      <a:pPr marL="0" marR="0" lvl="0" indent="0" algn="just" rtl="0">
                        <a:spcBef>
                          <a:spcPts val="0"/>
                        </a:spcBef>
                        <a:spcAft>
                          <a:spcPts val="0"/>
                        </a:spcAft>
                        <a:buSzPct val="25000"/>
                        <a:buNone/>
                      </a:pPr>
                      <a:r>
                        <a:rPr lang="en-US" sz="1200" u="none" strike="noStrike" cap="none"/>
                        <a:t>Input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4.99V</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4.95V</a:t>
                      </a:r>
                    </a:p>
                  </a:txBody>
                  <a:tcPr marL="68575" marR="68575" marT="0" marB="0"/>
                </a:tc>
              </a:tr>
              <a:tr h="368900">
                <a:tc>
                  <a:txBody>
                    <a:bodyPr/>
                    <a:lstStyle/>
                    <a:p>
                      <a:pPr marL="0" marR="0" lvl="0" indent="0" algn="just" rtl="0">
                        <a:spcBef>
                          <a:spcPts val="0"/>
                        </a:spcBef>
                        <a:spcAft>
                          <a:spcPts val="0"/>
                        </a:spcAft>
                        <a:buSzPct val="25000"/>
                        <a:buNone/>
                      </a:pPr>
                      <a:r>
                        <a:rPr lang="en-US" sz="1200" u="none" strike="noStrike" cap="none"/>
                        <a:t>Input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0.156A</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0.658A</a:t>
                      </a:r>
                    </a:p>
                  </a:txBody>
                  <a:tcPr marL="68575" marR="68575" marT="0" marB="0"/>
                </a:tc>
              </a:tr>
              <a:tr h="368900">
                <a:tc>
                  <a:txBody>
                    <a:bodyPr/>
                    <a:lstStyle/>
                    <a:p>
                      <a:pPr marL="0" marR="0" lvl="0" indent="0" algn="just" rtl="0">
                        <a:spcBef>
                          <a:spcPts val="0"/>
                        </a:spcBef>
                        <a:spcAft>
                          <a:spcPts val="0"/>
                        </a:spcAft>
                        <a:buSzPct val="25000"/>
                        <a:buNone/>
                      </a:pPr>
                      <a:r>
                        <a:rPr lang="en-US" sz="1200" u="none" strike="noStrike" cap="none"/>
                        <a:t>RMS Value of Tx Output AC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10.8V</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10.5V</a:t>
                      </a:r>
                    </a:p>
                  </a:txBody>
                  <a:tcPr marL="68575" marR="68575" marT="0" marB="0"/>
                </a:tc>
              </a:tr>
              <a:tr h="368900">
                <a:tc>
                  <a:txBody>
                    <a:bodyPr/>
                    <a:lstStyle/>
                    <a:p>
                      <a:pPr marL="0" marR="0" lvl="0" indent="0" algn="just" rtl="0">
                        <a:spcBef>
                          <a:spcPts val="0"/>
                        </a:spcBef>
                        <a:spcAft>
                          <a:spcPts val="0"/>
                        </a:spcAft>
                        <a:buSzPct val="25000"/>
                        <a:buNone/>
                      </a:pPr>
                      <a:r>
                        <a:rPr lang="en-US" sz="1200" u="none" strike="noStrike" cap="none"/>
                        <a:t>Peak Value of Tx Output AC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15.2V</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15.2V</a:t>
                      </a:r>
                    </a:p>
                  </a:txBody>
                  <a:tcPr marL="68575" marR="68575" marT="0" marB="0"/>
                </a:tc>
              </a:tr>
              <a:tr h="368900">
                <a:tc>
                  <a:txBody>
                    <a:bodyPr/>
                    <a:lstStyle/>
                    <a:p>
                      <a:pPr marL="0" marR="0" lvl="0" indent="0" algn="just" rtl="0">
                        <a:spcBef>
                          <a:spcPts val="0"/>
                        </a:spcBef>
                        <a:spcAft>
                          <a:spcPts val="0"/>
                        </a:spcAft>
                        <a:buSzPct val="25000"/>
                        <a:buNone/>
                      </a:pPr>
                      <a:r>
                        <a:rPr lang="en-US" sz="1200" u="none" strike="noStrike" cap="none"/>
                        <a:t>Receiver Output DC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17.4V</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13.9V</a:t>
                      </a:r>
                    </a:p>
                  </a:txBody>
                  <a:tcPr marL="68575" marR="68575" marT="0" marB="0"/>
                </a:tc>
              </a:tr>
              <a:tr h="368900">
                <a:tc>
                  <a:txBody>
                    <a:bodyPr/>
                    <a:lstStyle/>
                    <a:p>
                      <a:pPr marL="0" marR="0" lvl="0" indent="0" algn="just" rtl="0">
                        <a:spcBef>
                          <a:spcPts val="0"/>
                        </a:spcBef>
                        <a:spcAft>
                          <a:spcPts val="0"/>
                        </a:spcAft>
                        <a:buSzPct val="25000"/>
                        <a:buNone/>
                      </a:pPr>
                      <a:r>
                        <a:rPr lang="en-US" sz="1200" u="none" strike="noStrike" cap="none"/>
                        <a:t>Standby Loss</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0.777W</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N/A</a:t>
                      </a:r>
                    </a:p>
                  </a:txBody>
                  <a:tcPr marL="68575" marR="68575" marT="0" marB="0"/>
                </a:tc>
              </a:tr>
              <a:tr h="368900">
                <a:tc>
                  <a:txBody>
                    <a:bodyPr/>
                    <a:lstStyle/>
                    <a:p>
                      <a:pPr marL="0" marR="0" lvl="0" indent="0" algn="just" rtl="0">
                        <a:spcBef>
                          <a:spcPts val="0"/>
                        </a:spcBef>
                        <a:spcAft>
                          <a:spcPts val="0"/>
                        </a:spcAft>
                        <a:buSzPct val="25000"/>
                        <a:buNone/>
                      </a:pPr>
                      <a:r>
                        <a:rPr lang="en-US" sz="1200" u="none" strike="noStrike" cap="none"/>
                        <a:t>Efficiency</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N/A</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46.9%</a:t>
                      </a:r>
                    </a:p>
                  </a:txBody>
                  <a:tcPr marL="68575" marR="68575" marT="0" marB="0"/>
                </a:tc>
              </a:tr>
            </a:tbl>
          </a:graphicData>
        </a:graphic>
      </p:graphicFrame>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b="1" dirty="0">
                <a:latin typeface="Arial" panose="020B0604020202020204" pitchFamily="34" charset="0"/>
                <a:cs typeface="Arial" panose="020B0604020202020204" pitchFamily="34" charset="0"/>
              </a:rPr>
              <a:t>M</a:t>
            </a:r>
            <a:r>
              <a:rPr lang="en-US" sz="4400" b="1" i="0" u="none" strike="noStrike" cap="none" dirty="0">
                <a:latin typeface="Arial" panose="020B0604020202020204" pitchFamily="34" charset="0"/>
                <a:ea typeface="Calibri"/>
                <a:cs typeface="Arial" panose="020B0604020202020204" pitchFamily="34" charset="0"/>
                <a:sym typeface="Calibri"/>
              </a:rPr>
              <a:t>otivation</a:t>
            </a:r>
          </a:p>
        </p:txBody>
      </p:sp>
      <p:sp>
        <p:nvSpPr>
          <p:cNvPr id="98" name="Shape 98"/>
          <p:cNvSpPr txBox="1">
            <a:spLocks noGrp="1"/>
          </p:cNvSpPr>
          <p:nvPr>
            <p:ph idx="1"/>
          </p:nvPr>
        </p:nvSpPr>
        <p:spPr>
          <a:xfrm>
            <a:off x="685801" y="2142067"/>
            <a:ext cx="10131425" cy="2830527"/>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None/>
            </a:pPr>
            <a:r>
              <a:rPr lang="en-US" dirty="0"/>
              <a:t>	</a:t>
            </a:r>
            <a:r>
              <a:rPr lang="en-US" sz="2400" dirty="0"/>
              <a:t>Our motivation stemmed from a mutual interest in drones and advances in technology that is impacting our everyday life. The technologies that grabbed our attention was the use of wireless charging for appliances, solar power for green energy, and automation to minimize human interaction.</a:t>
            </a:r>
          </a:p>
          <a:p>
            <a:pPr marL="0" marR="0" lvl="0" indent="0" algn="l" rtl="0">
              <a:lnSpc>
                <a:spcPct val="80000"/>
              </a:lnSpc>
              <a:spcBef>
                <a:spcPts val="0"/>
              </a:spcBef>
              <a:spcAft>
                <a:spcPts val="0"/>
              </a:spcAft>
              <a:buNone/>
            </a:pPr>
            <a:endParaRPr dirty="0"/>
          </a:p>
          <a:p>
            <a:pPr marL="0" marR="0" lvl="0" indent="0" algn="l" rtl="0">
              <a:lnSpc>
                <a:spcPct val="80000"/>
              </a:lnSpc>
              <a:spcBef>
                <a:spcPts val="0"/>
              </a:spcBef>
              <a:spcAft>
                <a:spcPts val="0"/>
              </a:spcAft>
              <a:buNone/>
            </a:pPr>
            <a:endParaRPr dirty="0"/>
          </a:p>
          <a:p>
            <a:pPr marL="177800" marR="0" lvl="0" indent="-177800" algn="l" rtl="0">
              <a:lnSpc>
                <a:spcPct val="80000"/>
              </a:lnSpc>
              <a:spcBef>
                <a:spcPts val="1000"/>
              </a:spcBef>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1" i="0" u="none" strike="noStrike" cap="none" dirty="0">
                <a:latin typeface="Arial" panose="020B0604020202020204" pitchFamily="34" charset="0"/>
                <a:ea typeface="Calibri"/>
                <a:cs typeface="Arial" panose="020B0604020202020204" pitchFamily="34" charset="0"/>
                <a:sym typeface="Calibri"/>
              </a:rPr>
              <a:t>Wireless Receiver and 400mA Buck Battery Charger (LTC4120)</a:t>
            </a:r>
            <a:br>
              <a:rPr lang="en-US" sz="3200" b="1" i="0" u="none" strike="noStrike" cap="none" dirty="0">
                <a:latin typeface="Arial" panose="020B0604020202020204" pitchFamily="34" charset="0"/>
                <a:ea typeface="Calibri"/>
                <a:cs typeface="Arial" panose="020B0604020202020204" pitchFamily="34" charset="0"/>
                <a:sym typeface="Calibri"/>
              </a:rPr>
            </a:br>
            <a:r>
              <a:rPr lang="en-US" sz="3200" b="1" i="0" u="none" strike="noStrike" cap="none" dirty="0">
                <a:latin typeface="Arial" panose="020B0604020202020204" pitchFamily="34" charset="0"/>
                <a:ea typeface="Calibri"/>
                <a:cs typeface="Arial" panose="020B0604020202020204" pitchFamily="34" charset="0"/>
                <a:sym typeface="Calibri"/>
              </a:rPr>
              <a:t>Schematic of LTC4120</a:t>
            </a:r>
          </a:p>
        </p:txBody>
      </p:sp>
      <p:pic>
        <p:nvPicPr>
          <p:cNvPr id="233" name="Shape 233"/>
          <p:cNvPicPr preferRelativeResize="0">
            <a:picLocks noGrp="1"/>
          </p:cNvPicPr>
          <p:nvPr>
            <p:ph idx="1"/>
          </p:nvPr>
        </p:nvPicPr>
        <p:blipFill rotWithShape="1">
          <a:blip r:embed="rId3">
            <a:alphaModFix/>
          </a:blip>
          <a:srcRect/>
          <a:stretch/>
        </p:blipFill>
        <p:spPr>
          <a:xfrm>
            <a:off x="1829597" y="2252750"/>
            <a:ext cx="8080199" cy="4351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1" i="0" u="none" strike="noStrike" cap="none" dirty="0">
                <a:latin typeface="Arial" panose="020B0604020202020204" pitchFamily="34" charset="0"/>
                <a:ea typeface="Calibri"/>
                <a:cs typeface="Arial" panose="020B0604020202020204" pitchFamily="34" charset="0"/>
                <a:sym typeface="Calibri"/>
              </a:rPr>
              <a:t>Schematic for 400mA Wireless Synchronous Buck Battery Charger (Connect Drone Battery to E6)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711" y="2065867"/>
            <a:ext cx="6537604" cy="4722154"/>
          </a:xfrm>
          <a:prstGeom prst="rect">
            <a:avLst/>
          </a:prstGeom>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1" i="0" u="none" strike="noStrike" cap="none" dirty="0">
                <a:latin typeface="Arial" panose="020B0604020202020204" pitchFamily="34" charset="0"/>
                <a:ea typeface="Calibri"/>
                <a:cs typeface="Arial" panose="020B0604020202020204" pitchFamily="34" charset="0"/>
                <a:sym typeface="Calibri"/>
              </a:rPr>
              <a:t>Battery Charger specifications</a:t>
            </a:r>
          </a:p>
        </p:txBody>
      </p:sp>
      <p:graphicFrame>
        <p:nvGraphicFramePr>
          <p:cNvPr id="245" name="Shape 245"/>
          <p:cNvGraphicFramePr/>
          <p:nvPr/>
        </p:nvGraphicFramePr>
        <p:xfrm>
          <a:off x="325575" y="2014968"/>
          <a:ext cx="11514250" cy="3466375"/>
        </p:xfrm>
        <a:graphic>
          <a:graphicData uri="http://schemas.openxmlformats.org/drawingml/2006/table">
            <a:tbl>
              <a:tblPr bandRow="1">
                <a:noFill/>
                <a:tableStyleId>{E0832DF8-D857-4375-B21E-6B934B2E491C}</a:tableStyleId>
              </a:tblPr>
              <a:tblGrid>
                <a:gridCol w="2302850"/>
                <a:gridCol w="2302850"/>
                <a:gridCol w="2302850"/>
                <a:gridCol w="2302850"/>
                <a:gridCol w="2302850"/>
              </a:tblGrid>
              <a:tr h="385150">
                <a:tc>
                  <a:txBody>
                    <a:bodyPr/>
                    <a:lstStyle/>
                    <a:p>
                      <a:pPr marL="0" marR="0" lvl="0" indent="0" algn="just" rtl="0">
                        <a:spcBef>
                          <a:spcPts val="0"/>
                        </a:spcBef>
                        <a:spcAft>
                          <a:spcPts val="0"/>
                        </a:spcAft>
                        <a:buSzPct val="25000"/>
                        <a:buNone/>
                      </a:pPr>
                      <a:r>
                        <a:rPr lang="en-US" sz="1200" u="none" strike="noStrike" cap="none"/>
                        <a:t>Battery Parameter</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Minimum</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Typical</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Maximum</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Units</a:t>
                      </a:r>
                    </a:p>
                  </a:txBody>
                  <a:tcPr marL="68575" marR="68575" marT="0" marB="0"/>
                </a:tc>
              </a:tr>
              <a:tr h="385150">
                <a:tc>
                  <a:txBody>
                    <a:bodyPr/>
                    <a:lstStyle/>
                    <a:p>
                      <a:pPr marL="0" marR="0" lvl="0" indent="0" algn="just" rtl="0">
                        <a:spcBef>
                          <a:spcPts val="0"/>
                        </a:spcBef>
                        <a:spcAft>
                          <a:spcPts val="0"/>
                        </a:spcAft>
                        <a:buSzPct val="25000"/>
                        <a:buNone/>
                      </a:pPr>
                      <a:r>
                        <a:rPr lang="en-US" sz="1200" u="none" strike="noStrike" cap="none"/>
                        <a:t>Charge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383</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402</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421</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mA</a:t>
                      </a:r>
                    </a:p>
                  </a:txBody>
                  <a:tcPr marL="68575" marR="68575" marT="0" marB="0"/>
                </a:tc>
              </a:tr>
              <a:tr h="385150">
                <a:tc>
                  <a:txBody>
                    <a:bodyPr/>
                    <a:lstStyle/>
                    <a:p>
                      <a:pPr marL="0" marR="0" lvl="0" indent="0" algn="just" rtl="0">
                        <a:spcBef>
                          <a:spcPts val="0"/>
                        </a:spcBef>
                        <a:spcAft>
                          <a:spcPts val="0"/>
                        </a:spcAft>
                        <a:buSzPct val="25000"/>
                        <a:buNone/>
                      </a:pPr>
                      <a:r>
                        <a:rPr lang="en-US" sz="1200" u="none" strike="noStrike" cap="none"/>
                        <a:t>Standby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2.5</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4.5</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uA</a:t>
                      </a:r>
                    </a:p>
                  </a:txBody>
                  <a:tcPr marL="68575" marR="68575" marT="0" marB="0"/>
                </a:tc>
              </a:tr>
              <a:tr h="385150">
                <a:tc>
                  <a:txBody>
                    <a:bodyPr/>
                    <a:lstStyle/>
                    <a:p>
                      <a:pPr marL="0" marR="0" lvl="0" indent="0" algn="just" rtl="0">
                        <a:spcBef>
                          <a:spcPts val="0"/>
                        </a:spcBef>
                        <a:spcAft>
                          <a:spcPts val="0"/>
                        </a:spcAft>
                        <a:buSzPct val="25000"/>
                        <a:buNone/>
                      </a:pPr>
                      <a:r>
                        <a:rPr lang="en-US" sz="1200" u="none" strike="noStrike" cap="none"/>
                        <a:t>Shutdown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1100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2000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nA</a:t>
                      </a:r>
                    </a:p>
                  </a:txBody>
                  <a:tcPr marL="68575" marR="68575" marT="0" marB="0"/>
                </a:tc>
              </a:tr>
              <a:tr h="385150">
                <a:tc>
                  <a:txBody>
                    <a:bodyPr/>
                    <a:lstStyle/>
                    <a:p>
                      <a:pPr marL="0" marR="0" lvl="0" indent="0" algn="just" rtl="0">
                        <a:spcBef>
                          <a:spcPts val="0"/>
                        </a:spcBef>
                        <a:spcAft>
                          <a:spcPts val="0"/>
                        </a:spcAft>
                        <a:buSzPct val="25000"/>
                        <a:buNone/>
                      </a:pPr>
                      <a:r>
                        <a:rPr lang="en-US" sz="1200" u="none" strike="noStrike" cap="none"/>
                        <a:t>Regulation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2.370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2.400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2.407</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V</a:t>
                      </a:r>
                    </a:p>
                  </a:txBody>
                  <a:tcPr marL="68575" marR="68575" marT="0" marB="0"/>
                </a:tc>
              </a:tr>
              <a:tr h="385150">
                <a:tc>
                  <a:txBody>
                    <a:bodyPr/>
                    <a:lstStyle/>
                    <a:p>
                      <a:pPr marL="0" marR="0" lvl="0" indent="0" algn="just" rtl="0">
                        <a:spcBef>
                          <a:spcPts val="0"/>
                        </a:spcBef>
                        <a:spcAft>
                          <a:spcPts val="0"/>
                        </a:spcAft>
                        <a:buSzPct val="25000"/>
                        <a:buNone/>
                      </a:pPr>
                      <a:r>
                        <a:rPr lang="en-US" sz="1200" u="none" strike="noStrike" cap="none"/>
                        <a:t>Recharge Threshold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–38</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–50</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–62</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mV</a:t>
                      </a:r>
                    </a:p>
                  </a:txBody>
                  <a:tcPr marL="68575" marR="68575" marT="0" marB="0"/>
                </a:tc>
              </a:tr>
              <a:tr h="770325">
                <a:tc>
                  <a:txBody>
                    <a:bodyPr/>
                    <a:lstStyle/>
                    <a:p>
                      <a:pPr marL="0" marR="0" lvl="0" indent="0" algn="just" rtl="0">
                        <a:spcBef>
                          <a:spcPts val="0"/>
                        </a:spcBef>
                        <a:spcAft>
                          <a:spcPts val="0"/>
                        </a:spcAft>
                        <a:buSzPct val="25000"/>
                        <a:buNone/>
                      </a:pPr>
                      <a:r>
                        <a:rPr lang="en-US" sz="1200" u="none" strike="noStrike" cap="none"/>
                        <a:t>Low Battery Linear Charge Current</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6</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9</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16</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mA</a:t>
                      </a:r>
                    </a:p>
                    <a:p>
                      <a:pPr marL="0" marR="0" lvl="0" indent="0" algn="just" rtl="0">
                        <a:spcBef>
                          <a:spcPts val="0"/>
                        </a:spcBef>
                        <a:spcAft>
                          <a:spcPts val="0"/>
                        </a:spcAft>
                        <a:buSzPct val="25000"/>
                        <a:buNone/>
                      </a:pPr>
                      <a:r>
                        <a:rPr lang="en-US" sz="1100" u="none" strike="noStrike" cap="none"/>
                        <a:t> </a:t>
                      </a:r>
                    </a:p>
                  </a:txBody>
                  <a:tcPr marL="68575" marR="68575" marT="0" marB="0"/>
                </a:tc>
              </a:tr>
              <a:tr h="385150">
                <a:tc>
                  <a:txBody>
                    <a:bodyPr/>
                    <a:lstStyle/>
                    <a:p>
                      <a:pPr marL="0" marR="0" lvl="0" indent="0" algn="just" rtl="0">
                        <a:spcBef>
                          <a:spcPts val="0"/>
                        </a:spcBef>
                        <a:spcAft>
                          <a:spcPts val="0"/>
                        </a:spcAft>
                        <a:buSzPct val="25000"/>
                        <a:buNone/>
                      </a:pPr>
                      <a:r>
                        <a:rPr lang="en-US" sz="1200" u="none" strike="noStrike" cap="none"/>
                        <a:t>Low Battery Threshold Voltage</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l 2.15</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2.21</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2.21</a:t>
                      </a:r>
                    </a:p>
                  </a:txBody>
                  <a:tcPr marL="68575" marR="68575" marT="0" marB="0"/>
                </a:tc>
                <a:tc>
                  <a:txBody>
                    <a:bodyPr/>
                    <a:lstStyle/>
                    <a:p>
                      <a:pPr marL="0" marR="0" lvl="0" indent="0" algn="just" rtl="0">
                        <a:spcBef>
                          <a:spcPts val="0"/>
                        </a:spcBef>
                        <a:spcAft>
                          <a:spcPts val="0"/>
                        </a:spcAft>
                        <a:buSzPct val="25000"/>
                        <a:buNone/>
                      </a:pPr>
                      <a:r>
                        <a:rPr lang="en-US" sz="1200" u="none" strike="noStrike" cap="none"/>
                        <a:t>V</a:t>
                      </a:r>
                    </a:p>
                  </a:txBody>
                  <a:tcPr marL="68575" marR="68575" marT="0" marB="0"/>
                </a:tc>
              </a:tr>
            </a:tbl>
          </a:graphicData>
        </a:graphic>
      </p:graphicFrame>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b="1" dirty="0" smtClean="0">
                <a:latin typeface="Arial" panose="020B0604020202020204" pitchFamily="34" charset="0"/>
                <a:cs typeface="Arial" panose="020B0604020202020204" pitchFamily="34" charset="0"/>
              </a:rPr>
              <a:t>Development </a:t>
            </a:r>
            <a:r>
              <a:rPr lang="en-US" b="1" dirty="0">
                <a:latin typeface="Arial" panose="020B0604020202020204" pitchFamily="34" charset="0"/>
                <a:cs typeface="Arial" panose="020B0604020202020204" pitchFamily="34" charset="0"/>
              </a:rPr>
              <a:t>Approach</a:t>
            </a:r>
          </a:p>
        </p:txBody>
      </p:sp>
      <p:graphicFrame>
        <p:nvGraphicFramePr>
          <p:cNvPr id="252" name="Shape 252"/>
          <p:cNvGraphicFramePr/>
          <p:nvPr>
            <p:extLst>
              <p:ext uri="{D42A27DB-BD31-4B8C-83A1-F6EECF244321}">
                <p14:modId xmlns:p14="http://schemas.microsoft.com/office/powerpoint/2010/main" val="1523270837"/>
              </p:ext>
            </p:extLst>
          </p:nvPr>
        </p:nvGraphicFramePr>
        <p:xfrm>
          <a:off x="952500" y="2223700"/>
          <a:ext cx="10287000" cy="3171150"/>
        </p:xfrm>
        <a:graphic>
          <a:graphicData uri="http://schemas.openxmlformats.org/drawingml/2006/table">
            <a:tbl>
              <a:tblPr>
                <a:noFill/>
                <a:tableStyleId>{3214B9C5-9B89-4588-B43A-57121002C4CB}</a:tableStyleId>
              </a:tblPr>
              <a:tblGrid>
                <a:gridCol w="5143500"/>
                <a:gridCol w="5143500"/>
              </a:tblGrid>
              <a:tr h="528525">
                <a:tc>
                  <a:txBody>
                    <a:bodyPr/>
                    <a:lstStyle/>
                    <a:p>
                      <a:pPr lvl="0" algn="ctr">
                        <a:spcBef>
                          <a:spcPts val="0"/>
                        </a:spcBef>
                        <a:buNone/>
                      </a:pPr>
                      <a:r>
                        <a:rPr lang="en-US" b="1" u="sng" dirty="0">
                          <a:solidFill>
                            <a:srgbClr val="F3F3F3"/>
                          </a:solidFill>
                        </a:rPr>
                        <a:t>Hardware</a:t>
                      </a:r>
                    </a:p>
                  </a:txBody>
                  <a:tcPr marL="91425" marR="91425" marT="91425" marB="91425" anchor="ctr">
                    <a:solidFill>
                      <a:srgbClr val="0000FF"/>
                    </a:solidFill>
                  </a:tcPr>
                </a:tc>
                <a:tc>
                  <a:txBody>
                    <a:bodyPr/>
                    <a:lstStyle/>
                    <a:p>
                      <a:pPr lvl="0" algn="ctr">
                        <a:spcBef>
                          <a:spcPts val="0"/>
                        </a:spcBef>
                        <a:buNone/>
                      </a:pPr>
                      <a:r>
                        <a:rPr lang="en-US" b="1" u="sng">
                          <a:solidFill>
                            <a:srgbClr val="F3F3F3"/>
                          </a:solidFill>
                        </a:rPr>
                        <a:t>Software</a:t>
                      </a:r>
                    </a:p>
                  </a:txBody>
                  <a:tcPr marL="91425" marR="91425" marT="91425" marB="91425" anchor="ctr">
                    <a:solidFill>
                      <a:srgbClr val="0000FF"/>
                    </a:solidFill>
                  </a:tcPr>
                </a:tc>
              </a:tr>
              <a:tr h="528525">
                <a:tc>
                  <a:txBody>
                    <a:bodyPr/>
                    <a:lstStyle/>
                    <a:p>
                      <a:pPr lvl="0" algn="ctr" rtl="0">
                        <a:spcBef>
                          <a:spcPts val="0"/>
                        </a:spcBef>
                        <a:buNone/>
                      </a:pPr>
                      <a:r>
                        <a:rPr lang="en-US" dirty="0">
                          <a:solidFill>
                            <a:schemeClr val="bg1"/>
                          </a:solidFill>
                        </a:rPr>
                        <a:t>Design Prototype</a:t>
                      </a:r>
                    </a:p>
                  </a:txBody>
                  <a:tcPr marL="91425" marR="91425" marT="91425" marB="91425" anchor="ctr">
                    <a:solidFill>
                      <a:srgbClr val="F3F3F3"/>
                    </a:solidFill>
                  </a:tcPr>
                </a:tc>
                <a:tc>
                  <a:txBody>
                    <a:bodyPr/>
                    <a:lstStyle/>
                    <a:p>
                      <a:pPr lvl="0" algn="ctr">
                        <a:spcBef>
                          <a:spcPts val="0"/>
                        </a:spcBef>
                        <a:buNone/>
                      </a:pPr>
                      <a:r>
                        <a:rPr lang="en-US">
                          <a:solidFill>
                            <a:schemeClr val="bg1"/>
                          </a:solidFill>
                        </a:rPr>
                        <a:t>Acquire Necessary Software</a:t>
                      </a:r>
                    </a:p>
                  </a:txBody>
                  <a:tcPr marL="91425" marR="91425" marT="91425" marB="91425" anchor="ctr">
                    <a:solidFill>
                      <a:srgbClr val="F3F3F3"/>
                    </a:solidFill>
                  </a:tcPr>
                </a:tc>
              </a:tr>
              <a:tr h="528525">
                <a:tc>
                  <a:txBody>
                    <a:bodyPr/>
                    <a:lstStyle/>
                    <a:p>
                      <a:pPr lvl="0" algn="ctr">
                        <a:spcBef>
                          <a:spcPts val="0"/>
                        </a:spcBef>
                        <a:buNone/>
                      </a:pPr>
                      <a:r>
                        <a:rPr lang="en-US" dirty="0">
                          <a:solidFill>
                            <a:schemeClr val="bg1"/>
                          </a:solidFill>
                        </a:rPr>
                        <a:t>Prototype Development and Testing</a:t>
                      </a:r>
                    </a:p>
                  </a:txBody>
                  <a:tcPr marL="91425" marR="91425" marT="91425" marB="91425" anchor="ctr">
                    <a:solidFill>
                      <a:srgbClr val="F3F3F3"/>
                    </a:solidFill>
                  </a:tcPr>
                </a:tc>
                <a:tc>
                  <a:txBody>
                    <a:bodyPr/>
                    <a:lstStyle/>
                    <a:p>
                      <a:pPr lvl="0" algn="ctr">
                        <a:spcBef>
                          <a:spcPts val="0"/>
                        </a:spcBef>
                        <a:buNone/>
                      </a:pPr>
                      <a:r>
                        <a:rPr lang="en-US" dirty="0">
                          <a:solidFill>
                            <a:schemeClr val="bg1"/>
                          </a:solidFill>
                        </a:rPr>
                        <a:t>Code Development</a:t>
                      </a:r>
                    </a:p>
                  </a:txBody>
                  <a:tcPr marL="91425" marR="91425" marT="91425" marB="91425" anchor="ctr">
                    <a:solidFill>
                      <a:srgbClr val="F3F3F3"/>
                    </a:solidFill>
                  </a:tcPr>
                </a:tc>
              </a:tr>
              <a:tr h="528525">
                <a:tc>
                  <a:txBody>
                    <a:bodyPr/>
                    <a:lstStyle/>
                    <a:p>
                      <a:pPr lvl="0" algn="ctr">
                        <a:spcBef>
                          <a:spcPts val="0"/>
                        </a:spcBef>
                        <a:buNone/>
                      </a:pPr>
                      <a:r>
                        <a:rPr lang="en-US">
                          <a:solidFill>
                            <a:schemeClr val="bg1"/>
                          </a:solidFill>
                        </a:rPr>
                        <a:t>Design PCB</a:t>
                      </a:r>
                    </a:p>
                  </a:txBody>
                  <a:tcPr marL="91425" marR="91425" marT="91425" marB="91425" anchor="ctr">
                    <a:solidFill>
                      <a:srgbClr val="F3F3F3"/>
                    </a:solidFill>
                  </a:tcPr>
                </a:tc>
                <a:tc>
                  <a:txBody>
                    <a:bodyPr/>
                    <a:lstStyle/>
                    <a:p>
                      <a:pPr lvl="0" algn="ctr">
                        <a:spcBef>
                          <a:spcPts val="0"/>
                        </a:spcBef>
                        <a:buNone/>
                      </a:pPr>
                      <a:r>
                        <a:rPr lang="en-US" dirty="0">
                          <a:solidFill>
                            <a:schemeClr val="bg1"/>
                          </a:solidFill>
                        </a:rPr>
                        <a:t>Code Testing</a:t>
                      </a:r>
                    </a:p>
                  </a:txBody>
                  <a:tcPr marL="91425" marR="91425" marT="91425" marB="91425" anchor="ctr">
                    <a:solidFill>
                      <a:srgbClr val="F3F3F3"/>
                    </a:solidFill>
                  </a:tcPr>
                </a:tc>
              </a:tr>
              <a:tr h="528525">
                <a:tc>
                  <a:txBody>
                    <a:bodyPr/>
                    <a:lstStyle/>
                    <a:p>
                      <a:pPr lvl="0" algn="ctr" rtl="0">
                        <a:spcBef>
                          <a:spcPts val="0"/>
                        </a:spcBef>
                        <a:buNone/>
                      </a:pPr>
                      <a:r>
                        <a:rPr lang="en-US">
                          <a:solidFill>
                            <a:schemeClr val="bg1"/>
                          </a:solidFill>
                        </a:rPr>
                        <a:t>Final Product Build</a:t>
                      </a:r>
                    </a:p>
                  </a:txBody>
                  <a:tcPr marL="91425" marR="91425" marT="91425" marB="91425" anchor="ctr">
                    <a:solidFill>
                      <a:srgbClr val="F3F3F3"/>
                    </a:solidFill>
                  </a:tcPr>
                </a:tc>
                <a:tc>
                  <a:txBody>
                    <a:bodyPr/>
                    <a:lstStyle/>
                    <a:p>
                      <a:pPr lvl="0" algn="ctr" rtl="0">
                        <a:spcBef>
                          <a:spcPts val="0"/>
                        </a:spcBef>
                        <a:buNone/>
                      </a:pPr>
                      <a:r>
                        <a:rPr lang="en-US" dirty="0">
                          <a:solidFill>
                            <a:schemeClr val="bg1"/>
                          </a:solidFill>
                        </a:rPr>
                        <a:t>Prototype Integration</a:t>
                      </a:r>
                    </a:p>
                  </a:txBody>
                  <a:tcPr marL="91425" marR="91425" marT="91425" marB="91425" anchor="ctr">
                    <a:solidFill>
                      <a:srgbClr val="F3F3F3"/>
                    </a:solidFill>
                  </a:tcPr>
                </a:tc>
              </a:tr>
              <a:tr h="528525">
                <a:tc>
                  <a:txBody>
                    <a:bodyPr/>
                    <a:lstStyle/>
                    <a:p>
                      <a:pPr lvl="0" algn="ctr" rtl="0">
                        <a:spcBef>
                          <a:spcPts val="0"/>
                        </a:spcBef>
                        <a:buNone/>
                      </a:pPr>
                      <a:r>
                        <a:rPr lang="en-US">
                          <a:solidFill>
                            <a:schemeClr val="bg1"/>
                          </a:solidFill>
                        </a:rPr>
                        <a:t>Final Product Testing</a:t>
                      </a:r>
                    </a:p>
                  </a:txBody>
                  <a:tcPr marL="91425" marR="91425" marT="91425" marB="91425" anchor="ctr">
                    <a:solidFill>
                      <a:srgbClr val="F3F3F3"/>
                    </a:solidFill>
                  </a:tcPr>
                </a:tc>
                <a:tc>
                  <a:txBody>
                    <a:bodyPr/>
                    <a:lstStyle/>
                    <a:p>
                      <a:pPr lvl="0" algn="ctr" rtl="0">
                        <a:spcBef>
                          <a:spcPts val="0"/>
                        </a:spcBef>
                        <a:buNone/>
                      </a:pPr>
                      <a:r>
                        <a:rPr lang="en-US" dirty="0">
                          <a:solidFill>
                            <a:schemeClr val="bg1"/>
                          </a:solidFill>
                        </a:rPr>
                        <a:t>Final Product Integration</a:t>
                      </a:r>
                    </a:p>
                  </a:txBody>
                  <a:tcPr marL="91425" marR="91425" marT="91425" marB="91425" anchor="ctr">
                    <a:solidFill>
                      <a:srgbClr val="F3F3F3"/>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b="1" dirty="0">
                <a:latin typeface="Arial" panose="020B0604020202020204" pitchFamily="34" charset="0"/>
                <a:cs typeface="Arial" panose="020B0604020202020204" pitchFamily="34" charset="0"/>
              </a:rPr>
              <a:t>Printed Circuit Board</a:t>
            </a:r>
          </a:p>
        </p:txBody>
      </p:sp>
      <p:sp>
        <p:nvSpPr>
          <p:cNvPr id="259" name="Shape 259"/>
          <p:cNvSpPr txBox="1">
            <a:spLocks noGrp="1"/>
          </p:cNvSpPr>
          <p:nvPr>
            <p:ph idx="1"/>
          </p:nvPr>
        </p:nvSpPr>
        <p:spPr>
          <a:xfrm>
            <a:off x="758300" y="1944825"/>
            <a:ext cx="10515599" cy="4589699"/>
          </a:xfrm>
          <a:prstGeom prst="rect">
            <a:avLst/>
          </a:prstGeom>
        </p:spPr>
        <p:txBody>
          <a:bodyPr lIns="91425" tIns="91425" rIns="91425" bIns="91425" anchor="t" anchorCtr="0">
            <a:noAutofit/>
          </a:bodyPr>
          <a:lstStyle/>
          <a:p>
            <a:pPr lvl="0" rtl="0">
              <a:spcBef>
                <a:spcPts val="0"/>
              </a:spcBef>
              <a:buNone/>
            </a:pPr>
            <a:r>
              <a:rPr lang="en-US" dirty="0"/>
              <a:t>Software: </a:t>
            </a:r>
            <a:r>
              <a:rPr lang="en-US" dirty="0" err="1"/>
              <a:t>CadSoft</a:t>
            </a:r>
            <a:r>
              <a:rPr lang="en-US" dirty="0"/>
              <a:t> EAGLE - Allows an easy to use interface to design the circuit board. It is also free to use.</a:t>
            </a:r>
          </a:p>
          <a:p>
            <a:pPr lvl="0" rtl="0">
              <a:spcBef>
                <a:spcPts val="0"/>
              </a:spcBef>
              <a:buNone/>
            </a:pPr>
            <a:endParaRPr dirty="0"/>
          </a:p>
          <a:p>
            <a:pPr lvl="0" rtl="0">
              <a:spcBef>
                <a:spcPts val="0"/>
              </a:spcBef>
              <a:buNone/>
            </a:pPr>
            <a:r>
              <a:rPr lang="en-US" dirty="0"/>
              <a:t>Suppliers: </a:t>
            </a:r>
            <a:r>
              <a:rPr lang="en-US" dirty="0" err="1"/>
              <a:t>ExpressPCB</a:t>
            </a:r>
            <a:r>
              <a:rPr lang="en-US" dirty="0"/>
              <a:t>, </a:t>
            </a:r>
            <a:r>
              <a:rPr lang="en-US" dirty="0" err="1"/>
              <a:t>BatchPCB</a:t>
            </a:r>
            <a:r>
              <a:rPr lang="en-US" dirty="0"/>
              <a:t>, 4PCB, </a:t>
            </a:r>
            <a:r>
              <a:rPr lang="en-US" dirty="0" err="1"/>
              <a:t>DorkbotPDX</a:t>
            </a:r>
            <a:r>
              <a:rPr lang="en-US" dirty="0"/>
              <a:t>. The decision on which supplier to use will be made when the PCB has been designed and is ready to be ordered due based on the budget and deadline.</a:t>
            </a:r>
          </a:p>
          <a:p>
            <a:pPr marL="0" lvl="0" indent="0" rtl="0">
              <a:spcBef>
                <a:spcPts val="0"/>
              </a:spcBef>
              <a:buNone/>
            </a:pPr>
            <a:endParaRPr dirty="0"/>
          </a:p>
          <a:p>
            <a:pPr marL="0" lvl="0" indent="0">
              <a:spcBef>
                <a:spcPts val="0"/>
              </a:spcBef>
              <a:buNone/>
            </a:pPr>
            <a:r>
              <a:rPr lang="en-US" dirty="0"/>
              <a:t>Backup: Should a PCB get damaged/malfunction, we will have </a:t>
            </a:r>
            <a:r>
              <a:rPr lang="en-US" dirty="0" smtClean="0"/>
              <a:t>backup PCBs </a:t>
            </a:r>
            <a:r>
              <a:rPr lang="en-US" dirty="0"/>
              <a:t>to accommodate these issues.</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b="1" dirty="0">
                <a:latin typeface="Arial" panose="020B0604020202020204" pitchFamily="34" charset="0"/>
                <a:cs typeface="Arial" panose="020B0604020202020204" pitchFamily="34" charset="0"/>
              </a:rPr>
              <a:t>Final Product Testing</a:t>
            </a:r>
          </a:p>
        </p:txBody>
      </p:sp>
      <p:sp>
        <p:nvSpPr>
          <p:cNvPr id="266" name="Shape 266"/>
          <p:cNvSpPr txBox="1">
            <a:spLocks noGrp="1"/>
          </p:cNvSpPr>
          <p:nvPr>
            <p:ph idx="1"/>
          </p:nvPr>
        </p:nvSpPr>
        <p:spPr>
          <a:xfrm>
            <a:off x="745000" y="1953625"/>
            <a:ext cx="10515599" cy="4351199"/>
          </a:xfrm>
          <a:prstGeom prst="rect">
            <a:avLst/>
          </a:prstGeom>
        </p:spPr>
        <p:txBody>
          <a:bodyPr lIns="91425" tIns="91425" rIns="91425" bIns="91425" anchor="t" anchorCtr="0">
            <a:noAutofit/>
          </a:bodyPr>
          <a:lstStyle/>
          <a:p>
            <a:pPr marL="457200" lvl="0" indent="-228600" rtl="0">
              <a:spcBef>
                <a:spcPts val="0"/>
              </a:spcBef>
            </a:pPr>
            <a:r>
              <a:rPr lang="en-US" dirty="0"/>
              <a:t>Wireless charging can be lab tested, but other functions will require a large outdoor test environment.</a:t>
            </a:r>
          </a:p>
          <a:p>
            <a:pPr marL="457200" lvl="0" indent="-228600" rtl="0">
              <a:spcBef>
                <a:spcPts val="0"/>
              </a:spcBef>
            </a:pPr>
            <a:r>
              <a:rPr lang="en-US" dirty="0"/>
              <a:t>Software testing for both the Landing system and the tracking system.</a:t>
            </a:r>
          </a:p>
          <a:p>
            <a:pPr marL="914400" lvl="1" indent="-228600" rtl="0">
              <a:spcBef>
                <a:spcPts val="0"/>
              </a:spcBef>
            </a:pPr>
            <a:r>
              <a:rPr lang="en-US" dirty="0"/>
              <a:t>Landing precision on the charging station.</a:t>
            </a:r>
          </a:p>
          <a:p>
            <a:pPr marL="914400" lvl="1" indent="-228600" rtl="0">
              <a:spcBef>
                <a:spcPts val="0"/>
              </a:spcBef>
            </a:pPr>
            <a:r>
              <a:rPr lang="en-US" dirty="0"/>
              <a:t>Loading user coordinates to drone.</a:t>
            </a:r>
          </a:p>
          <a:p>
            <a:pPr marL="457200" lvl="0" indent="-228600" rtl="0">
              <a:spcBef>
                <a:spcPts val="0"/>
              </a:spcBef>
            </a:pPr>
            <a:r>
              <a:rPr lang="en-US" dirty="0"/>
              <a:t>The solar panel would be tested outdoors </a:t>
            </a:r>
          </a:p>
          <a:p>
            <a:pPr marL="457200" lvl="0" indent="-228600" rtl="0">
              <a:spcBef>
                <a:spcPts val="0"/>
              </a:spcBef>
            </a:pPr>
            <a:r>
              <a:rPr lang="en-US" dirty="0"/>
              <a:t>DC-DC converters would be tested in the lab for voltage and current requirements. </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685801" y="330926"/>
            <a:ext cx="10131425" cy="145626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latin typeface="Calibri"/>
                <a:ea typeface="Calibri"/>
                <a:cs typeface="Calibri"/>
                <a:sym typeface="Calibri"/>
              </a:rPr>
              <a:t> </a:t>
            </a:r>
            <a:r>
              <a:rPr lang="en-US" sz="4400" b="1" i="0" u="none" strike="noStrike" cap="none" dirty="0">
                <a:latin typeface="Arial" panose="020B0604020202020204" pitchFamily="34" charset="0"/>
                <a:ea typeface="Calibri"/>
                <a:cs typeface="Arial" panose="020B0604020202020204" pitchFamily="34" charset="0"/>
                <a:sym typeface="Calibri"/>
              </a:rPr>
              <a:t>Current Progress</a:t>
            </a:r>
          </a:p>
        </p:txBody>
      </p:sp>
      <p:pic>
        <p:nvPicPr>
          <p:cNvPr id="273" name="Shape 273"/>
          <p:cNvPicPr preferRelativeResize="0"/>
          <p:nvPr/>
        </p:nvPicPr>
        <p:blipFill>
          <a:blip r:embed="rId3">
            <a:alphaModFix/>
          </a:blip>
          <a:stretch>
            <a:fillRect/>
          </a:stretch>
        </p:blipFill>
        <p:spPr>
          <a:xfrm>
            <a:off x="1114697" y="1628503"/>
            <a:ext cx="9533708" cy="49071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4000" b="1" dirty="0">
                <a:latin typeface="Arial" panose="020B0604020202020204" pitchFamily="34" charset="0"/>
                <a:cs typeface="Arial" panose="020B0604020202020204" pitchFamily="34" charset="0"/>
              </a:rPr>
              <a:t>Financing</a:t>
            </a:r>
          </a:p>
        </p:txBody>
      </p:sp>
      <p:sp>
        <p:nvSpPr>
          <p:cNvPr id="280" name="Shape 280"/>
          <p:cNvSpPr txBox="1">
            <a:spLocks noGrp="1"/>
          </p:cNvSpPr>
          <p:nvPr>
            <p:ph idx="1"/>
          </p:nvPr>
        </p:nvSpPr>
        <p:spPr>
          <a:prstGeom prst="rect">
            <a:avLst/>
          </a:prstGeom>
        </p:spPr>
        <p:txBody>
          <a:bodyPr lIns="91425" tIns="91425" rIns="91425" bIns="91425" anchor="t" anchorCtr="0">
            <a:noAutofit/>
          </a:bodyPr>
          <a:lstStyle/>
          <a:p>
            <a:pPr lvl="0" rtl="0">
              <a:spcBef>
                <a:spcPts val="0"/>
              </a:spcBef>
              <a:buNone/>
            </a:pPr>
            <a:r>
              <a:rPr lang="en-US"/>
              <a:t>While most of our project is sponsored by Boeing and Leidos, we expect there to be expenses that come out of our pocket.</a:t>
            </a:r>
          </a:p>
          <a:p>
            <a:pPr lvl="0" rtl="0">
              <a:spcBef>
                <a:spcPts val="0"/>
              </a:spcBef>
              <a:buNone/>
            </a:pPr>
            <a:endParaRPr/>
          </a:p>
          <a:p>
            <a:pPr lvl="0" rtl="0">
              <a:spcBef>
                <a:spcPts val="0"/>
              </a:spcBef>
              <a:buNone/>
            </a:pPr>
            <a:r>
              <a:rPr lang="en-US"/>
              <a:t>The upfront costs and reimbursement will be Kyle Ferriss’s responsibility, and any costs not covered by the sponsorship will be divided evenly amongst the group.</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8725" y="0"/>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dirty="0">
                <a:latin typeface="Arial" panose="020B0604020202020204" pitchFamily="34" charset="0"/>
                <a:ea typeface="Calibri"/>
                <a:cs typeface="Arial" panose="020B0604020202020204" pitchFamily="34" charset="0"/>
                <a:sym typeface="Calibri"/>
              </a:rPr>
              <a:t>Budget</a:t>
            </a:r>
          </a:p>
        </p:txBody>
      </p:sp>
      <p:graphicFrame>
        <p:nvGraphicFramePr>
          <p:cNvPr id="287" name="Shape 287"/>
          <p:cNvGraphicFramePr/>
          <p:nvPr/>
        </p:nvGraphicFramePr>
        <p:xfrm>
          <a:off x="458736" y="1173825"/>
          <a:ext cx="10369000" cy="5230500"/>
        </p:xfrm>
        <a:graphic>
          <a:graphicData uri="http://schemas.openxmlformats.org/drawingml/2006/table">
            <a:tbl>
              <a:tblPr firstRow="1" firstCol="1" bandRow="1">
                <a:noFill/>
                <a:tableStyleId>{E0832DF8-D857-4375-B21E-6B934B2E491C}</a:tableStyleId>
              </a:tblPr>
              <a:tblGrid>
                <a:gridCol w="7637800"/>
                <a:gridCol w="2731200"/>
              </a:tblGrid>
              <a:tr h="237750">
                <a:tc>
                  <a:txBody>
                    <a:bodyPr/>
                    <a:lstStyle/>
                    <a:p>
                      <a:pPr marL="0" marR="0" lvl="0" indent="0" algn="ctr" rtl="0">
                        <a:spcBef>
                          <a:spcPts val="0"/>
                        </a:spcBef>
                        <a:spcAft>
                          <a:spcPts val="0"/>
                        </a:spcAft>
                        <a:buSzPct val="25000"/>
                        <a:buNone/>
                      </a:pPr>
                      <a:r>
                        <a:rPr lang="en-US" sz="1000" u="none" strike="noStrike" cap="none" dirty="0"/>
                        <a:t>It</a:t>
                      </a:r>
                      <a:r>
                        <a:rPr lang="en-US" sz="1000" dirty="0"/>
                        <a:t>e</a:t>
                      </a:r>
                      <a:r>
                        <a:rPr lang="en-US" sz="1000" u="none" strike="noStrike" cap="none" dirty="0"/>
                        <a:t>m</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Cost</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Microcontroller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PCB Manufacturing</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Induction Coil</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Document Printing</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$50.00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Camera</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$50.00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Servo</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dirty="0"/>
                        <a:t>Propellers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DC Motors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$40.00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Wiring</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Controller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Solar Panels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Wireless Transmitter and Receiver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$225</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Accelerometer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$20.00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Drone Frame</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$30.00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Materials (wood, plastic)</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$50.00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GPS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$50.00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Altimeter</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$15.00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Misc.</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$300.00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Total</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$1034.00</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none" strike="noStrike" cap="none"/>
                        <a:t>Sponsorship from Boeing/Leidos</a:t>
                      </a:r>
                    </a:p>
                  </a:txBody>
                  <a:tcPr marL="23800" marR="23800" marT="15875" marB="15875" anchor="b"/>
                </a:tc>
                <a:tc>
                  <a:txBody>
                    <a:bodyPr/>
                    <a:lstStyle/>
                    <a:p>
                      <a:pPr marL="0" marR="0" lvl="0" indent="0" algn="ctr" rtl="0">
                        <a:spcBef>
                          <a:spcPts val="0"/>
                        </a:spcBef>
                        <a:spcAft>
                          <a:spcPts val="0"/>
                        </a:spcAft>
                        <a:buSzPct val="25000"/>
                        <a:buNone/>
                      </a:pPr>
                      <a:r>
                        <a:rPr lang="en-US" sz="1000" u="none" strike="noStrike" cap="none"/>
                        <a:t>-$745.65</a:t>
                      </a:r>
                    </a:p>
                  </a:txBody>
                  <a:tcPr marL="23800" marR="23800" marT="15875" marB="15875" anchor="b"/>
                </a:tc>
              </a:tr>
              <a:tr h="237750">
                <a:tc>
                  <a:txBody>
                    <a:bodyPr/>
                    <a:lstStyle/>
                    <a:p>
                      <a:pPr marL="0" marR="0" lvl="0" indent="0" algn="just" rtl="0">
                        <a:spcBef>
                          <a:spcPts val="0"/>
                        </a:spcBef>
                        <a:spcAft>
                          <a:spcPts val="0"/>
                        </a:spcAft>
                        <a:buSzPct val="25000"/>
                        <a:buNone/>
                      </a:pPr>
                      <a:r>
                        <a:rPr lang="en-US" sz="1000" u="sng" strike="noStrike" cap="none"/>
                        <a:t>Estimated Out of Pocket Costs</a:t>
                      </a:r>
                    </a:p>
                  </a:txBody>
                  <a:tcPr marL="23800" marR="23800" marT="15875" marB="15875" anchor="b"/>
                </a:tc>
                <a:tc>
                  <a:txBody>
                    <a:bodyPr/>
                    <a:lstStyle/>
                    <a:p>
                      <a:pPr marL="0" marR="0" lvl="0" indent="0" algn="ctr" rtl="0">
                        <a:spcBef>
                          <a:spcPts val="0"/>
                        </a:spcBef>
                        <a:spcAft>
                          <a:spcPts val="0"/>
                        </a:spcAft>
                        <a:buSzPct val="25000"/>
                        <a:buNone/>
                      </a:pPr>
                      <a:r>
                        <a:rPr lang="en-US" sz="1000" u="sng" strike="noStrike" cap="none"/>
                        <a:t>$288.35</a:t>
                      </a:r>
                    </a:p>
                  </a:txBody>
                  <a:tcPr marL="23800" marR="23800" marT="15875" marB="15875" anchor="b"/>
                </a:tc>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24841" y="418011"/>
            <a:ext cx="10131425" cy="1456267"/>
          </a:xfrm>
          <a:prstGeom prst="rect">
            <a:avLst/>
          </a:prstGeom>
        </p:spPr>
        <p:txBody>
          <a:bodyPr lIns="91425" tIns="91425" rIns="91425" bIns="91425" anchor="ctr" anchorCtr="0">
            <a:noAutofit/>
          </a:bodyPr>
          <a:lstStyle/>
          <a:p>
            <a:pPr lvl="0">
              <a:spcBef>
                <a:spcPts val="0"/>
              </a:spcBef>
              <a:buNone/>
            </a:pPr>
            <a:r>
              <a:rPr lang="en-US" sz="4400" b="1" dirty="0">
                <a:latin typeface="Arial" panose="020B0604020202020204" pitchFamily="34" charset="0"/>
                <a:cs typeface="Arial" panose="020B0604020202020204" pitchFamily="34" charset="0"/>
              </a:rPr>
              <a:t>Milestones</a:t>
            </a:r>
          </a:p>
        </p:txBody>
      </p:sp>
      <p:pic>
        <p:nvPicPr>
          <p:cNvPr id="294" name="Shape 294"/>
          <p:cNvPicPr preferRelativeResize="0"/>
          <p:nvPr/>
        </p:nvPicPr>
        <p:blipFill>
          <a:blip r:embed="rId3">
            <a:alphaModFix/>
          </a:blip>
          <a:stretch>
            <a:fillRect/>
          </a:stretch>
        </p:blipFill>
        <p:spPr>
          <a:xfrm>
            <a:off x="1105275" y="1804550"/>
            <a:ext cx="9988975" cy="44675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dirty="0">
                <a:latin typeface="Calibri"/>
                <a:ea typeface="Calibri"/>
                <a:cs typeface="Calibri"/>
                <a:sym typeface="Calibri"/>
              </a:rPr>
              <a:t>Project Description</a:t>
            </a:r>
          </a:p>
        </p:txBody>
      </p:sp>
      <p:sp>
        <p:nvSpPr>
          <p:cNvPr id="105" name="Shape 105"/>
          <p:cNvSpPr txBox="1">
            <a:spLocks noGrp="1"/>
          </p:cNvSpPr>
          <p:nvPr>
            <p:ph idx="1"/>
          </p:nvPr>
        </p:nvSpPr>
        <p:spPr>
          <a:xfrm>
            <a:off x="685802" y="2142068"/>
            <a:ext cx="9485810" cy="345754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r>
              <a:rPr lang="en-US" sz="2400" b="1" dirty="0"/>
              <a:t>	</a:t>
            </a:r>
            <a:r>
              <a:rPr lang="en-US" sz="2400" dirty="0"/>
              <a:t>The </a:t>
            </a:r>
            <a:r>
              <a:rPr lang="en-US" sz="2400" b="1" dirty="0"/>
              <a:t>SPIDRONE </a:t>
            </a:r>
            <a:r>
              <a:rPr lang="en-US" sz="2400" dirty="0"/>
              <a:t>(Solar Powered Inductive Drone) is an environmentally friendly UAV that can follow a user’s path autonomously, and land precisely land on a dock. The dock will be equipped with solar panels and capable of charging the SPIDRONE inductively, which minimizes human interaction.</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dirty="0">
                <a:latin typeface="Arial" panose="020B0604020202020204" pitchFamily="34" charset="0"/>
                <a:ea typeface="Calibri"/>
                <a:cs typeface="Arial" panose="020B0604020202020204" pitchFamily="34" charset="0"/>
                <a:sym typeface="Calibri"/>
              </a:rPr>
              <a:t>Work Distribution</a:t>
            </a:r>
          </a:p>
        </p:txBody>
      </p:sp>
      <p:graphicFrame>
        <p:nvGraphicFramePr>
          <p:cNvPr id="301" name="Shape 301"/>
          <p:cNvGraphicFramePr/>
          <p:nvPr>
            <p:extLst>
              <p:ext uri="{D42A27DB-BD31-4B8C-83A1-F6EECF244321}">
                <p14:modId xmlns:p14="http://schemas.microsoft.com/office/powerpoint/2010/main" val="2645306359"/>
              </p:ext>
            </p:extLst>
          </p:nvPr>
        </p:nvGraphicFramePr>
        <p:xfrm>
          <a:off x="736125" y="1916875"/>
          <a:ext cx="10719750" cy="3027110"/>
        </p:xfrm>
        <a:graphic>
          <a:graphicData uri="http://schemas.openxmlformats.org/drawingml/2006/table">
            <a:tbl>
              <a:tblPr>
                <a:noFill/>
                <a:tableStyleId>{3214B9C5-9B89-4588-B43A-57121002C4CB}</a:tableStyleId>
              </a:tblPr>
              <a:tblGrid>
                <a:gridCol w="1786625"/>
                <a:gridCol w="1786625"/>
                <a:gridCol w="1786625"/>
                <a:gridCol w="1786625"/>
                <a:gridCol w="1786625"/>
                <a:gridCol w="1786625"/>
              </a:tblGrid>
              <a:tr h="773300">
                <a:tc>
                  <a:txBody>
                    <a:bodyPr/>
                    <a:lstStyle/>
                    <a:p>
                      <a:pPr lvl="0" algn="ctr">
                        <a:spcBef>
                          <a:spcPts val="0"/>
                        </a:spcBef>
                        <a:buNone/>
                      </a:pPr>
                      <a:r>
                        <a:rPr lang="en-US" b="1" u="sng" dirty="0">
                          <a:solidFill>
                            <a:srgbClr val="FFFFFF"/>
                          </a:solidFill>
                        </a:rPr>
                        <a:t>Name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a:spcBef>
                          <a:spcPts val="0"/>
                        </a:spcBef>
                        <a:buNone/>
                      </a:pPr>
                      <a:r>
                        <a:rPr lang="en-US" b="1" u="sng" dirty="0">
                          <a:solidFill>
                            <a:srgbClr val="FFFFFF"/>
                          </a:solidFill>
                        </a:rPr>
                        <a:t>Auto-Landing</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a:spcBef>
                          <a:spcPts val="0"/>
                        </a:spcBef>
                        <a:buNone/>
                      </a:pPr>
                      <a:r>
                        <a:rPr lang="en-US" b="1" u="sng" dirty="0">
                          <a:solidFill>
                            <a:srgbClr val="FFFFFF"/>
                          </a:solidFill>
                        </a:rPr>
                        <a:t>User-Tracking</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rtl="0">
                        <a:spcBef>
                          <a:spcPts val="0"/>
                        </a:spcBef>
                        <a:buNone/>
                      </a:pPr>
                      <a:r>
                        <a:rPr lang="en-US" b="1" u="sng" dirty="0">
                          <a:solidFill>
                            <a:srgbClr val="FFFFFF"/>
                          </a:solidFill>
                        </a:rPr>
                        <a:t>Power and DC-DC</a:t>
                      </a:r>
                    </a:p>
                    <a:p>
                      <a:pPr lvl="0" algn="ctr">
                        <a:spcBef>
                          <a:spcPts val="0"/>
                        </a:spcBef>
                        <a:buNone/>
                      </a:pPr>
                      <a:r>
                        <a:rPr lang="en-US" b="1" u="sng" dirty="0">
                          <a:solidFill>
                            <a:srgbClr val="FFFFFF"/>
                          </a:solidFill>
                        </a:rPr>
                        <a:t>Conversion</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a:spcBef>
                          <a:spcPts val="0"/>
                        </a:spcBef>
                        <a:buNone/>
                      </a:pPr>
                      <a:r>
                        <a:rPr lang="en-US" b="1" u="sng" dirty="0">
                          <a:solidFill>
                            <a:srgbClr val="FFFFFF"/>
                          </a:solidFill>
                        </a:rPr>
                        <a:t>Wireless Charging</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c>
                  <a:txBody>
                    <a:bodyPr/>
                    <a:lstStyle/>
                    <a:p>
                      <a:pPr lvl="0" algn="ctr" rtl="0">
                        <a:spcBef>
                          <a:spcPts val="0"/>
                        </a:spcBef>
                        <a:buNone/>
                      </a:pPr>
                      <a:r>
                        <a:rPr lang="en-US" b="1" u="sng" dirty="0">
                          <a:solidFill>
                            <a:srgbClr val="FFFFFF"/>
                          </a:solidFill>
                        </a:rPr>
                        <a:t>Budget Management</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1"/>
                    </a:solidFill>
                  </a:tcPr>
                </a:tc>
              </a:tr>
              <a:tr h="504100">
                <a:tc>
                  <a:txBody>
                    <a:bodyPr/>
                    <a:lstStyle/>
                    <a:p>
                      <a:pPr lvl="0">
                        <a:spcBef>
                          <a:spcPts val="0"/>
                        </a:spcBef>
                        <a:buNone/>
                      </a:pPr>
                      <a:r>
                        <a:rPr lang="en-US"/>
                        <a:t>Benjamin Atsu</a:t>
                      </a:r>
                    </a:p>
                  </a:txBody>
                  <a:tcPr marL="91425" marR="91425" marT="91425" marB="91425">
                    <a:lnT w="9525" cap="flat" cmpd="sng">
                      <a:solidFill>
                        <a:srgbClr val="000000"/>
                      </a:solidFill>
                      <a:prstDash val="solid"/>
                      <a:round/>
                      <a:headEnd type="none" w="med" len="med"/>
                      <a:tailEnd type="none" w="med" len="med"/>
                    </a:lnT>
                  </a:tcPr>
                </a:tc>
                <a:tc>
                  <a:txBody>
                    <a:bodyPr/>
                    <a:lstStyle/>
                    <a:p>
                      <a:pPr lvl="0">
                        <a:spcBef>
                          <a:spcPts val="0"/>
                        </a:spcBef>
                        <a:buNone/>
                      </a:pPr>
                      <a:endParaRPr/>
                    </a:p>
                  </a:txBody>
                  <a:tcPr marL="91425" marR="91425" marT="91425" marB="91425">
                    <a:lnT w="9525" cap="flat" cmpd="sng">
                      <a:solidFill>
                        <a:srgbClr val="000000"/>
                      </a:solidFill>
                      <a:prstDash val="solid"/>
                      <a:round/>
                      <a:headEnd type="none" w="med" len="med"/>
                      <a:tailEnd type="none" w="med" len="med"/>
                    </a:lnT>
                  </a:tcPr>
                </a:tc>
                <a:tc>
                  <a:txBody>
                    <a:bodyPr/>
                    <a:lstStyle/>
                    <a:p>
                      <a:pPr lvl="0">
                        <a:spcBef>
                          <a:spcPts val="0"/>
                        </a:spcBef>
                        <a:buNone/>
                      </a:pPr>
                      <a:endParaRPr/>
                    </a:p>
                  </a:txBody>
                  <a:tcPr marL="91425" marR="91425" marT="91425" marB="91425">
                    <a:lnT w="9525" cap="flat" cmpd="sng">
                      <a:solidFill>
                        <a:srgbClr val="000000"/>
                      </a:solidFill>
                      <a:prstDash val="solid"/>
                      <a:round/>
                      <a:headEnd type="none" w="med" len="med"/>
                      <a:tailEnd type="none" w="med" len="med"/>
                    </a:lnT>
                  </a:tcPr>
                </a:tc>
                <a:tc>
                  <a:txBody>
                    <a:bodyPr/>
                    <a:lstStyle/>
                    <a:p>
                      <a:pPr lvl="0">
                        <a:spcBef>
                          <a:spcPts val="0"/>
                        </a:spcBef>
                        <a:buNone/>
                      </a:pPr>
                      <a:endParaRPr/>
                    </a:p>
                  </a:txBody>
                  <a:tcPr marL="91425" marR="91425" marT="91425" marB="91425">
                    <a:lnT w="9525" cap="flat" cmpd="sng">
                      <a:solidFill>
                        <a:srgbClr val="000000"/>
                      </a:solidFill>
                      <a:prstDash val="solid"/>
                      <a:round/>
                      <a:headEnd type="none" w="med" len="med"/>
                      <a:tailEnd type="none" w="med" len="med"/>
                    </a:lnT>
                  </a:tcPr>
                </a:tc>
                <a:tc>
                  <a:txBody>
                    <a:bodyPr/>
                    <a:lstStyle/>
                    <a:p>
                      <a:pPr lvl="0">
                        <a:spcBef>
                          <a:spcPts val="0"/>
                        </a:spcBef>
                        <a:buNone/>
                      </a:pPr>
                      <a:endParaRPr dirty="0"/>
                    </a:p>
                  </a:txBody>
                  <a:tcPr marL="91425" marR="91425" marT="91425" marB="91425">
                    <a:lnT w="9525" cap="flat" cmpd="sng">
                      <a:solidFill>
                        <a:srgbClr val="000000"/>
                      </a:solidFill>
                      <a:prstDash val="solid"/>
                      <a:round/>
                      <a:headEnd type="none" w="med" len="med"/>
                      <a:tailEnd type="none" w="med" len="med"/>
                    </a:lnT>
                    <a:solidFill>
                      <a:schemeClr val="accent1">
                        <a:lumMod val="40000"/>
                        <a:lumOff val="60000"/>
                      </a:schemeClr>
                    </a:solidFill>
                  </a:tcPr>
                </a:tc>
                <a:tc>
                  <a:txBody>
                    <a:bodyPr/>
                    <a:lstStyle/>
                    <a:p>
                      <a:pPr lvl="0">
                        <a:spcBef>
                          <a:spcPts val="0"/>
                        </a:spcBef>
                        <a:buNone/>
                      </a:pPr>
                      <a:endParaRPr dirty="0"/>
                    </a:p>
                  </a:txBody>
                  <a:tcPr marL="91425" marR="91425" marT="91425" marB="91425">
                    <a:lnT w="9525" cap="flat" cmpd="sng">
                      <a:solidFill>
                        <a:srgbClr val="000000"/>
                      </a:solidFill>
                      <a:prstDash val="solid"/>
                      <a:round/>
                      <a:headEnd type="none" w="med" len="med"/>
                      <a:tailEnd type="none" w="med" len="med"/>
                    </a:lnT>
                  </a:tcPr>
                </a:tc>
              </a:tr>
              <a:tr h="504100">
                <a:tc>
                  <a:txBody>
                    <a:bodyPr/>
                    <a:lstStyle/>
                    <a:p>
                      <a:pPr lvl="0">
                        <a:spcBef>
                          <a:spcPts val="0"/>
                        </a:spcBef>
                        <a:buNone/>
                      </a:pPr>
                      <a:r>
                        <a:rPr lang="en-US"/>
                        <a:t>Daniel Camargo</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dirty="0"/>
                    </a:p>
                  </a:txBody>
                  <a:tcPr marL="91425" marR="91425" marT="91425" marB="91425">
                    <a:solidFill>
                      <a:schemeClr val="accent1">
                        <a:lumMod val="40000"/>
                        <a:lumOff val="60000"/>
                      </a:schemeClr>
                    </a:solidFill>
                  </a:tcPr>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r>
              <a:tr h="509000">
                <a:tc>
                  <a:txBody>
                    <a:bodyPr/>
                    <a:lstStyle/>
                    <a:p>
                      <a:pPr lvl="0">
                        <a:spcBef>
                          <a:spcPts val="0"/>
                        </a:spcBef>
                        <a:buNone/>
                      </a:pPr>
                      <a:r>
                        <a:rPr lang="en-US"/>
                        <a:t>Kyle Ferriss</a:t>
                      </a:r>
                    </a:p>
                  </a:txBody>
                  <a:tcPr marL="91425" marR="91425" marT="91425" marB="91425"/>
                </a:tc>
                <a:tc>
                  <a:txBody>
                    <a:bodyPr/>
                    <a:lstStyle/>
                    <a:p>
                      <a:pPr lvl="0">
                        <a:spcBef>
                          <a:spcPts val="0"/>
                        </a:spcBef>
                        <a:buNone/>
                      </a:pPr>
                      <a:endParaRPr dirty="0"/>
                    </a:p>
                  </a:txBody>
                  <a:tcPr marL="91425" marR="91425" marT="91425" marB="91425">
                    <a:solidFill>
                      <a:schemeClr val="accent1">
                        <a:lumMod val="40000"/>
                        <a:lumOff val="60000"/>
                      </a:schemeClr>
                    </a:solidFill>
                  </a:tcPr>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dirty="0"/>
                    </a:p>
                  </a:txBody>
                  <a:tcPr marL="91425" marR="91425" marT="91425" marB="91425">
                    <a:solidFill>
                      <a:schemeClr val="accent1">
                        <a:lumMod val="40000"/>
                        <a:lumOff val="60000"/>
                      </a:schemeClr>
                    </a:solidFill>
                  </a:tcPr>
                </a:tc>
              </a:tr>
              <a:tr h="504100">
                <a:tc>
                  <a:txBody>
                    <a:bodyPr/>
                    <a:lstStyle/>
                    <a:p>
                      <a:pPr lvl="0">
                        <a:spcBef>
                          <a:spcPts val="0"/>
                        </a:spcBef>
                        <a:buNone/>
                      </a:pPr>
                      <a:r>
                        <a:rPr lang="en-US"/>
                        <a:t>Jonathan Obah</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dirty="0"/>
                    </a:p>
                  </a:txBody>
                  <a:tcPr marL="91425" marR="91425" marT="91425" marB="91425">
                    <a:solidFill>
                      <a:schemeClr val="accent1">
                        <a:lumMod val="40000"/>
                        <a:lumOff val="60000"/>
                      </a:schemeClr>
                    </a:solidFill>
                  </a:tcPr>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dirty="0">
                <a:latin typeface="Calibri"/>
                <a:ea typeface="Calibri"/>
                <a:cs typeface="Calibri"/>
                <a:sym typeface="Calibri"/>
              </a:rPr>
              <a:t>Questions?????</a:t>
            </a:r>
          </a:p>
        </p:txBody>
      </p:sp>
      <p:pic>
        <p:nvPicPr>
          <p:cNvPr id="308" name="Shape 308"/>
          <p:cNvPicPr preferRelativeResize="0"/>
          <p:nvPr/>
        </p:nvPicPr>
        <p:blipFill>
          <a:blip r:embed="rId3">
            <a:alphaModFix/>
          </a:blip>
          <a:stretch>
            <a:fillRect/>
          </a:stretch>
        </p:blipFill>
        <p:spPr>
          <a:xfrm>
            <a:off x="3558465" y="1978082"/>
            <a:ext cx="4166849" cy="4166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dirty="0">
                <a:latin typeface="Calibri"/>
                <a:ea typeface="Calibri"/>
                <a:cs typeface="Calibri"/>
                <a:sym typeface="Calibri"/>
              </a:rPr>
              <a:t>Goals and objectives</a:t>
            </a:r>
          </a:p>
        </p:txBody>
      </p:sp>
      <p:sp>
        <p:nvSpPr>
          <p:cNvPr id="112" name="Shape 112"/>
          <p:cNvSpPr txBox="1">
            <a:spLocks noGrp="1"/>
          </p:cNvSpPr>
          <p:nvPr>
            <p:ph idx="1"/>
          </p:nvPr>
        </p:nvSpPr>
        <p:spPr>
          <a:xfrm>
            <a:off x="746761" y="1863393"/>
            <a:ext cx="10131425" cy="3649133"/>
          </a:xfrm>
          <a:prstGeom prst="rect">
            <a:avLst/>
          </a:prstGeom>
          <a:noFill/>
          <a:ln>
            <a:noFill/>
          </a:ln>
        </p:spPr>
        <p:txBody>
          <a:bodyPr lIns="91425" tIns="45700" rIns="91425" bIns="45700" anchor="t" anchorCtr="0">
            <a:noAutofit/>
          </a:bodyPr>
          <a:lstStyle/>
          <a:p>
            <a:pPr>
              <a:lnSpc>
                <a:spcPct val="90000"/>
              </a:lnSpc>
              <a:spcAft>
                <a:spcPts val="0"/>
              </a:spcAft>
              <a:buClr>
                <a:schemeClr val="dk1"/>
              </a:buClr>
            </a:pPr>
            <a:endParaRPr lang="en-US" sz="2800" b="0" i="0" u="none" strike="noStrike" cap="none" dirty="0" smtClean="0">
              <a:latin typeface="Calibri"/>
              <a:ea typeface="Calibri"/>
              <a:cs typeface="Calibri"/>
              <a:sym typeface="Calibri"/>
            </a:endParaRPr>
          </a:p>
          <a:p>
            <a:pPr>
              <a:lnSpc>
                <a:spcPct val="90000"/>
              </a:lnSpc>
              <a:spcAft>
                <a:spcPts val="0"/>
              </a:spcAft>
              <a:buClr>
                <a:schemeClr val="dk1"/>
              </a:buClr>
            </a:pPr>
            <a:r>
              <a:rPr lang="en-US" sz="2800" b="0" i="0" u="none" strike="noStrike" cap="none" dirty="0" smtClean="0">
                <a:latin typeface="Calibri"/>
                <a:ea typeface="Calibri"/>
                <a:cs typeface="Calibri"/>
                <a:sym typeface="Calibri"/>
              </a:rPr>
              <a:t>Low </a:t>
            </a:r>
            <a:r>
              <a:rPr lang="en-US" sz="2800" b="0" i="0" u="none" strike="noStrike" cap="none" dirty="0">
                <a:latin typeface="Calibri"/>
                <a:ea typeface="Calibri"/>
                <a:cs typeface="Calibri"/>
                <a:sym typeface="Calibri"/>
              </a:rPr>
              <a:t>operating and maintenance costs.</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Environmentally friendly.</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Autonomous user tracking and flight planning.</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Autonomous landing and charging.</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Wireless charging.</a:t>
            </a:r>
          </a:p>
          <a:p>
            <a:pPr>
              <a:lnSpc>
                <a:spcPct val="90000"/>
              </a:lnSpc>
              <a:spcBef>
                <a:spcPts val="1000"/>
              </a:spcBef>
              <a:spcAft>
                <a:spcPts val="0"/>
              </a:spcAft>
              <a:buClr>
                <a:schemeClr val="dk1"/>
              </a:buClr>
            </a:pPr>
            <a:r>
              <a:rPr lang="en-US" sz="2800" b="0" i="0" u="none" strike="noStrike" cap="none" dirty="0">
                <a:latin typeface="Calibri"/>
                <a:ea typeface="Calibri"/>
                <a:cs typeface="Calibri"/>
                <a:sym typeface="Calibri"/>
              </a:rPr>
              <a:t>Failsafe for low battery.</a:t>
            </a:r>
          </a:p>
          <a:p>
            <a:pPr marL="228600" marR="0" lvl="0" indent="-228600" algn="l" rtl="0">
              <a:lnSpc>
                <a:spcPct val="90000"/>
              </a:lnSpc>
              <a:spcBef>
                <a:spcPts val="1000"/>
              </a:spcBef>
              <a:buClr>
                <a:schemeClr val="dk1"/>
              </a:buClr>
              <a:buSzPct val="100000"/>
              <a:buFont typeface="Arial"/>
              <a:buNone/>
            </a:pPr>
            <a:endParaRPr sz="2800" b="0" i="0" u="none" strike="noStrike" cap="none"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b="1" dirty="0">
                <a:latin typeface="Arial" panose="020B0604020202020204" pitchFamily="34" charset="0"/>
                <a:cs typeface="Arial" panose="020B0604020202020204" pitchFamily="34" charset="0"/>
              </a:rPr>
              <a:t>Design Constraints</a:t>
            </a:r>
          </a:p>
        </p:txBody>
      </p:sp>
      <p:sp>
        <p:nvSpPr>
          <p:cNvPr id="119" name="Shape 119"/>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US" sz="2400" dirty="0"/>
              <a:t>Economic - Constructing a drone can be expensive.</a:t>
            </a:r>
          </a:p>
          <a:p>
            <a:pPr marL="457200" lvl="0" indent="-228600" rtl="0">
              <a:spcBef>
                <a:spcPts val="0"/>
              </a:spcBef>
            </a:pPr>
            <a:r>
              <a:rPr lang="en-US" sz="2400" dirty="0"/>
              <a:t>Time - Scheduling.</a:t>
            </a:r>
          </a:p>
          <a:p>
            <a:pPr marL="457200" lvl="0" indent="-228600" rtl="0">
              <a:spcBef>
                <a:spcPts val="0"/>
              </a:spcBef>
            </a:pPr>
            <a:r>
              <a:rPr lang="en-US" sz="2400" dirty="0"/>
              <a:t>Legal - FAA regulations and registration.</a:t>
            </a:r>
          </a:p>
          <a:p>
            <a:pPr marL="457200" lvl="0" indent="-228600" rtl="0">
              <a:spcBef>
                <a:spcPts val="0"/>
              </a:spcBef>
            </a:pPr>
            <a:r>
              <a:rPr lang="en-US" sz="2400" dirty="0"/>
              <a:t>Environmental - Outdoor testing required, weather, and humans.</a:t>
            </a:r>
          </a:p>
          <a:p>
            <a:pPr marL="457200" lvl="0" indent="-228600" rtl="0">
              <a:spcBef>
                <a:spcPts val="0"/>
              </a:spcBef>
            </a:pPr>
            <a:r>
              <a:rPr lang="en-US" sz="2400" dirty="0"/>
              <a:t>Safety - Chemicals, fire, propellers.</a:t>
            </a:r>
          </a:p>
          <a:p>
            <a:pPr marL="457200" lvl="0" indent="-228600" rtl="0">
              <a:spcBef>
                <a:spcPts val="0"/>
              </a:spcBef>
            </a:pPr>
            <a:r>
              <a:rPr lang="en-US" sz="2400" dirty="0"/>
              <a:t>Social - Some people may think we’re using the drone for unethical purposes.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599" cy="7250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latin typeface="Calibri"/>
                <a:ea typeface="Calibri"/>
                <a:cs typeface="Calibri"/>
                <a:sym typeface="Calibri"/>
              </a:rPr>
              <a:t>Specifications - Charging Docks</a:t>
            </a:r>
          </a:p>
        </p:txBody>
      </p:sp>
      <p:sp>
        <p:nvSpPr>
          <p:cNvPr id="126" name="Shape 126"/>
          <p:cNvSpPr txBox="1">
            <a:spLocks noGrp="1"/>
          </p:cNvSpPr>
          <p:nvPr>
            <p:ph idx="1"/>
          </p:nvPr>
        </p:nvSpPr>
        <p:spPr>
          <a:xfrm>
            <a:off x="838200" y="1394550"/>
            <a:ext cx="10515599" cy="43511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latin typeface="Calibri"/>
                <a:ea typeface="Calibri"/>
                <a:cs typeface="Calibri"/>
                <a:sym typeface="Calibri"/>
              </a:rPr>
              <a:t>4W, 12V Solar panel</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latin typeface="Calibri"/>
                <a:ea typeface="Calibri"/>
                <a:cs typeface="Calibri"/>
                <a:sym typeface="Calibri"/>
              </a:rPr>
              <a:t>3V – 5.5V Wireless Receiver </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latin typeface="Calibri"/>
                <a:ea typeface="Calibri"/>
                <a:cs typeface="Calibri"/>
                <a:sym typeface="Calibri"/>
              </a:rPr>
              <a:t> 12V input Wireless Transmitter</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latin typeface="Calibri"/>
                <a:ea typeface="Calibri"/>
                <a:cs typeface="Calibri"/>
                <a:sym typeface="Calibri"/>
              </a:rPr>
              <a:t> Rechargeable Lithium Polymer (Li-Po)- 5200 </a:t>
            </a:r>
            <a:r>
              <a:rPr lang="en-US" sz="2800" b="0" i="0" u="none" strike="noStrike" cap="none" dirty="0" err="1">
                <a:latin typeface="Calibri"/>
                <a:ea typeface="Calibri"/>
                <a:cs typeface="Calibri"/>
                <a:sym typeface="Calibri"/>
              </a:rPr>
              <a:t>mAh</a:t>
            </a:r>
            <a:endParaRPr lang="en-US" sz="2800" b="0" i="0" u="none" strike="noStrike" cap="none" dirty="0">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4000" b="1" dirty="0">
                <a:latin typeface="Arial" panose="020B0604020202020204" pitchFamily="34" charset="0"/>
                <a:cs typeface="Arial" panose="020B0604020202020204" pitchFamily="34" charset="0"/>
              </a:rPr>
              <a:t>Specifications - Drone</a:t>
            </a:r>
          </a:p>
        </p:txBody>
      </p:sp>
      <p:sp>
        <p:nvSpPr>
          <p:cNvPr id="133" name="Shape 133"/>
          <p:cNvSpPr txBox="1">
            <a:spLocks noGrp="1"/>
          </p:cNvSpPr>
          <p:nvPr>
            <p:ph idx="1"/>
          </p:nvPr>
        </p:nvSpPr>
        <p:spPr>
          <a:xfrm>
            <a:off x="838200" y="1825625"/>
            <a:ext cx="5580300" cy="4351199"/>
          </a:xfrm>
          <a:prstGeom prst="rect">
            <a:avLst/>
          </a:prstGeom>
        </p:spPr>
        <p:txBody>
          <a:bodyPr lIns="91425" tIns="91425" rIns="91425" bIns="91425" anchor="t" anchorCtr="0">
            <a:noAutofit/>
          </a:bodyPr>
          <a:lstStyle/>
          <a:p>
            <a:pPr marL="457200" lvl="0" indent="-228600" rtl="0">
              <a:spcBef>
                <a:spcPts val="0"/>
              </a:spcBef>
            </a:pPr>
            <a:r>
              <a:rPr lang="en-US" sz="2400" dirty="0" err="1"/>
              <a:t>Flamewheel</a:t>
            </a:r>
            <a:r>
              <a:rPr lang="en-US" sz="2400" dirty="0"/>
              <a:t> F450 Frame</a:t>
            </a:r>
          </a:p>
          <a:p>
            <a:pPr marL="457200" lvl="0" indent="-228600" rtl="0">
              <a:spcBef>
                <a:spcPts val="0"/>
              </a:spcBef>
            </a:pPr>
            <a:r>
              <a:rPr lang="en-US" sz="2400" dirty="0"/>
              <a:t>3S 3300 </a:t>
            </a:r>
            <a:r>
              <a:rPr lang="en-US" sz="2400" dirty="0" err="1"/>
              <a:t>mAH</a:t>
            </a:r>
            <a:r>
              <a:rPr lang="en-US" sz="2400" dirty="0"/>
              <a:t> Lithium Polymer Battery</a:t>
            </a:r>
          </a:p>
          <a:p>
            <a:pPr marL="457200" lvl="0" indent="-228600" rtl="0">
              <a:spcBef>
                <a:spcPts val="0"/>
              </a:spcBef>
            </a:pPr>
            <a:r>
              <a:rPr lang="en-US" sz="2400" dirty="0" err="1"/>
              <a:t>Pixhawk</a:t>
            </a:r>
            <a:r>
              <a:rPr lang="en-US" sz="2400" dirty="0"/>
              <a:t> Flight Controller</a:t>
            </a:r>
          </a:p>
          <a:p>
            <a:pPr marL="457200" lvl="0" indent="-228600" rtl="0">
              <a:spcBef>
                <a:spcPts val="0"/>
              </a:spcBef>
            </a:pPr>
            <a:r>
              <a:rPr lang="en-US" sz="2400" dirty="0"/>
              <a:t>ESC: 30A</a:t>
            </a:r>
          </a:p>
          <a:p>
            <a:pPr marL="457200" lvl="0" indent="-228600" rtl="0">
              <a:spcBef>
                <a:spcPts val="0"/>
              </a:spcBef>
            </a:pPr>
            <a:r>
              <a:rPr lang="en-US" sz="2400" dirty="0"/>
              <a:t>800 KV Motors</a:t>
            </a:r>
          </a:p>
          <a:p>
            <a:pPr marL="457200" lvl="0" indent="-228600" rtl="0">
              <a:spcBef>
                <a:spcPts val="0"/>
              </a:spcBef>
            </a:pPr>
            <a:r>
              <a:rPr lang="en-US" sz="2400" dirty="0"/>
              <a:t>10x4.7 Propellers</a:t>
            </a:r>
          </a:p>
        </p:txBody>
      </p:sp>
      <p:pic>
        <p:nvPicPr>
          <p:cNvPr id="134" name="Shape 134"/>
          <p:cNvPicPr preferRelativeResize="0"/>
          <p:nvPr/>
        </p:nvPicPr>
        <p:blipFill>
          <a:blip r:embed="rId3">
            <a:alphaModFix/>
          </a:blip>
          <a:stretch>
            <a:fillRect/>
          </a:stretch>
        </p:blipFill>
        <p:spPr>
          <a:xfrm>
            <a:off x="9043512" y="3633950"/>
            <a:ext cx="2475000" cy="2475000"/>
          </a:xfrm>
          <a:prstGeom prst="rect">
            <a:avLst/>
          </a:prstGeom>
          <a:noFill/>
          <a:ln>
            <a:noFill/>
          </a:ln>
        </p:spPr>
      </p:pic>
      <p:pic>
        <p:nvPicPr>
          <p:cNvPr id="135" name="Shape 135"/>
          <p:cNvPicPr preferRelativeResize="0"/>
          <p:nvPr/>
        </p:nvPicPr>
        <p:blipFill>
          <a:blip r:embed="rId4">
            <a:alphaModFix/>
          </a:blip>
          <a:stretch>
            <a:fillRect/>
          </a:stretch>
        </p:blipFill>
        <p:spPr>
          <a:xfrm>
            <a:off x="7648071" y="1148421"/>
            <a:ext cx="2987774" cy="22408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4000" b="1" dirty="0">
                <a:latin typeface="Arial" panose="020B0604020202020204" pitchFamily="34" charset="0"/>
                <a:cs typeface="Arial" panose="020B0604020202020204" pitchFamily="34" charset="0"/>
              </a:rPr>
              <a:t>Flight Controller Software</a:t>
            </a:r>
          </a:p>
        </p:txBody>
      </p:sp>
      <p:sp>
        <p:nvSpPr>
          <p:cNvPr id="142" name="Shape 142"/>
          <p:cNvSpPr txBox="1">
            <a:spLocks noGrp="1"/>
          </p:cNvSpPr>
          <p:nvPr>
            <p:ph idx="1"/>
          </p:nvPr>
        </p:nvSpPr>
        <p:spPr>
          <a:prstGeom prst="rect">
            <a:avLst/>
          </a:prstGeom>
        </p:spPr>
        <p:txBody>
          <a:bodyPr lIns="91425" tIns="91425" rIns="91425" bIns="91425" anchor="t" anchorCtr="0">
            <a:noAutofit/>
          </a:bodyPr>
          <a:lstStyle/>
          <a:p>
            <a:pPr lvl="0" rtl="0">
              <a:spcBef>
                <a:spcPts val="0"/>
              </a:spcBef>
              <a:buNone/>
            </a:pPr>
            <a:r>
              <a:rPr lang="en-US" sz="2400" dirty="0" err="1"/>
              <a:t>ArduPilot</a:t>
            </a:r>
            <a:endParaRPr lang="en-US" sz="2400" dirty="0"/>
          </a:p>
          <a:p>
            <a:pPr marL="457200" lvl="0" indent="-228600" rtl="0">
              <a:spcBef>
                <a:spcPts val="0"/>
              </a:spcBef>
            </a:pPr>
            <a:r>
              <a:rPr lang="en-US" sz="2400" dirty="0"/>
              <a:t>Open source.</a:t>
            </a:r>
          </a:p>
          <a:p>
            <a:pPr marL="457200" lvl="0" indent="-228600" rtl="0">
              <a:spcBef>
                <a:spcPts val="0"/>
              </a:spcBef>
            </a:pPr>
            <a:r>
              <a:rPr lang="en-US" sz="2400" dirty="0"/>
              <a:t>Built in battery failsafe.</a:t>
            </a:r>
          </a:p>
          <a:p>
            <a:pPr marL="457200" lvl="0" indent="-228600" rtl="0">
              <a:spcBef>
                <a:spcPts val="0"/>
              </a:spcBef>
            </a:pPr>
            <a:r>
              <a:rPr lang="en-US" sz="2400" dirty="0"/>
              <a:t>Different flight sequences already included: Land, Follow Me, and Return to </a:t>
            </a:r>
            <a:r>
              <a:rPr lang="en-US" sz="2400" dirty="0" err="1"/>
              <a:t>Launchpoint</a:t>
            </a:r>
            <a:r>
              <a:rPr lang="en-US" sz="2400" dirty="0"/>
              <a:t>.</a:t>
            </a:r>
          </a:p>
          <a:p>
            <a:pPr marL="914400" lvl="1" indent="-228600" rtl="0">
              <a:spcBef>
                <a:spcPts val="0"/>
              </a:spcBef>
            </a:pPr>
            <a:r>
              <a:rPr lang="en-US" sz="2000" dirty="0"/>
              <a:t>While already included these flight modes need to be rewritten to support the features we outlined for the SPIDRONE.</a:t>
            </a:r>
          </a:p>
          <a:p>
            <a:pPr marL="457200" lvl="0" indent="-228600">
              <a:spcBef>
                <a:spcPts val="0"/>
              </a:spcBef>
            </a:pPr>
            <a:r>
              <a:rPr lang="en-US" sz="2400" dirty="0"/>
              <a:t>Chosen over </a:t>
            </a:r>
            <a:r>
              <a:rPr lang="en-US" sz="2400" dirty="0" err="1"/>
              <a:t>OpenPilot</a:t>
            </a:r>
            <a:r>
              <a:rPr lang="en-US" sz="2400" dirty="0"/>
              <a:t> and PX4 for the large amount of information and resources available.</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b="1" dirty="0">
                <a:latin typeface="Arial" panose="020B0604020202020204" pitchFamily="34" charset="0"/>
                <a:cs typeface="Arial" panose="020B0604020202020204" pitchFamily="34" charset="0"/>
              </a:rPr>
              <a:t>Design Approach - Automatic Landing</a:t>
            </a:r>
          </a:p>
        </p:txBody>
      </p:sp>
      <p:sp>
        <p:nvSpPr>
          <p:cNvPr id="149" name="Shape 149"/>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US" sz="2400" dirty="0"/>
              <a:t>GPS will be used to get the drone close to its charging dock.</a:t>
            </a:r>
          </a:p>
          <a:p>
            <a:pPr marL="457200" lvl="0" indent="-228600" rtl="0">
              <a:spcBef>
                <a:spcPts val="0"/>
              </a:spcBef>
            </a:pPr>
            <a:r>
              <a:rPr lang="en-US" sz="2400" dirty="0"/>
              <a:t>Optical recognition will be used for precision alignment.</a:t>
            </a:r>
          </a:p>
          <a:p>
            <a:pPr marL="457200" lvl="0" indent="-228600" rtl="0">
              <a:spcBef>
                <a:spcPts val="0"/>
              </a:spcBef>
            </a:pPr>
            <a:r>
              <a:rPr lang="en-US" sz="2400" dirty="0"/>
              <a:t>Camera will be mounted to bottom of drone.</a:t>
            </a:r>
          </a:p>
          <a:p>
            <a:pPr marL="457200" lvl="0" indent="-228600" rtl="0">
              <a:spcBef>
                <a:spcPts val="0"/>
              </a:spcBef>
            </a:pPr>
            <a:r>
              <a:rPr lang="en-US" sz="2400" dirty="0"/>
              <a:t>Video feed will be processed by a PC.</a:t>
            </a:r>
          </a:p>
          <a:p>
            <a:pPr marL="457200" lvl="0" indent="-228600" rtl="0">
              <a:spcBef>
                <a:spcPts val="0"/>
              </a:spcBef>
            </a:pPr>
            <a:r>
              <a:rPr lang="en-US" sz="2400" dirty="0"/>
              <a:t>PC will calculate and issue commands to align the drone.</a:t>
            </a:r>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16</TotalTime>
  <Words>1024</Words>
  <Application>Microsoft Office PowerPoint</Application>
  <PresentationFormat>Widescreen</PresentationFormat>
  <Paragraphs>292</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Celestial</vt:lpstr>
      <vt:lpstr>SPIDRONE Group 2 </vt:lpstr>
      <vt:lpstr>Motivation</vt:lpstr>
      <vt:lpstr>Project Description</vt:lpstr>
      <vt:lpstr>Goals and objectives</vt:lpstr>
      <vt:lpstr>Design Constraints</vt:lpstr>
      <vt:lpstr>Specifications - Charging Docks</vt:lpstr>
      <vt:lpstr>Specifications - Drone</vt:lpstr>
      <vt:lpstr>Flight Controller Software</vt:lpstr>
      <vt:lpstr>Design Approach - Automatic Landing</vt:lpstr>
      <vt:lpstr>Design Approach -  Automatic Landing</vt:lpstr>
      <vt:lpstr>Design - User Tracking</vt:lpstr>
      <vt:lpstr>Design - User Tracking</vt:lpstr>
      <vt:lpstr>Specifications - Power Source : SOLAR PANEL </vt:lpstr>
      <vt:lpstr>  Design Approach - DC-DC Converter TI LM3488 Uncoupled Inductors SEPIC  </vt:lpstr>
      <vt:lpstr>Specification - DC-DC Auto Step Up Step Down Power Supply Module (SEPIC)</vt:lpstr>
      <vt:lpstr>Design Approach - CHARGING STATION </vt:lpstr>
      <vt:lpstr>Design of Wireless Charging Station</vt:lpstr>
      <vt:lpstr>Wireless Battery Charging System</vt:lpstr>
      <vt:lpstr>Transmitter circuit parameters 10.5mm Gap </vt:lpstr>
      <vt:lpstr>Wireless Receiver and 400mA Buck Battery Charger (LTC4120) Schematic of LTC4120</vt:lpstr>
      <vt:lpstr>Schematic for 400mA Wireless Synchronous Buck Battery Charger (Connect Drone Battery to E6)</vt:lpstr>
      <vt:lpstr>Battery Charger specifications</vt:lpstr>
      <vt:lpstr> Development Approach</vt:lpstr>
      <vt:lpstr>Printed Circuit Board</vt:lpstr>
      <vt:lpstr>Final Product Testing</vt:lpstr>
      <vt:lpstr> Current Progress</vt:lpstr>
      <vt:lpstr>Financing</vt:lpstr>
      <vt:lpstr>Budget</vt:lpstr>
      <vt:lpstr>Milestones</vt:lpstr>
      <vt:lpstr>Work Distribution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SPIDRONE Group 2</dc:title>
  <dc:creator>Kyle Ferriss</dc:creator>
  <cp:lastModifiedBy>Kyle Ferriss</cp:lastModifiedBy>
  <cp:revision>4</cp:revision>
  <dcterms:modified xsi:type="dcterms:W3CDTF">2016-01-29T16:45:37Z</dcterms:modified>
</cp:coreProperties>
</file>