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5" r:id="rId8"/>
    <p:sldId id="27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8" r:id="rId19"/>
    <p:sldId id="277" r:id="rId20"/>
    <p:sldId id="312" r:id="rId21"/>
    <p:sldId id="270" r:id="rId22"/>
    <p:sldId id="275" r:id="rId23"/>
    <p:sldId id="267" r:id="rId24"/>
    <p:sldId id="280" r:id="rId25"/>
    <p:sldId id="290" r:id="rId26"/>
    <p:sldId id="310" r:id="rId27"/>
    <p:sldId id="288" r:id="rId28"/>
    <p:sldId id="306" r:id="rId29"/>
    <p:sldId id="311" r:id="rId30"/>
    <p:sldId id="305" r:id="rId31"/>
    <p:sldId id="282" r:id="rId32"/>
    <p:sldId id="285" r:id="rId33"/>
    <p:sldId id="286" r:id="rId34"/>
    <p:sldId id="304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A12"/>
    <a:srgbClr val="FEE614"/>
    <a:srgbClr val="F7FFFF"/>
    <a:srgbClr val="EFF3F8"/>
    <a:srgbClr val="037150"/>
    <a:srgbClr val="5089BC"/>
    <a:srgbClr val="A6ABC5"/>
    <a:srgbClr val="6DCCE4"/>
    <a:srgbClr val="D3E4FF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4CDE-6A44-45AA-A689-DCCFE29A0F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B0C6-279D-47DA-831D-0CCB3803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0671"/>
            <a:ext cx="9144000" cy="2387600"/>
          </a:xfrm>
          <a:ln w="127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r>
              <a:rPr lang="en-US" sz="9600" dirty="0" smtClean="0">
                <a:solidFill>
                  <a:srgbClr val="FEE614"/>
                </a:solidFill>
              </a:rPr>
              <a:t>Helium </a:t>
            </a:r>
            <a:r>
              <a:rPr lang="en-US" sz="9600" b="1" dirty="0" smtClean="0">
                <a:solidFill>
                  <a:srgbClr val="930A12"/>
                </a:solidFill>
              </a:rPr>
              <a:t>MP3</a:t>
            </a:r>
            <a:endParaRPr lang="en-US" sz="9600" b="1" dirty="0">
              <a:solidFill>
                <a:srgbClr val="930A1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58271"/>
            <a:ext cx="9144000" cy="604203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EE614"/>
                </a:solidFill>
              </a:rPr>
              <a:t>Group 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1982" y="4184503"/>
            <a:ext cx="36060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7FFFF"/>
                </a:solidFill>
              </a:rPr>
              <a:t>Aaron Ford </a:t>
            </a:r>
            <a:r>
              <a:rPr lang="en-US" sz="2400" b="1" dirty="0" smtClean="0">
                <a:solidFill>
                  <a:srgbClr val="930A12"/>
                </a:solidFill>
              </a:rPr>
              <a:t>EE</a:t>
            </a:r>
          </a:p>
          <a:p>
            <a:pPr algn="r"/>
            <a:endParaRPr lang="en-US" sz="2400" dirty="0" smtClean="0">
              <a:solidFill>
                <a:srgbClr val="F7FFFF"/>
              </a:solidFill>
            </a:endParaRPr>
          </a:p>
          <a:p>
            <a:pPr algn="r"/>
            <a:r>
              <a:rPr lang="en-US" sz="2400" dirty="0" smtClean="0">
                <a:solidFill>
                  <a:srgbClr val="F7FFFF"/>
                </a:solidFill>
              </a:rPr>
              <a:t>Nick </a:t>
            </a:r>
            <a:r>
              <a:rPr lang="en-US" sz="2400" dirty="0" err="1" smtClean="0">
                <a:solidFill>
                  <a:srgbClr val="F7FFFF"/>
                </a:solidFill>
              </a:rPr>
              <a:t>Guillote</a:t>
            </a:r>
            <a:r>
              <a:rPr lang="en-US" sz="2400" dirty="0" smtClean="0">
                <a:solidFill>
                  <a:srgbClr val="F7FFFF"/>
                </a:solidFill>
              </a:rPr>
              <a:t> </a:t>
            </a:r>
            <a:r>
              <a:rPr lang="en-US" sz="2400" b="1" dirty="0" smtClean="0">
                <a:solidFill>
                  <a:srgbClr val="930A12"/>
                </a:solidFill>
              </a:rPr>
              <a:t>EE</a:t>
            </a:r>
            <a:endParaRPr lang="en-US" sz="2400" b="1" dirty="0">
              <a:solidFill>
                <a:srgbClr val="930A1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184504"/>
            <a:ext cx="36060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FFFF"/>
                </a:solidFill>
              </a:rPr>
              <a:t>Brandon Jones </a:t>
            </a:r>
            <a:r>
              <a:rPr lang="en-US" sz="2400" b="1" dirty="0" smtClean="0">
                <a:solidFill>
                  <a:srgbClr val="930A12"/>
                </a:solidFill>
              </a:rPr>
              <a:t>CpE</a:t>
            </a:r>
          </a:p>
          <a:p>
            <a:endParaRPr lang="en-US" sz="2400" dirty="0">
              <a:solidFill>
                <a:srgbClr val="F7FFFF"/>
              </a:solidFill>
            </a:endParaRPr>
          </a:p>
          <a:p>
            <a:r>
              <a:rPr lang="en-US" sz="2400" dirty="0" smtClean="0">
                <a:solidFill>
                  <a:srgbClr val="F7FFFF"/>
                </a:solidFill>
              </a:rPr>
              <a:t>Giovanni </a:t>
            </a:r>
            <a:r>
              <a:rPr lang="en-US" sz="2400" dirty="0" err="1" smtClean="0">
                <a:solidFill>
                  <a:srgbClr val="F7FFFF"/>
                </a:solidFill>
              </a:rPr>
              <a:t>Goris</a:t>
            </a:r>
            <a:r>
              <a:rPr lang="en-US" sz="2400" dirty="0" smtClean="0">
                <a:solidFill>
                  <a:srgbClr val="F7FFFF"/>
                </a:solidFill>
              </a:rPr>
              <a:t> </a:t>
            </a:r>
            <a:r>
              <a:rPr lang="en-US" sz="2400" b="1" dirty="0" smtClean="0">
                <a:solidFill>
                  <a:srgbClr val="930A12"/>
                </a:solidFill>
              </a:rPr>
              <a:t>EE</a:t>
            </a:r>
            <a:endParaRPr lang="en-US" sz="2400" b="1" dirty="0">
              <a:solidFill>
                <a:srgbClr val="930A1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53544" y="4184503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53544" y="4980019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930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668000" y="4184503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8000" y="4980018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665927" y="1820669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9910" y="1820668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Quality Factor</a:t>
            </a:r>
            <a:endParaRPr lang="en-US" sz="5400" dirty="0">
              <a:solidFill>
                <a:srgbClr val="FEE61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88994" y="1690688"/>
                <a:ext cx="5181600" cy="4351338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7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en-US" sz="2400" i="1" dirty="0" smtClean="0">
                        <a:solidFill>
                          <a:srgbClr val="F7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F7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en-US" sz="2400" i="1" dirty="0">
                            <a:solidFill>
                              <a:srgbClr val="F7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en-US" sz="2400" i="1" dirty="0">
                            <a:solidFill>
                              <a:srgbClr val="F7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US" altLang="en-US" sz="2400" i="1" dirty="0">
                        <a:solidFill>
                          <a:srgbClr val="F7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F7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 dirty="0">
                            <a:solidFill>
                              <a:srgbClr val="F7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rgbClr val="F7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en-US" sz="2400" i="1" dirty="0">
                        <a:solidFill>
                          <a:srgbClr val="F7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2400" dirty="0">
                  <a:solidFill>
                    <a:srgbClr val="F7FFFF"/>
                  </a:solidFill>
                  <a:latin typeface="Arial" panose="020B0604020202020204" pitchFamily="34" charset="0"/>
                </a:endParaRPr>
              </a:p>
              <a:p>
                <a:endParaRPr lang="en-US" dirty="0">
                  <a:solidFill>
                    <a:srgbClr val="F7FF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88994" y="1690688"/>
                <a:ext cx="5181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ntent Placeholder 2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296" y="2049860"/>
            <a:ext cx="4583872" cy="363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/>
            </p:nvGraphicFramePr>
            <p:xfrm>
              <a:off x="6096000" y="2485623"/>
              <a:ext cx="5193048" cy="31972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016"/>
                    <a:gridCol w="1731016"/>
                    <a:gridCol w="1731016"/>
                  </a:tblGrid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63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89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125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88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177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250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177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354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500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354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707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707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1.414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1.414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2.828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2.828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5.657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5.657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11.314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11.314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22.627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/>
            </p:nvGraphicFramePr>
            <p:xfrm>
              <a:off x="6096000" y="2485623"/>
              <a:ext cx="5193048" cy="31972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016"/>
                    <a:gridCol w="1731016"/>
                    <a:gridCol w="1731016"/>
                  </a:tblGrid>
                  <a:tr h="290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4" t="-2083" r="-200704" b="-10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704" t="-2083" r="-100704" b="-10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704" t="-2083" r="-704" b="-1027083"/>
                          </a:stretch>
                        </a:blipFill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63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89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125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88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177 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250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177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354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500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354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707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707 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1.414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1.414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2.828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2.828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5.657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5.657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11.314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0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11.314 kHz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22.627 kHz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Importance of Constant Q Factor</a:t>
            </a:r>
            <a:endParaRPr lang="en-US" dirty="0">
              <a:solidFill>
                <a:srgbClr val="FEE614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8347" y="2778210"/>
            <a:ext cx="4375987" cy="332371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3161" y="2778210"/>
            <a:ext cx="4443707" cy="3323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9138" y="2264898"/>
            <a:ext cx="2956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EE614"/>
                </a:solidFill>
              </a:rPr>
              <a:t>Non-constant Q factor</a:t>
            </a:r>
            <a:endParaRPr lang="en-US" sz="2400" dirty="0">
              <a:solidFill>
                <a:srgbClr val="FEE61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0090" y="2264897"/>
            <a:ext cx="237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EE614"/>
                </a:solidFill>
              </a:rPr>
              <a:t>Constant Q factor</a:t>
            </a:r>
            <a:endParaRPr lang="en-US" sz="2400" dirty="0">
              <a:solidFill>
                <a:srgbClr val="FEE61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Input Stage</a:t>
            </a:r>
            <a:endParaRPr lang="en-US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0171"/>
            <a:ext cx="8073980" cy="16516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F3F8"/>
                </a:solidFill>
              </a:rPr>
              <a:t>First op-amp inverts the voltage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Second op-amp </a:t>
            </a:r>
            <a:r>
              <a:rPr lang="en-US" sz="2400" dirty="0" smtClean="0">
                <a:solidFill>
                  <a:srgbClr val="EFF3F8"/>
                </a:solidFill>
              </a:rPr>
              <a:t>determines how much gain can be applied</a:t>
            </a:r>
            <a:endParaRPr lang="en-US" sz="2400" dirty="0" smtClean="0">
              <a:solidFill>
                <a:srgbClr val="EFF3F8"/>
              </a:solidFill>
            </a:endParaRPr>
          </a:p>
          <a:p>
            <a:r>
              <a:rPr lang="en-US" sz="2400" dirty="0" smtClean="0">
                <a:solidFill>
                  <a:srgbClr val="EFF3F8"/>
                </a:solidFill>
              </a:rPr>
              <a:t>Feeds into the filter stage</a:t>
            </a:r>
            <a:endParaRPr lang="en-US" sz="2400" dirty="0">
              <a:solidFill>
                <a:srgbClr val="EFF3F8"/>
              </a:solidFill>
            </a:endParaRPr>
          </a:p>
        </p:txBody>
      </p:sp>
      <p:pic>
        <p:nvPicPr>
          <p:cNvPr id="5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4898" y="4005329"/>
            <a:ext cx="7556679" cy="225380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Filter Stage</a:t>
            </a:r>
            <a:endParaRPr lang="en-US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11" y="2495327"/>
            <a:ext cx="5181600" cy="3003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F3F8"/>
                </a:solidFill>
              </a:rPr>
              <a:t>Comprised of 10 Multiple Feedback </a:t>
            </a:r>
            <a:r>
              <a:rPr lang="en-US" sz="2400" dirty="0" err="1" smtClean="0">
                <a:solidFill>
                  <a:srgbClr val="EFF3F8"/>
                </a:solidFill>
              </a:rPr>
              <a:t>Bandpass</a:t>
            </a:r>
            <a:r>
              <a:rPr lang="en-US" sz="2400" dirty="0" smtClean="0">
                <a:solidFill>
                  <a:srgbClr val="EFF3F8"/>
                </a:solidFill>
              </a:rPr>
              <a:t> Filters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10 different center frequencies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Covers the entire frequency range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Each filter feeds into a potentiometer </a:t>
            </a:r>
            <a:endParaRPr lang="en-US" sz="2400" dirty="0">
              <a:solidFill>
                <a:srgbClr val="EFF3F8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989" y="2237749"/>
            <a:ext cx="5181600" cy="301393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Boost and Cut Stage</a:t>
            </a:r>
            <a:endParaRPr lang="en-US" dirty="0">
              <a:solidFill>
                <a:srgbClr val="FEE614"/>
              </a:solidFill>
            </a:endParaRPr>
          </a:p>
        </p:txBody>
      </p:sp>
      <p:pic>
        <p:nvPicPr>
          <p:cNvPr id="5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14305"/>
            <a:ext cx="5181600" cy="3144461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8263" y="2914304"/>
            <a:ext cx="5181600" cy="3144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4515" y="1886997"/>
            <a:ext cx="446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F3F8"/>
                </a:solidFill>
              </a:rPr>
              <a:t>Boost stage activated by the high end of the potentiometer</a:t>
            </a:r>
            <a:endParaRPr lang="en-US" sz="2400" dirty="0">
              <a:solidFill>
                <a:srgbClr val="EFF3F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4578" y="1886997"/>
            <a:ext cx="446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F3F8"/>
                </a:solidFill>
              </a:rPr>
              <a:t>Cut stage activated by the low end of the potentiometer</a:t>
            </a:r>
            <a:endParaRPr lang="en-US" sz="2400" dirty="0">
              <a:solidFill>
                <a:srgbClr val="EFF3F8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Speaker</a:t>
            </a:r>
            <a:endParaRPr lang="en-US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EFF3F8"/>
                </a:solidFill>
                <a:cs typeface="Times New Roman" panose="02020603050405020304" pitchFamily="18" charset="0"/>
              </a:rPr>
              <a:t>Human audible range is 20 Hz to 20 kHz</a:t>
            </a:r>
          </a:p>
          <a:p>
            <a:r>
              <a:rPr lang="en-US" sz="2400" dirty="0" smtClean="0">
                <a:solidFill>
                  <a:srgbClr val="EFF3F8"/>
                </a:solidFill>
                <a:cs typeface="Times New Roman" panose="02020603050405020304" pitchFamily="18" charset="0"/>
              </a:rPr>
              <a:t>4 main factors to consider</a:t>
            </a:r>
          </a:p>
          <a:p>
            <a:pPr lvl="1"/>
            <a:r>
              <a:rPr lang="en-US" dirty="0" smtClean="0">
                <a:solidFill>
                  <a:srgbClr val="EFF3F8"/>
                </a:solidFill>
                <a:cs typeface="Times New Roman" panose="02020603050405020304" pitchFamily="18" charset="0"/>
              </a:rPr>
              <a:t>Frequency </a:t>
            </a:r>
            <a:r>
              <a:rPr lang="en-US" dirty="0">
                <a:solidFill>
                  <a:srgbClr val="EFF3F8"/>
                </a:solidFill>
                <a:cs typeface="Times New Roman" panose="02020603050405020304" pitchFamily="18" charset="0"/>
              </a:rPr>
              <a:t>range</a:t>
            </a:r>
          </a:p>
          <a:p>
            <a:pPr lvl="1"/>
            <a:r>
              <a:rPr lang="en-US" dirty="0">
                <a:solidFill>
                  <a:srgbClr val="EFF3F8"/>
                </a:solidFill>
                <a:cs typeface="Times New Roman" panose="02020603050405020304" pitchFamily="18" charset="0"/>
              </a:rPr>
              <a:t>Power</a:t>
            </a:r>
          </a:p>
          <a:p>
            <a:pPr lvl="1"/>
            <a:r>
              <a:rPr lang="en-US" dirty="0">
                <a:solidFill>
                  <a:srgbClr val="EFF3F8"/>
                </a:solidFill>
                <a:cs typeface="Times New Roman" panose="02020603050405020304" pitchFamily="18" charset="0"/>
              </a:rPr>
              <a:t>Volume</a:t>
            </a:r>
          </a:p>
          <a:p>
            <a:pPr lvl="1"/>
            <a:r>
              <a:rPr lang="en-US" dirty="0">
                <a:solidFill>
                  <a:srgbClr val="EFF3F8"/>
                </a:solidFill>
                <a:cs typeface="Times New Roman" panose="02020603050405020304" pitchFamily="18" charset="0"/>
              </a:rPr>
              <a:t>Cost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Speakers considered cover 200 Hz – 20 kHz</a:t>
            </a:r>
          </a:p>
          <a:p>
            <a:r>
              <a:rPr lang="en-US" sz="2400" dirty="0" smtClean="0">
                <a:solidFill>
                  <a:srgbClr val="EFF3F8"/>
                </a:solidFill>
              </a:rPr>
              <a:t>20 Hz – 200 Hz is barely audible</a:t>
            </a:r>
            <a:endParaRPr lang="en-US" sz="2400" dirty="0">
              <a:solidFill>
                <a:srgbClr val="EFF3F8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0597945">
            <a:off x="11388335" y="513360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254430" y="1027905"/>
            <a:ext cx="196594" cy="18264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549321" y="1508043"/>
            <a:ext cx="196594" cy="18264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E614"/>
                </a:solidFill>
              </a:rPr>
              <a:t>Speaker Options</a:t>
            </a:r>
            <a:endParaRPr lang="en-US" dirty="0">
              <a:solidFill>
                <a:srgbClr val="FEE6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</a:rPr>
                        <a:t>Product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Peerless PMT30N18AL04-04 19mm (3/4”) Full Range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</a:rPr>
                        <a:t>Peerless TC5FB00-04 1.5" Full Range Paper Cone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Peerless TC7FD00-04 2.5” Full Range 4 ohm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Range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250 Hz – 20 kHz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200 Hz – 20 kHz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130 Hz – 20 kHz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Power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1.5 W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5 W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20 W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Volume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78 dB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80.1 dB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82.4 dB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$9.15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$9.75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</a:rPr>
                        <a:t>$9.85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82603"/>
            <a:ext cx="1039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FF3F8"/>
                </a:solidFill>
              </a:rPr>
              <a:t>All have similar cost and frequency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FF3F8"/>
                </a:solidFill>
              </a:rPr>
              <a:t>Power and volume became deciding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FF3F8"/>
                </a:solidFill>
              </a:rPr>
              <a:t>2 dB gap between each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FF3F8"/>
                </a:solidFill>
              </a:rPr>
              <a:t>Ultimately, the power was the most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FF3F8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EE614"/>
                </a:solidFill>
                <a:latin typeface="Times New Roman" panose="02020603050405020304" pitchFamily="18" charset="0"/>
              </a:rPr>
              <a:t>Peerless </a:t>
            </a:r>
            <a:r>
              <a:rPr lang="en-US" dirty="0" smtClean="0">
                <a:solidFill>
                  <a:srgbClr val="FEE614"/>
                </a:solidFill>
                <a:latin typeface="Times New Roman" panose="02020603050405020304" pitchFamily="18" charset="0"/>
              </a:rPr>
              <a:t>1.5</a:t>
            </a:r>
            <a:r>
              <a:rPr lang="en-US" dirty="0">
                <a:solidFill>
                  <a:srgbClr val="FEE614"/>
                </a:solidFill>
                <a:latin typeface="Times New Roman" panose="02020603050405020304" pitchFamily="18" charset="0"/>
              </a:rPr>
              <a:t>" Full Range </a:t>
            </a:r>
            <a:r>
              <a:rPr lang="en-US" dirty="0" smtClean="0">
                <a:solidFill>
                  <a:srgbClr val="FEE614"/>
                </a:solidFill>
                <a:latin typeface="Times New Roman" panose="02020603050405020304" pitchFamily="18" charset="0"/>
              </a:rPr>
              <a:t>Speaker</a:t>
            </a:r>
            <a:endParaRPr lang="en-US" dirty="0">
              <a:solidFill>
                <a:srgbClr val="FEE614"/>
              </a:solidFill>
            </a:endParaRPr>
          </a:p>
        </p:txBody>
      </p:sp>
      <p:pic>
        <p:nvPicPr>
          <p:cNvPr id="1028" name="Picture 4" descr="Peerless TC5FB00-04 1.5&quot; Full Range Paper C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48706"/>
            <a:ext cx="4286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2924" y="2348706"/>
            <a:ext cx="3747752" cy="330517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E614"/>
                </a:solidFill>
              </a:rPr>
              <a:t>Power Regulation  </a:t>
            </a:r>
            <a:r>
              <a:rPr lang="en-US" sz="2800" dirty="0" smtClean="0">
                <a:solidFill>
                  <a:srgbClr val="930A12"/>
                </a:solidFill>
              </a:rPr>
              <a:t>voltages needed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63530"/>
              </p:ext>
            </p:extLst>
          </p:nvPr>
        </p:nvGraphicFramePr>
        <p:xfrm>
          <a:off x="838200" y="2084670"/>
          <a:ext cx="10515600" cy="33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Voltage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</a:p>
                  </a:txBody>
                  <a:tcPr marL="51435" marR="51435" marT="0" marB="0"/>
                </a:tc>
              </a:tr>
              <a:tr h="6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VS1011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-0.3 to 3.6V for Analog and Digital Positive Supply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(+,-) 50 mA</a:t>
                      </a:r>
                    </a:p>
                  </a:txBody>
                  <a:tcPr marL="51435" marR="51435" marT="0" marB="0"/>
                </a:tc>
              </a:tr>
              <a:tr h="6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Equalizer/Amplification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(+,-) 10V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/>
                </a:tc>
              </a:tr>
              <a:tr h="6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Beaglebone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1 A</a:t>
                      </a:r>
                    </a:p>
                  </a:txBody>
                  <a:tcPr marL="51435" marR="51435" marT="0" marB="0"/>
                </a:tc>
              </a:tr>
              <a:tr h="6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MSP430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 mA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Power Regulation  </a:t>
            </a:r>
            <a:r>
              <a:rPr lang="en-US" sz="3600" dirty="0" smtClean="0">
                <a:solidFill>
                  <a:srgbClr val="930A12"/>
                </a:solidFill>
              </a:rPr>
              <a:t>voltage regulators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2310" y="6413679"/>
            <a:ext cx="282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E614"/>
                </a:solidFill>
              </a:rPr>
              <a:t>* Courtesy of TI</a:t>
            </a:r>
            <a:endParaRPr lang="en-US" dirty="0">
              <a:solidFill>
                <a:srgbClr val="FEE614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4862"/>
            <a:ext cx="10338239" cy="36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Goals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7FFFF"/>
                </a:solidFill>
              </a:rPr>
              <a:t>To create a standalone MP3 player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With internet connectivity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With graphic equalization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To develop an algorithm for determining users listening preferences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For time of day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For weather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For new songs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To develop a mobile app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For tracking preferences</a:t>
            </a:r>
          </a:p>
          <a:p>
            <a:pPr lvl="1"/>
            <a:r>
              <a:rPr lang="en-US" dirty="0" smtClean="0">
                <a:solidFill>
                  <a:srgbClr val="F7FFFF"/>
                </a:solidFill>
              </a:rPr>
              <a:t>For control</a:t>
            </a:r>
          </a:p>
          <a:p>
            <a:endParaRPr lang="en-US" dirty="0">
              <a:solidFill>
                <a:srgbClr val="F7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0653" y="6176963"/>
            <a:ext cx="327547" cy="327547"/>
          </a:xfrm>
          <a:custGeom>
            <a:avLst/>
            <a:gdLst>
              <a:gd name="connsiteX0" fmla="*/ 411324 w 888996"/>
              <a:gd name="connsiteY0" fmla="*/ 423080 h 941696"/>
              <a:gd name="connsiteX1" fmla="*/ 370381 w 888996"/>
              <a:gd name="connsiteY1" fmla="*/ 354841 h 941696"/>
              <a:gd name="connsiteX2" fmla="*/ 343085 w 888996"/>
              <a:gd name="connsiteY2" fmla="*/ 272955 h 941696"/>
              <a:gd name="connsiteX3" fmla="*/ 356733 w 888996"/>
              <a:gd name="connsiteY3" fmla="*/ 95534 h 941696"/>
              <a:gd name="connsiteX4" fmla="*/ 384029 w 888996"/>
              <a:gd name="connsiteY4" fmla="*/ 54591 h 941696"/>
              <a:gd name="connsiteX5" fmla="*/ 465915 w 888996"/>
              <a:gd name="connsiteY5" fmla="*/ 0 h 941696"/>
              <a:gd name="connsiteX6" fmla="*/ 561449 w 888996"/>
              <a:gd name="connsiteY6" fmla="*/ 13647 h 941696"/>
              <a:gd name="connsiteX7" fmla="*/ 602393 w 888996"/>
              <a:gd name="connsiteY7" fmla="*/ 27295 h 941696"/>
              <a:gd name="connsiteX8" fmla="*/ 616041 w 888996"/>
              <a:gd name="connsiteY8" fmla="*/ 68238 h 941696"/>
              <a:gd name="connsiteX9" fmla="*/ 588745 w 888996"/>
              <a:gd name="connsiteY9" fmla="*/ 313898 h 941696"/>
              <a:gd name="connsiteX10" fmla="*/ 575097 w 888996"/>
              <a:gd name="connsiteY10" fmla="*/ 354841 h 941696"/>
              <a:gd name="connsiteX11" fmla="*/ 506858 w 888996"/>
              <a:gd name="connsiteY11" fmla="*/ 423080 h 941696"/>
              <a:gd name="connsiteX12" fmla="*/ 424972 w 888996"/>
              <a:gd name="connsiteY12" fmla="*/ 450376 h 941696"/>
              <a:gd name="connsiteX13" fmla="*/ 370381 w 888996"/>
              <a:gd name="connsiteY13" fmla="*/ 395785 h 941696"/>
              <a:gd name="connsiteX14" fmla="*/ 247551 w 888996"/>
              <a:gd name="connsiteY14" fmla="*/ 286603 h 941696"/>
              <a:gd name="connsiteX15" fmla="*/ 192960 w 888996"/>
              <a:gd name="connsiteY15" fmla="*/ 272955 h 941696"/>
              <a:gd name="connsiteX16" fmla="*/ 152017 w 888996"/>
              <a:gd name="connsiteY16" fmla="*/ 232011 h 941696"/>
              <a:gd name="connsiteX17" fmla="*/ 1891 w 888996"/>
              <a:gd name="connsiteY17" fmla="*/ 286603 h 941696"/>
              <a:gd name="connsiteX18" fmla="*/ 42835 w 888996"/>
              <a:gd name="connsiteY18" fmla="*/ 518614 h 941696"/>
              <a:gd name="connsiteX19" fmla="*/ 83778 w 888996"/>
              <a:gd name="connsiteY19" fmla="*/ 532262 h 941696"/>
              <a:gd name="connsiteX20" fmla="*/ 329438 w 888996"/>
              <a:gd name="connsiteY20" fmla="*/ 518614 h 941696"/>
              <a:gd name="connsiteX21" fmla="*/ 370381 w 888996"/>
              <a:gd name="connsiteY21" fmla="*/ 491319 h 941696"/>
              <a:gd name="connsiteX22" fmla="*/ 343085 w 888996"/>
              <a:gd name="connsiteY22" fmla="*/ 532262 h 941696"/>
              <a:gd name="connsiteX23" fmla="*/ 329438 w 888996"/>
              <a:gd name="connsiteY23" fmla="*/ 832513 h 941696"/>
              <a:gd name="connsiteX24" fmla="*/ 384029 w 888996"/>
              <a:gd name="connsiteY24" fmla="*/ 887104 h 941696"/>
              <a:gd name="connsiteX25" fmla="*/ 411324 w 888996"/>
              <a:gd name="connsiteY25" fmla="*/ 928047 h 941696"/>
              <a:gd name="connsiteX26" fmla="*/ 520506 w 888996"/>
              <a:gd name="connsiteY26" fmla="*/ 928047 h 941696"/>
              <a:gd name="connsiteX27" fmla="*/ 547802 w 888996"/>
              <a:gd name="connsiteY27" fmla="*/ 887104 h 941696"/>
              <a:gd name="connsiteX28" fmla="*/ 547802 w 888996"/>
              <a:gd name="connsiteY28" fmla="*/ 655092 h 941696"/>
              <a:gd name="connsiteX29" fmla="*/ 534154 w 888996"/>
              <a:gd name="connsiteY29" fmla="*/ 614149 h 941696"/>
              <a:gd name="connsiteX30" fmla="*/ 493211 w 888996"/>
              <a:gd name="connsiteY30" fmla="*/ 573205 h 941696"/>
              <a:gd name="connsiteX31" fmla="*/ 452267 w 888996"/>
              <a:gd name="connsiteY31" fmla="*/ 491319 h 941696"/>
              <a:gd name="connsiteX32" fmla="*/ 411324 w 888996"/>
              <a:gd name="connsiteY32" fmla="*/ 464023 h 941696"/>
              <a:gd name="connsiteX33" fmla="*/ 424972 w 888996"/>
              <a:gd name="connsiteY33" fmla="*/ 504967 h 941696"/>
              <a:gd name="connsiteX34" fmla="*/ 506858 w 888996"/>
              <a:gd name="connsiteY34" fmla="*/ 559558 h 941696"/>
              <a:gd name="connsiteX35" fmla="*/ 534154 w 888996"/>
              <a:gd name="connsiteY35" fmla="*/ 600501 h 941696"/>
              <a:gd name="connsiteX36" fmla="*/ 602393 w 888996"/>
              <a:gd name="connsiteY36" fmla="*/ 614149 h 941696"/>
              <a:gd name="connsiteX37" fmla="*/ 643336 w 888996"/>
              <a:gd name="connsiteY37" fmla="*/ 627797 h 941696"/>
              <a:gd name="connsiteX38" fmla="*/ 834405 w 888996"/>
              <a:gd name="connsiteY38" fmla="*/ 586853 h 941696"/>
              <a:gd name="connsiteX39" fmla="*/ 888996 w 888996"/>
              <a:gd name="connsiteY39" fmla="*/ 504967 h 941696"/>
              <a:gd name="connsiteX40" fmla="*/ 848052 w 888996"/>
              <a:gd name="connsiteY40" fmla="*/ 395785 h 941696"/>
              <a:gd name="connsiteX41" fmla="*/ 793461 w 888996"/>
              <a:gd name="connsiteY41" fmla="*/ 382137 h 941696"/>
              <a:gd name="connsiteX42" fmla="*/ 520506 w 888996"/>
              <a:gd name="connsiteY42" fmla="*/ 395785 h 941696"/>
              <a:gd name="connsiteX43" fmla="*/ 493211 w 888996"/>
              <a:gd name="connsiteY43" fmla="*/ 436728 h 941696"/>
              <a:gd name="connsiteX44" fmla="*/ 424972 w 888996"/>
              <a:gd name="connsiteY44" fmla="*/ 477671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8996" h="941696">
                <a:moveTo>
                  <a:pt x="411324" y="423080"/>
                </a:moveTo>
                <a:cubicBezTo>
                  <a:pt x="397676" y="400334"/>
                  <a:pt x="381358" y="378990"/>
                  <a:pt x="370381" y="354841"/>
                </a:cubicBezTo>
                <a:cubicBezTo>
                  <a:pt x="358475" y="328648"/>
                  <a:pt x="343085" y="272955"/>
                  <a:pt x="343085" y="272955"/>
                </a:cubicBezTo>
                <a:cubicBezTo>
                  <a:pt x="347634" y="213815"/>
                  <a:pt x="345802" y="153833"/>
                  <a:pt x="356733" y="95534"/>
                </a:cubicBezTo>
                <a:cubicBezTo>
                  <a:pt x="359756" y="79412"/>
                  <a:pt x="371685" y="65392"/>
                  <a:pt x="384029" y="54591"/>
                </a:cubicBezTo>
                <a:cubicBezTo>
                  <a:pt x="408717" y="32989"/>
                  <a:pt x="465915" y="0"/>
                  <a:pt x="465915" y="0"/>
                </a:cubicBezTo>
                <a:cubicBezTo>
                  <a:pt x="497760" y="4549"/>
                  <a:pt x="529906" y="7338"/>
                  <a:pt x="561449" y="13647"/>
                </a:cubicBezTo>
                <a:cubicBezTo>
                  <a:pt x="575556" y="16468"/>
                  <a:pt x="592220" y="17122"/>
                  <a:pt x="602393" y="27295"/>
                </a:cubicBezTo>
                <a:cubicBezTo>
                  <a:pt x="612565" y="37467"/>
                  <a:pt x="611492" y="54590"/>
                  <a:pt x="616041" y="68238"/>
                </a:cubicBezTo>
                <a:cubicBezTo>
                  <a:pt x="606942" y="150125"/>
                  <a:pt x="600397" y="232335"/>
                  <a:pt x="588745" y="313898"/>
                </a:cubicBezTo>
                <a:cubicBezTo>
                  <a:pt x="586710" y="328139"/>
                  <a:pt x="581531" y="341974"/>
                  <a:pt x="575097" y="354841"/>
                </a:cubicBezTo>
                <a:cubicBezTo>
                  <a:pt x="558199" y="388638"/>
                  <a:pt x="541955" y="407481"/>
                  <a:pt x="506858" y="423080"/>
                </a:cubicBezTo>
                <a:cubicBezTo>
                  <a:pt x="480566" y="434765"/>
                  <a:pt x="424972" y="450376"/>
                  <a:pt x="424972" y="450376"/>
                </a:cubicBezTo>
                <a:cubicBezTo>
                  <a:pt x="337627" y="421260"/>
                  <a:pt x="421333" y="461294"/>
                  <a:pt x="370381" y="395785"/>
                </a:cubicBezTo>
                <a:cubicBezTo>
                  <a:pt x="355819" y="377062"/>
                  <a:pt x="287078" y="303543"/>
                  <a:pt x="247551" y="286603"/>
                </a:cubicBezTo>
                <a:cubicBezTo>
                  <a:pt x="230311" y="279214"/>
                  <a:pt x="211157" y="277504"/>
                  <a:pt x="192960" y="272955"/>
                </a:cubicBezTo>
                <a:cubicBezTo>
                  <a:pt x="179312" y="259307"/>
                  <a:pt x="171055" y="235184"/>
                  <a:pt x="152017" y="232011"/>
                </a:cubicBezTo>
                <a:cubicBezTo>
                  <a:pt x="36074" y="212687"/>
                  <a:pt x="42805" y="225232"/>
                  <a:pt x="1891" y="286603"/>
                </a:cubicBezTo>
                <a:cubicBezTo>
                  <a:pt x="3761" y="312788"/>
                  <a:pt x="-16554" y="471103"/>
                  <a:pt x="42835" y="518614"/>
                </a:cubicBezTo>
                <a:cubicBezTo>
                  <a:pt x="54069" y="527601"/>
                  <a:pt x="70130" y="527713"/>
                  <a:pt x="83778" y="532262"/>
                </a:cubicBezTo>
                <a:cubicBezTo>
                  <a:pt x="165665" y="527713"/>
                  <a:pt x="248249" y="530212"/>
                  <a:pt x="329438" y="518614"/>
                </a:cubicBezTo>
                <a:cubicBezTo>
                  <a:pt x="345676" y="516294"/>
                  <a:pt x="358783" y="479720"/>
                  <a:pt x="370381" y="491319"/>
                </a:cubicBezTo>
                <a:cubicBezTo>
                  <a:pt x="381979" y="502918"/>
                  <a:pt x="352184" y="518614"/>
                  <a:pt x="343085" y="532262"/>
                </a:cubicBezTo>
                <a:cubicBezTo>
                  <a:pt x="295896" y="673833"/>
                  <a:pt x="305966" y="609522"/>
                  <a:pt x="329438" y="832513"/>
                </a:cubicBezTo>
                <a:cubicBezTo>
                  <a:pt x="334732" y="882803"/>
                  <a:pt x="342340" y="873208"/>
                  <a:pt x="384029" y="887104"/>
                </a:cubicBezTo>
                <a:cubicBezTo>
                  <a:pt x="393127" y="900752"/>
                  <a:pt x="398516" y="917800"/>
                  <a:pt x="411324" y="928047"/>
                </a:cubicBezTo>
                <a:cubicBezTo>
                  <a:pt x="444897" y="954906"/>
                  <a:pt x="485528" y="935043"/>
                  <a:pt x="520506" y="928047"/>
                </a:cubicBezTo>
                <a:cubicBezTo>
                  <a:pt x="529605" y="914399"/>
                  <a:pt x="540467" y="901775"/>
                  <a:pt x="547802" y="887104"/>
                </a:cubicBezTo>
                <a:cubicBezTo>
                  <a:pt x="583131" y="816445"/>
                  <a:pt x="555854" y="723537"/>
                  <a:pt x="547802" y="655092"/>
                </a:cubicBezTo>
                <a:cubicBezTo>
                  <a:pt x="546121" y="640805"/>
                  <a:pt x="542134" y="626119"/>
                  <a:pt x="534154" y="614149"/>
                </a:cubicBezTo>
                <a:cubicBezTo>
                  <a:pt x="523448" y="598090"/>
                  <a:pt x="506859" y="586853"/>
                  <a:pt x="493211" y="573205"/>
                </a:cubicBezTo>
                <a:cubicBezTo>
                  <a:pt x="482110" y="539904"/>
                  <a:pt x="478724" y="517776"/>
                  <a:pt x="452267" y="491319"/>
                </a:cubicBezTo>
                <a:cubicBezTo>
                  <a:pt x="440669" y="479721"/>
                  <a:pt x="424972" y="473122"/>
                  <a:pt x="411324" y="464023"/>
                </a:cubicBezTo>
                <a:cubicBezTo>
                  <a:pt x="415873" y="477671"/>
                  <a:pt x="414799" y="494794"/>
                  <a:pt x="424972" y="504967"/>
                </a:cubicBezTo>
                <a:cubicBezTo>
                  <a:pt x="448168" y="528164"/>
                  <a:pt x="506858" y="559558"/>
                  <a:pt x="506858" y="559558"/>
                </a:cubicBezTo>
                <a:cubicBezTo>
                  <a:pt x="515957" y="573206"/>
                  <a:pt x="519913" y="592363"/>
                  <a:pt x="534154" y="600501"/>
                </a:cubicBezTo>
                <a:cubicBezTo>
                  <a:pt x="554295" y="612010"/>
                  <a:pt x="579889" y="608523"/>
                  <a:pt x="602393" y="614149"/>
                </a:cubicBezTo>
                <a:cubicBezTo>
                  <a:pt x="616349" y="617638"/>
                  <a:pt x="629688" y="623248"/>
                  <a:pt x="643336" y="627797"/>
                </a:cubicBezTo>
                <a:cubicBezTo>
                  <a:pt x="695043" y="623096"/>
                  <a:pt x="789112" y="638616"/>
                  <a:pt x="834405" y="586853"/>
                </a:cubicBezTo>
                <a:cubicBezTo>
                  <a:pt x="856007" y="562165"/>
                  <a:pt x="888996" y="504967"/>
                  <a:pt x="888996" y="504967"/>
                </a:cubicBezTo>
                <a:cubicBezTo>
                  <a:pt x="883054" y="475257"/>
                  <a:pt x="880492" y="417411"/>
                  <a:pt x="848052" y="395785"/>
                </a:cubicBezTo>
                <a:cubicBezTo>
                  <a:pt x="832445" y="385380"/>
                  <a:pt x="811658" y="386686"/>
                  <a:pt x="793461" y="382137"/>
                </a:cubicBezTo>
                <a:cubicBezTo>
                  <a:pt x="702476" y="386686"/>
                  <a:pt x="610135" y="379489"/>
                  <a:pt x="520506" y="395785"/>
                </a:cubicBezTo>
                <a:cubicBezTo>
                  <a:pt x="504368" y="398719"/>
                  <a:pt x="506019" y="426482"/>
                  <a:pt x="493211" y="436728"/>
                </a:cubicBezTo>
                <a:cubicBezTo>
                  <a:pt x="316045" y="578461"/>
                  <a:pt x="573359" y="329284"/>
                  <a:pt x="424972" y="477671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EE614"/>
                </a:solidFill>
              </a:rPr>
              <a:t>Amplification 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5358" y="841162"/>
            <a:ext cx="202842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447800"/>
            <a:ext cx="6143625" cy="487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Secondary MCU  </a:t>
            </a:r>
            <a:r>
              <a:rPr lang="en-US" sz="3600" dirty="0" smtClean="0">
                <a:solidFill>
                  <a:srgbClr val="930A12"/>
                </a:solidFill>
              </a:rPr>
              <a:t>msp430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>
                <a:solidFill>
                  <a:schemeClr val="bg1"/>
                </a:solidFill>
              </a:rPr>
              <a:t>The MSP430g2553 is a low power device that can accomplish all the requirements for the RFID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Will </a:t>
            </a:r>
            <a:r>
              <a:rPr lang="en-US" dirty="0">
                <a:solidFill>
                  <a:schemeClr val="bg1"/>
                </a:solidFill>
              </a:rPr>
              <a:t>use SPI and UART to communicate with the transceiver.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Plenty of example codes for each section of the programming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There is plenty of support for this product.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TI E2E community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43oh.com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Simple modifications of the code needed for the project.</a:t>
            </a: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930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RFID Scanner  </a:t>
            </a:r>
            <a:r>
              <a:rPr lang="en-US" sz="3600" dirty="0" smtClean="0">
                <a:solidFill>
                  <a:srgbClr val="930A12"/>
                </a:solidFill>
              </a:rPr>
              <a:t>TRF7907A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>
                <a:solidFill>
                  <a:srgbClr val="F7FFFF"/>
                </a:solidFill>
              </a:rPr>
              <a:t>Supports NFC along with different reader protocols.</a:t>
            </a:r>
          </a:p>
          <a:p>
            <a:pPr marL="742950" lvl="1" indent="-285750"/>
            <a:r>
              <a:rPr lang="pt-BR" dirty="0">
                <a:solidFill>
                  <a:srgbClr val="F7FFFF"/>
                </a:solidFill>
              </a:rPr>
              <a:t>ISO 14443</a:t>
            </a:r>
          </a:p>
          <a:p>
            <a:pPr marL="742950" lvl="1" indent="-285750"/>
            <a:r>
              <a:rPr lang="pt-BR" dirty="0">
                <a:solidFill>
                  <a:srgbClr val="F7FFFF"/>
                </a:solidFill>
              </a:rPr>
              <a:t>ISO 15693 </a:t>
            </a:r>
          </a:p>
          <a:p>
            <a:pPr marL="742950" lvl="1" indent="-285750"/>
            <a:r>
              <a:rPr lang="pt-BR" dirty="0">
                <a:solidFill>
                  <a:srgbClr val="F7FFFF"/>
                </a:solidFill>
              </a:rPr>
              <a:t>ISO </a:t>
            </a:r>
            <a:r>
              <a:rPr lang="pt-BR" dirty="0" smtClean="0">
                <a:solidFill>
                  <a:srgbClr val="F7FFFF"/>
                </a:solidFill>
              </a:rPr>
              <a:t>18000-3</a:t>
            </a:r>
            <a:endParaRPr lang="pt-BR" dirty="0">
              <a:solidFill>
                <a:schemeClr val="bg1"/>
              </a:solidFill>
            </a:endParaRPr>
          </a:p>
          <a:p>
            <a:pPr marL="742950" lvl="1" indent="-285750"/>
            <a:r>
              <a:rPr lang="pt-BR" dirty="0">
                <a:solidFill>
                  <a:srgbClr val="F7FFFF"/>
                </a:solidFill>
              </a:rPr>
              <a:t>ISO 18092    </a:t>
            </a:r>
            <a:endParaRPr lang="en-US" dirty="0">
              <a:solidFill>
                <a:srgbClr val="F7FFFF"/>
              </a:solidFill>
            </a:endParaRPr>
          </a:p>
          <a:p>
            <a:pPr marL="285750" indent="-285750"/>
            <a:r>
              <a:rPr lang="en-US" dirty="0">
                <a:solidFill>
                  <a:srgbClr val="F7FFFF"/>
                </a:solidFill>
              </a:rPr>
              <a:t>Support from TI</a:t>
            </a:r>
          </a:p>
          <a:p>
            <a:pPr marL="742950" lvl="1" indent="-285750"/>
            <a:r>
              <a:rPr lang="en-US" dirty="0">
                <a:solidFill>
                  <a:srgbClr val="F7FFFF"/>
                </a:solidFill>
              </a:rPr>
              <a:t>There plenty of code samples for this device</a:t>
            </a:r>
          </a:p>
          <a:p>
            <a:pPr marL="285750" indent="-285750"/>
            <a:r>
              <a:rPr lang="en-US" dirty="0">
                <a:solidFill>
                  <a:srgbClr val="F7FFFF"/>
                </a:solidFill>
              </a:rPr>
              <a:t>Low power consumption</a:t>
            </a:r>
          </a:p>
          <a:p>
            <a:pPr marL="742950" lvl="1" indent="-285750"/>
            <a:r>
              <a:rPr lang="en-US" dirty="0">
                <a:solidFill>
                  <a:srgbClr val="F7FFFF"/>
                </a:solidFill>
              </a:rPr>
              <a:t>100-200 </a:t>
            </a:r>
            <a:r>
              <a:rPr lang="en-US" dirty="0" err="1">
                <a:solidFill>
                  <a:srgbClr val="F7FFFF"/>
                </a:solidFill>
              </a:rPr>
              <a:t>mW</a:t>
            </a:r>
            <a:endParaRPr lang="en-US" dirty="0">
              <a:solidFill>
                <a:srgbClr val="F7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845" t="834" r="12572" b="-1"/>
          <a:stretch/>
        </p:blipFill>
        <p:spPr>
          <a:xfrm>
            <a:off x="6555346" y="2068751"/>
            <a:ext cx="4649988" cy="38650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930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p_schematic_parallel_trf7970a_slos7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12" y="115910"/>
            <a:ext cx="7562795" cy="66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94257" y="115910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930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Software Overview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Most of the software on the Primary device was written in Java (for readability), with portions developed using Python (for ease of development).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The content server </a:t>
            </a:r>
            <a:r>
              <a:rPr lang="en-US" dirty="0" smtClean="0">
                <a:solidFill>
                  <a:srgbClr val="F7FFFF"/>
                </a:solidFill>
              </a:rPr>
              <a:t>is </a:t>
            </a:r>
            <a:r>
              <a:rPr lang="en-US" dirty="0" smtClean="0">
                <a:solidFill>
                  <a:srgbClr val="F7FFFF"/>
                </a:solidFill>
              </a:rPr>
              <a:t>written in Python</a:t>
            </a:r>
            <a:r>
              <a:rPr lang="en-US" dirty="0" smtClean="0">
                <a:solidFill>
                  <a:srgbClr val="F7FFFF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NOIP is used to handle DDNS</a:t>
            </a:r>
            <a:endParaRPr lang="en-US" sz="2400" dirty="0" smtClean="0">
              <a:solidFill>
                <a:srgbClr val="F7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The mobile app will be developed using jQuery</a:t>
            </a:r>
            <a:r>
              <a:rPr lang="en-US" dirty="0" smtClean="0">
                <a:solidFill>
                  <a:srgbClr val="F7FFFF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7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25321" y="4162075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31" y="559558"/>
            <a:ext cx="32406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FF3F8"/>
                </a:solidFill>
              </a:rPr>
              <a:t>Thre</a:t>
            </a:r>
            <a:r>
              <a:rPr lang="en-US" sz="2800" dirty="0" smtClean="0">
                <a:solidFill>
                  <a:srgbClr val="EFF3F8"/>
                </a:solidFill>
              </a:rPr>
              <a:t>e </a:t>
            </a:r>
            <a:r>
              <a:rPr lang="en-US" sz="2800" dirty="0" smtClean="0">
                <a:solidFill>
                  <a:srgbClr val="EFF3F8"/>
                </a:solidFill>
              </a:rPr>
              <a:t>threads</a:t>
            </a:r>
            <a:r>
              <a:rPr lang="en-US" sz="2800" dirty="0" smtClean="0">
                <a:solidFill>
                  <a:srgbClr val="EFF3F8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EFF3F8"/>
                </a:solidFill>
              </a:rPr>
              <a:t>Init</a:t>
            </a:r>
            <a:r>
              <a:rPr lang="en-US" sz="2400" dirty="0" smtClean="0">
                <a:solidFill>
                  <a:srgbClr val="EFF3F8"/>
                </a:solidFill>
              </a:rPr>
              <a:t> (main</a:t>
            </a:r>
            <a:r>
              <a:rPr lang="en-US" sz="2400" dirty="0" smtClean="0">
                <a:solidFill>
                  <a:srgbClr val="EFF3F8"/>
                </a:solidFill>
              </a:rPr>
              <a:t>)</a:t>
            </a:r>
            <a:endParaRPr lang="en-US" sz="2400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EFF3F8"/>
                </a:solidFill>
              </a:rPr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EFF3F8"/>
                </a:solidFill>
              </a:rPr>
              <a:t>AudioOutput</a:t>
            </a:r>
            <a:r>
              <a:rPr lang="en-US" sz="2400" i="1" dirty="0" smtClean="0">
                <a:solidFill>
                  <a:srgbClr val="EFF3F8"/>
                </a:solidFill>
              </a:rPr>
              <a:t> (in the </a:t>
            </a:r>
            <a:r>
              <a:rPr lang="en-US" sz="2400" i="1" dirty="0" err="1" smtClean="0">
                <a:solidFill>
                  <a:srgbClr val="EFF3F8"/>
                </a:solidFill>
              </a:rPr>
              <a:t>MediaController</a:t>
            </a:r>
            <a:r>
              <a:rPr lang="en-US" sz="2400" i="1" dirty="0" smtClean="0">
                <a:solidFill>
                  <a:srgbClr val="EFF3F8"/>
                </a:solidFill>
              </a:rPr>
              <a:t>)</a:t>
            </a:r>
            <a:endParaRPr lang="en-US" sz="2400" i="1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EFF3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FF3F8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62380" y="2719641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randon\Pictures\SD\top_u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19" y="1"/>
            <a:ext cx="875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ndon\Pictures\SD\com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11"/>
            <a:ext cx="7662930" cy="68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0355" y="167425"/>
            <a:ext cx="41598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Communication receives requests from above and processes them in the order received. Reponses are generated for every request and stored in a queue.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HeliumServer</a:t>
            </a:r>
            <a:r>
              <a:rPr lang="en-US" sz="2400" dirty="0" smtClean="0">
                <a:solidFill>
                  <a:schemeClr val="bg1"/>
                </a:solidFill>
              </a:rPr>
              <a:t>: The content server; </a:t>
            </a:r>
            <a:r>
              <a:rPr lang="en-US" sz="2400" i="1" dirty="0" smtClean="0">
                <a:solidFill>
                  <a:schemeClr val="bg1"/>
                </a:solidFill>
              </a:rPr>
              <a:t>sd2helium2.ddns.net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Location: Skyhook WPS API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WeatherService</a:t>
            </a:r>
            <a:r>
              <a:rPr lang="en-US" sz="2400" dirty="0" smtClean="0">
                <a:solidFill>
                  <a:schemeClr val="bg1"/>
                </a:solidFill>
              </a:rPr>
              <a:t>: Open Weather Map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TimeService</a:t>
            </a:r>
            <a:r>
              <a:rPr lang="en-US" sz="2400" dirty="0" smtClean="0">
                <a:solidFill>
                  <a:schemeClr val="bg1"/>
                </a:solidFill>
              </a:rPr>
              <a:t>: NIST Internet Time Servers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760" y="373488"/>
            <a:ext cx="3554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FFFF"/>
                </a:solidFill>
              </a:rPr>
              <a:t>Users will have a master playlist containing all the songs that they own.</a:t>
            </a:r>
          </a:p>
          <a:p>
            <a:endParaRPr lang="en-US" sz="2400" dirty="0">
              <a:solidFill>
                <a:srgbClr val="F7FFFF"/>
              </a:solidFill>
            </a:endParaRPr>
          </a:p>
          <a:p>
            <a:r>
              <a:rPr lang="en-US" sz="2400" dirty="0" smtClean="0">
                <a:solidFill>
                  <a:srgbClr val="F7FFFF"/>
                </a:solidFill>
              </a:rPr>
              <a:t>For each song, a user’s listening habits will be tracked and parameterized for </a:t>
            </a:r>
            <a:r>
              <a:rPr lang="en-US" sz="2400" dirty="0" smtClean="0">
                <a:solidFill>
                  <a:srgbClr val="F7FFFF"/>
                </a:solidFill>
              </a:rPr>
              <a:t>the </a:t>
            </a:r>
            <a:r>
              <a:rPr lang="en-US" sz="2400" dirty="0" smtClean="0">
                <a:solidFill>
                  <a:srgbClr val="F7FFFF"/>
                </a:solidFill>
              </a:rPr>
              <a:t>song </a:t>
            </a:r>
            <a:r>
              <a:rPr lang="en-US" sz="2400" dirty="0" smtClean="0">
                <a:solidFill>
                  <a:srgbClr val="F7FFFF"/>
                </a:solidFill>
              </a:rPr>
              <a:t>selection </a:t>
            </a:r>
            <a:r>
              <a:rPr lang="en-US" sz="2400" dirty="0" smtClean="0">
                <a:solidFill>
                  <a:srgbClr val="F7FFFF"/>
                </a:solidFill>
              </a:rPr>
              <a:t>algorithm (executed in each user’s </a:t>
            </a:r>
            <a:r>
              <a:rPr lang="en-US" sz="2400" dirty="0" err="1" smtClean="0">
                <a:solidFill>
                  <a:srgbClr val="F7FFFF"/>
                </a:solidFill>
              </a:rPr>
              <a:t>SongSelecter</a:t>
            </a:r>
            <a:r>
              <a:rPr lang="en-US" sz="2400" dirty="0" smtClean="0">
                <a:solidFill>
                  <a:srgbClr val="F7FFFF"/>
                </a:solidFill>
              </a:rPr>
              <a:t>)</a:t>
            </a:r>
            <a:endParaRPr lang="en-US" sz="2400" dirty="0">
              <a:solidFill>
                <a:srgbClr val="F7FFFF"/>
              </a:solidFill>
            </a:endParaRPr>
          </a:p>
        </p:txBody>
      </p:sp>
      <p:pic>
        <p:nvPicPr>
          <p:cNvPr id="3074" name="Picture 2" descr="C:\Users\Brandon\Pictures\SD\users_u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25" y="0"/>
            <a:ext cx="7765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Song Selection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7FFFF"/>
                </a:solidFill>
              </a:rPr>
              <a:t>The goal: to circumvent the need for a user to create playlists or indicate what song they would like to hear</a:t>
            </a:r>
          </a:p>
          <a:p>
            <a:pPr marL="0" indent="0">
              <a:buNone/>
            </a:pPr>
            <a:endParaRPr lang="en-US" dirty="0" smtClean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Learn a user’s listening preferences based on: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Time of day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Weather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Time since last played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Play density </a:t>
            </a:r>
            <a:r>
              <a:rPr lang="en-US" sz="2400" dirty="0" smtClean="0">
                <a:solidFill>
                  <a:srgbClr val="F7FFFF"/>
                </a:solidFill>
              </a:rPr>
              <a:t>for custom tags created by the user; such as:</a:t>
            </a:r>
          </a:p>
          <a:p>
            <a:pPr lvl="1"/>
            <a:r>
              <a:rPr lang="en-US" sz="1600" i="1" dirty="0" smtClean="0">
                <a:solidFill>
                  <a:srgbClr val="F7FFFF"/>
                </a:solidFill>
              </a:rPr>
              <a:t>Female Vocals</a:t>
            </a:r>
          </a:p>
          <a:p>
            <a:pPr lvl="1"/>
            <a:r>
              <a:rPr lang="en-US" sz="1600" i="1" dirty="0" smtClean="0">
                <a:solidFill>
                  <a:srgbClr val="F7FFFF"/>
                </a:solidFill>
              </a:rPr>
              <a:t>Artsy</a:t>
            </a:r>
          </a:p>
          <a:p>
            <a:pPr lvl="1"/>
            <a:r>
              <a:rPr lang="en-US" sz="1600" i="1" dirty="0" smtClean="0">
                <a:solidFill>
                  <a:srgbClr val="F7FFFF"/>
                </a:solidFill>
              </a:rPr>
              <a:t>Punk</a:t>
            </a:r>
            <a:endParaRPr lang="en-US" sz="1600" i="1" dirty="0" smtClean="0">
              <a:solidFill>
                <a:srgbClr val="F7FFFF"/>
              </a:solidFill>
            </a:endParaRPr>
          </a:p>
          <a:p>
            <a:pPr lvl="1"/>
            <a:endParaRPr lang="en-US" sz="2000" dirty="0">
              <a:solidFill>
                <a:srgbClr val="F7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Song </a:t>
            </a:r>
            <a:r>
              <a:rPr lang="en-US" sz="5400" dirty="0" smtClean="0">
                <a:solidFill>
                  <a:srgbClr val="FEE614"/>
                </a:solidFill>
              </a:rPr>
              <a:t>Selection  </a:t>
            </a:r>
            <a:r>
              <a:rPr lang="en-US" sz="3600" dirty="0">
                <a:solidFill>
                  <a:srgbClr val="930A12"/>
                </a:solidFill>
              </a:rPr>
              <a:t>T</a:t>
            </a:r>
            <a:r>
              <a:rPr lang="en-US" sz="3600" dirty="0" smtClean="0">
                <a:solidFill>
                  <a:srgbClr val="930A12"/>
                </a:solidFill>
              </a:rPr>
              <a:t>he </a:t>
            </a:r>
            <a:r>
              <a:rPr lang="en-US" sz="3600" dirty="0">
                <a:solidFill>
                  <a:srgbClr val="930A12"/>
                </a:solidFill>
              </a:rPr>
              <a:t>A</a:t>
            </a:r>
            <a:r>
              <a:rPr lang="en-US" sz="3600" dirty="0" smtClean="0">
                <a:solidFill>
                  <a:srgbClr val="930A12"/>
                </a:solidFill>
              </a:rPr>
              <a:t>lgorithm</a:t>
            </a:r>
            <a:endParaRPr lang="en-US" sz="5400" dirty="0">
              <a:solidFill>
                <a:srgbClr val="930A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Setup: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For every song listened to and skipped, record when and under what conditions;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Plays and </a:t>
            </a:r>
            <a:r>
              <a:rPr lang="en-US" sz="2400" i="1" dirty="0" smtClean="0">
                <a:solidFill>
                  <a:srgbClr val="F7FFFF"/>
                </a:solidFill>
              </a:rPr>
              <a:t>Force Plays </a:t>
            </a:r>
            <a:r>
              <a:rPr lang="en-US" sz="2400" dirty="0" smtClean="0">
                <a:solidFill>
                  <a:srgbClr val="F7FFFF"/>
                </a:solidFill>
              </a:rPr>
              <a:t>(willfully selected songs) are recorded separately;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Modify counts over time: P</a:t>
            </a:r>
            <a:r>
              <a:rPr lang="en-US" sz="1600" dirty="0" smtClean="0">
                <a:solidFill>
                  <a:srgbClr val="F7FFFF"/>
                </a:solidFill>
              </a:rPr>
              <a:t>C</a:t>
            </a:r>
            <a:r>
              <a:rPr lang="en-US" sz="2400" dirty="0" smtClean="0">
                <a:solidFill>
                  <a:srgbClr val="F7FFFF"/>
                </a:solidFill>
              </a:rPr>
              <a:t> = P</a:t>
            </a:r>
            <a:r>
              <a:rPr lang="en-US" sz="1600" dirty="0" smtClean="0">
                <a:solidFill>
                  <a:srgbClr val="F7FFFF"/>
                </a:solidFill>
              </a:rPr>
              <a:t>TW</a:t>
            </a:r>
            <a:r>
              <a:rPr lang="en-US" sz="2400" dirty="0" smtClean="0">
                <a:solidFill>
                  <a:srgbClr val="F7FFFF"/>
                </a:solidFill>
              </a:rPr>
              <a:t> + (P</a:t>
            </a:r>
            <a:r>
              <a:rPr lang="en-US" sz="1600" dirty="0" smtClean="0">
                <a:solidFill>
                  <a:srgbClr val="F7FFFF"/>
                </a:solidFill>
              </a:rPr>
              <a:t>LW</a:t>
            </a:r>
            <a:r>
              <a:rPr lang="en-US" sz="2400" dirty="0" smtClean="0">
                <a:solidFill>
                  <a:srgbClr val="F7FFFF"/>
                </a:solidFill>
              </a:rPr>
              <a:t>)/2	</a:t>
            </a:r>
            <a:r>
              <a:rPr lang="en-US" sz="1400" dirty="0" smtClean="0">
                <a:solidFill>
                  <a:srgbClr val="F7FFFF"/>
                </a:solidFill>
              </a:rPr>
              <a:t>*Pc = </a:t>
            </a:r>
            <a:r>
              <a:rPr lang="en-US" sz="1400" dirty="0" err="1" smtClean="0">
                <a:solidFill>
                  <a:srgbClr val="F7FFFF"/>
                </a:solidFill>
              </a:rPr>
              <a:t>playcount</a:t>
            </a:r>
            <a:r>
              <a:rPr lang="en-US" sz="1400" dirty="0" smtClean="0">
                <a:solidFill>
                  <a:srgbClr val="F7FFFF"/>
                </a:solidFill>
              </a:rPr>
              <a:t>, TW = this week, LW = last week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Not implemented: bi-/tri-grams (with Good-Turing Smoothing)</a:t>
            </a:r>
          </a:p>
          <a:p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To Select: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For each song calculate a play weight based on the current conditions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SW = </a:t>
            </a:r>
            <a:endParaRPr lang="en-US" sz="2400" dirty="0">
              <a:solidFill>
                <a:srgbClr val="F7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Objectives  </a:t>
            </a:r>
            <a:r>
              <a:rPr lang="en-US" sz="3600" dirty="0" smtClean="0">
                <a:solidFill>
                  <a:srgbClr val="930A12"/>
                </a:solidFill>
              </a:rPr>
              <a:t>primary</a:t>
            </a:r>
            <a:endParaRPr lang="en-US" sz="5400" dirty="0">
              <a:solidFill>
                <a:srgbClr val="930A1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000" dirty="0" smtClean="0">
                <a:solidFill>
                  <a:srgbClr val="F7FFFF"/>
                </a:solidFill>
              </a:rPr>
              <a:t>The device will be </a:t>
            </a:r>
            <a:r>
              <a:rPr lang="en-US" sz="3500" dirty="0" smtClean="0">
                <a:solidFill>
                  <a:srgbClr val="F7FFFF"/>
                </a:solidFill>
              </a:rPr>
              <a:t>able</a:t>
            </a:r>
            <a:r>
              <a:rPr lang="en-US" sz="3000" dirty="0" smtClean="0">
                <a:solidFill>
                  <a:srgbClr val="F7FFFF"/>
                </a:solidFill>
              </a:rPr>
              <a:t> to: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Decode ‘.mp3’ audio files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Adjust the gain (volume) of various frequencies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Store audio files, playlists, and user preferences on itself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Identify nearby users carrying a RFID tag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Connect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3000" dirty="0" smtClean="0">
              <a:solidFill>
                <a:srgbClr val="F7FFFF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600" dirty="0">
                <a:solidFill>
                  <a:srgbClr val="F7FFFF"/>
                </a:solidFill>
              </a:rPr>
              <a:t>Query a </a:t>
            </a:r>
            <a:r>
              <a:rPr lang="en-US" sz="2600" dirty="0" smtClean="0">
                <a:solidFill>
                  <a:srgbClr val="F7FFFF"/>
                </a:solidFill>
              </a:rPr>
              <a:t>database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Determine its location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Determine the weather at its location</a:t>
            </a:r>
          </a:p>
          <a:p>
            <a:r>
              <a:rPr lang="en-US" sz="2600" dirty="0" smtClean="0">
                <a:solidFill>
                  <a:srgbClr val="F7FFFF"/>
                </a:solidFill>
              </a:rPr>
              <a:t>Generate </a:t>
            </a:r>
            <a:r>
              <a:rPr lang="en-US" sz="2600" dirty="0">
                <a:solidFill>
                  <a:srgbClr val="F7FFFF"/>
                </a:solidFill>
              </a:rPr>
              <a:t>playlists based on user preferences (smart playlists)</a:t>
            </a:r>
          </a:p>
          <a:p>
            <a:r>
              <a:rPr lang="en-US" sz="2600" dirty="0">
                <a:solidFill>
                  <a:srgbClr val="F7FFFF"/>
                </a:solidFill>
              </a:rPr>
              <a:t>Determine the time of day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</a:rPr>
              <a:t>Communicate wirelessly with nearby mobile </a:t>
            </a:r>
            <a:r>
              <a:rPr lang="en-US" sz="2600" dirty="0" smtClean="0">
                <a:solidFill>
                  <a:schemeClr val="bg1"/>
                </a:solidFill>
              </a:rPr>
              <a:t>devices</a:t>
            </a:r>
          </a:p>
          <a:p>
            <a:pPr marL="0" indent="0">
              <a:buNone/>
            </a:pPr>
            <a:endParaRPr lang="en-US" sz="2000" dirty="0">
              <a:solidFill>
                <a:srgbClr val="F7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0028" y="3193012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20597945">
            <a:off x="11031828" y="221322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618889" y="553557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424440" y="1032004"/>
            <a:ext cx="196594" cy="18264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208721" y="697359"/>
            <a:ext cx="196594" cy="18264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731049" y="6392152"/>
            <a:ext cx="119384" cy="125113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Storage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All songs will be stored on the main server and a subset of songs will be stored on the primary device.</a:t>
            </a: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All user data will be stored on both the main server AND on the primary device.</a:t>
            </a:r>
          </a:p>
          <a:p>
            <a:pPr marL="0" indent="0">
              <a:buNone/>
            </a:pPr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A simple database will be made from scratch (using Python) on the main server.</a:t>
            </a:r>
          </a:p>
          <a:p>
            <a:r>
              <a:rPr lang="en-US" sz="2400" dirty="0" smtClean="0">
                <a:solidFill>
                  <a:srgbClr val="F7FFFF"/>
                </a:solidFill>
              </a:rPr>
              <a:t>The group probably won’t need all of the features that a MySQL database offers</a:t>
            </a:r>
            <a:endParaRPr lang="en-US" sz="2400" dirty="0">
              <a:solidFill>
                <a:srgbClr val="F7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Work Distribution</a:t>
            </a:r>
            <a:endParaRPr lang="en-US" sz="5400" dirty="0">
              <a:solidFill>
                <a:srgbClr val="FEE6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492396"/>
              </p:ext>
            </p:extLst>
          </p:nvPr>
        </p:nvGraphicFramePr>
        <p:xfrm>
          <a:off x="838200" y="1825626"/>
          <a:ext cx="8763000" cy="407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407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Giovanni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</a:t>
                      </a:r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(PD)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RFID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Equalizer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607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95456" y="1690688"/>
            <a:ext cx="1558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FFFF"/>
                </a:solidFill>
              </a:rPr>
              <a:t>X: primary</a:t>
            </a:r>
          </a:p>
          <a:p>
            <a:endParaRPr lang="en-US" dirty="0" smtClean="0">
              <a:solidFill>
                <a:srgbClr val="F7FFFF"/>
              </a:solidFill>
            </a:endParaRPr>
          </a:p>
          <a:p>
            <a:r>
              <a:rPr lang="en-US" dirty="0" smtClean="0">
                <a:solidFill>
                  <a:srgbClr val="F7FFFF"/>
                </a:solidFill>
              </a:rPr>
              <a:t>X: secondary</a:t>
            </a:r>
          </a:p>
          <a:p>
            <a:endParaRPr lang="en-US" dirty="0" smtClean="0">
              <a:solidFill>
                <a:srgbClr val="F7FFFF"/>
              </a:solidFill>
            </a:endParaRPr>
          </a:p>
          <a:p>
            <a:r>
              <a:rPr lang="en-US" dirty="0" smtClean="0">
                <a:solidFill>
                  <a:srgbClr val="F7FFFF"/>
                </a:solidFill>
              </a:rPr>
              <a:t>PD: Primary Device</a:t>
            </a:r>
          </a:p>
          <a:p>
            <a:endParaRPr lang="en-US" dirty="0" smtClean="0">
              <a:solidFill>
                <a:srgbClr val="F7FFFF"/>
              </a:solidFill>
            </a:endParaRPr>
          </a:p>
          <a:p>
            <a:r>
              <a:rPr lang="en-US" dirty="0" smtClean="0">
                <a:solidFill>
                  <a:srgbClr val="F7FFFF"/>
                </a:solidFill>
              </a:rPr>
              <a:t>SD: Secondary device</a:t>
            </a:r>
            <a:endParaRPr lang="en-US" dirty="0">
              <a:solidFill>
                <a:srgbClr val="F7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252656" y="1293466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273047" y="4385628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930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Original Budget</a:t>
            </a:r>
            <a:endParaRPr lang="en-US" sz="5400" dirty="0">
              <a:solidFill>
                <a:srgbClr val="FEE61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99721"/>
              </p:ext>
            </p:extLst>
          </p:nvPr>
        </p:nvGraphicFramePr>
        <p:xfrm>
          <a:off x="812442" y="1325563"/>
          <a:ext cx="10379299" cy="534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949"/>
                <a:gridCol w="2472570"/>
                <a:gridCol w="5118772"/>
                <a:gridCol w="1211008"/>
              </a:tblGrid>
              <a:tr h="200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Details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426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BeagleBone</a:t>
                      </a:r>
                      <a:r>
                        <a:rPr lang="en-US" sz="1200" dirty="0">
                          <a:effectLst/>
                        </a:rPr>
                        <a:t> Black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$55.00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349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Included with MCU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BeagleBone</a:t>
                      </a:r>
                      <a:r>
                        <a:rPr lang="en-US" sz="1200" dirty="0">
                          <a:effectLst/>
                        </a:rPr>
                        <a:t> Black includes 512 MB of memory.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349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MP3 Decoder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VS1011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http://www.vlsi.fi/en/products/vs1011.html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$20.64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349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Scanner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detecting people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200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WiFi Card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TBD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connecting to the internet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349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A/D converter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 will build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 converting analog audio input to digital audio input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200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Amplifier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amplifying analog audio output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200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Equalizer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 will build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graphic equalizer with 6+ bands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349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Microphone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Accepts voice input for implementing voice commands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5251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Server Space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external storage and processing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Already acquired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604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Parts and Tools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Various; 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Emergency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funds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$71.56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  <a:tr h="200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Total Cost =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$787.20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635" marR="32635" marT="0" marB="0" anchor="ctr"/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1328042" y="6251832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mtClean="0">
                <a:solidFill>
                  <a:srgbClr val="FEE614"/>
                </a:solidFill>
              </a:rPr>
              <a:t>Current Budget</a:t>
            </a:r>
            <a:endParaRPr lang="en-US" sz="5400" dirty="0">
              <a:solidFill>
                <a:srgbClr val="FEE6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919315"/>
              </p:ext>
            </p:extLst>
          </p:nvPr>
        </p:nvGraphicFramePr>
        <p:xfrm>
          <a:off x="1455312" y="1473343"/>
          <a:ext cx="8358389" cy="467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087"/>
                <a:gridCol w="4327302"/>
              </a:tblGrid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Item      </a:t>
                      </a:r>
                      <a:r>
                        <a:rPr lang="en-US" sz="1200" baseline="0" dirty="0" smtClean="0"/>
                        <a:t>                      Price /unit               </a:t>
                      </a:r>
                      <a:r>
                        <a:rPr lang="en-US" sz="1200" baseline="0" dirty="0" err="1" smtClean="0"/>
                        <a:t>Unit</a:t>
                      </a:r>
                      <a:r>
                        <a:rPr lang="en-US" sz="1200" baseline="0" dirty="0" smtClean="0"/>
                        <a:t>                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Item                         Price/unit           </a:t>
                      </a:r>
                      <a:r>
                        <a:rPr lang="en-US" sz="1200" dirty="0" err="1" smtClean="0"/>
                        <a:t>Unit</a:t>
                      </a:r>
                      <a:r>
                        <a:rPr lang="en-US" sz="1200" dirty="0" smtClean="0"/>
                        <a:t>           Total  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RFID System</a:t>
                      </a:r>
                      <a:endParaRPr 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MCU system</a:t>
                      </a:r>
                      <a:endParaRPr 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Trf7970aBP                       $20.00</a:t>
                      </a:r>
                      <a:r>
                        <a:rPr lang="en-US" sz="1200" baseline="0" dirty="0" smtClean="0"/>
                        <a:t>                     1                  $20.00</a:t>
                      </a:r>
                      <a:r>
                        <a:rPr lang="en-US" sz="1200" dirty="0" smtClean="0"/>
                        <a:t>              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Beagle</a:t>
                      </a:r>
                      <a:r>
                        <a:rPr lang="en-US" sz="1200" baseline="0" dirty="0" smtClean="0"/>
                        <a:t> bone                    $55.00             1              $55.00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LCD Module         </a:t>
                      </a:r>
                      <a:r>
                        <a:rPr lang="en-US" sz="1200" baseline="0" dirty="0" smtClean="0"/>
                        <a:t>           </a:t>
                      </a:r>
                      <a:r>
                        <a:rPr lang="en-US" sz="1200" dirty="0" smtClean="0"/>
                        <a:t> $10.99                      1                  $10.99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DS touchscreen              $12.00</a:t>
                      </a:r>
                      <a:r>
                        <a:rPr lang="en-US" sz="1200" baseline="0" dirty="0" smtClean="0"/>
                        <a:t>              1             $12.00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MSP430f5529             </a:t>
                      </a:r>
                      <a:r>
                        <a:rPr lang="en-US" sz="1200" baseline="0" dirty="0" smtClean="0"/>
                        <a:t>    </a:t>
                      </a:r>
                      <a:r>
                        <a:rPr lang="en-US" sz="1200" dirty="0" smtClean="0"/>
                        <a:t> $7.00                        2                  Free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 SD card                  $16.00</a:t>
                      </a:r>
                      <a:r>
                        <a:rPr lang="en-US" sz="1200" baseline="0" dirty="0" smtClean="0"/>
                        <a:t>             1             $16.00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MSP430g2553          </a:t>
                      </a:r>
                      <a:r>
                        <a:rPr lang="en-US" sz="1200" baseline="0" dirty="0" smtClean="0"/>
                        <a:t>     </a:t>
                      </a:r>
                      <a:r>
                        <a:rPr lang="en-US" sz="1200" dirty="0" smtClean="0"/>
                        <a:t>  $10.20                      2                 $10.20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RN4020                            $10.61</a:t>
                      </a:r>
                      <a:r>
                        <a:rPr lang="en-US" sz="1200" baseline="0" dirty="0" smtClean="0"/>
                        <a:t>              1             $10.61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Bluetooth                         $10.61                       1                 $10.61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Amplifier</a:t>
                      </a:r>
                      <a:r>
                        <a:rPr lang="en-US" sz="1200" baseline="0" dirty="0" smtClean="0"/>
                        <a:t> and audio system</a:t>
                      </a:r>
                      <a:endParaRPr 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Miscellenaous</a:t>
                      </a:r>
                      <a:endParaRPr 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10k potentiometer </a:t>
                      </a:r>
                      <a:r>
                        <a:rPr lang="en-US" sz="1200" baseline="0" dirty="0" smtClean="0"/>
                        <a:t>      </a:t>
                      </a:r>
                      <a:r>
                        <a:rPr lang="en-US" sz="1200" dirty="0" smtClean="0"/>
                        <a:t>$3.97                         2</a:t>
                      </a:r>
                      <a:r>
                        <a:rPr lang="en-US" sz="1200" baseline="0" dirty="0" smtClean="0"/>
                        <a:t>                    $7.94</a:t>
                      </a:r>
                      <a:r>
                        <a:rPr lang="en-US" sz="1200" dirty="0" smtClean="0"/>
                        <a:t>  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Resistors                          $9.64            1</a:t>
                      </a:r>
                      <a:r>
                        <a:rPr lang="en-US" sz="1200" baseline="0" dirty="0" smtClean="0"/>
                        <a:t>                  $9.64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 potentiometer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$0.61                       11</a:t>
                      </a:r>
                      <a:r>
                        <a:rPr lang="en-US" sz="1200" baseline="0" dirty="0" smtClean="0"/>
                        <a:t>                    $6.72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Capacitors                       $20.00</a:t>
                      </a:r>
                      <a:r>
                        <a:rPr lang="en-US" sz="1200" baseline="0" dirty="0" smtClean="0"/>
                        <a:t>          1                  $20.00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Tl084 </a:t>
                      </a:r>
                      <a:r>
                        <a:rPr lang="en-US" sz="1200" baseline="0" dirty="0" smtClean="0"/>
                        <a:t>                               $7.43                        1                    $7.43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CD74HC4016                    $1.40            5                 $7.00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LM339                      </a:t>
                      </a:r>
                      <a:r>
                        <a:rPr lang="en-US" sz="1200" baseline="0" dirty="0" smtClean="0"/>
                        <a:t>       $11.48                      1                   $11.48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VS1011                         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 $20.64</a:t>
                      </a:r>
                      <a:r>
                        <a:rPr lang="en-US" sz="1200" baseline="0" dirty="0" smtClean="0"/>
                        <a:t>                      1                   $20.64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                                                 </a:t>
                      </a:r>
                      <a:r>
                        <a:rPr lang="en-US" sz="1200" baseline="0" dirty="0" smtClean="0"/>
                        <a:t>          </a:t>
                      </a:r>
                      <a:r>
                        <a:rPr lang="en-US" sz="1200" dirty="0" smtClean="0"/>
                        <a:t>              $236.26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8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Issues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WE ARE BEHIND!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Lack of decisiveness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Stuck waiting on critical parts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Scheduling issues</a:t>
            </a:r>
          </a:p>
          <a:p>
            <a:r>
              <a:rPr lang="en-US" dirty="0" smtClean="0">
                <a:solidFill>
                  <a:srgbClr val="F7FFFF"/>
                </a:solidFill>
              </a:rPr>
              <a:t>Distribution of work?</a:t>
            </a:r>
          </a:p>
          <a:p>
            <a:endParaRPr lang="en-US" dirty="0">
              <a:solidFill>
                <a:srgbClr val="F7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FFFF"/>
                </a:solidFill>
              </a:rPr>
              <a:t>We are under budget though…</a:t>
            </a:r>
          </a:p>
          <a:p>
            <a:endParaRPr lang="en-US" dirty="0">
              <a:solidFill>
                <a:srgbClr val="F7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6228" y="4963945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  <a:solidFill>
            <a:srgbClr val="930A12"/>
          </a:solidFill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Questions? Suggestions?  </a:t>
            </a:r>
            <a:r>
              <a:rPr lang="en-US" sz="3600" dirty="0" smtClean="0">
                <a:solidFill>
                  <a:srgbClr val="930A12"/>
                </a:solidFill>
              </a:rPr>
              <a:t>Donations?</a:t>
            </a:r>
            <a:endParaRPr lang="en-US" sz="5400" dirty="0">
              <a:solidFill>
                <a:srgbClr val="930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Specifications  </a:t>
            </a:r>
            <a:r>
              <a:rPr lang="en-US" sz="3600" dirty="0" smtClean="0">
                <a:solidFill>
                  <a:srgbClr val="930A12"/>
                </a:solidFill>
              </a:rPr>
              <a:t>overview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project will consist of two devices: the first, a standalone mp3 player; the second an RFID scanner. The devices </a:t>
            </a:r>
            <a:r>
              <a:rPr lang="en-US" dirty="0" smtClean="0">
                <a:solidFill>
                  <a:schemeClr val="bg1"/>
                </a:solidFill>
              </a:rPr>
              <a:t>are separated </a:t>
            </a:r>
            <a:r>
              <a:rPr lang="en-US" dirty="0" smtClean="0">
                <a:solidFill>
                  <a:schemeClr val="bg1"/>
                </a:solidFill>
              </a:rPr>
              <a:t>so that the mp3 player’s location is not limited to locations convenient to the RFID scanner, which has a low </a:t>
            </a:r>
            <a:r>
              <a:rPr lang="en-US" dirty="0" smtClean="0">
                <a:solidFill>
                  <a:schemeClr val="bg1"/>
                </a:solidFill>
              </a:rPr>
              <a:t>range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first device will now be referred to as the </a:t>
            </a:r>
            <a:r>
              <a:rPr lang="en-US" i="1" dirty="0" smtClean="0">
                <a:solidFill>
                  <a:schemeClr val="bg1"/>
                </a:solidFill>
              </a:rPr>
              <a:t>Primary Device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the second device will now be referred to as the </a:t>
            </a:r>
            <a:r>
              <a:rPr lang="en-US" i="1" dirty="0" smtClean="0">
                <a:solidFill>
                  <a:schemeClr val="bg1"/>
                </a:solidFill>
              </a:rPr>
              <a:t>Secondary Device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project will also make use of an external database, now referred to as the </a:t>
            </a:r>
            <a:r>
              <a:rPr lang="en-US" i="1" dirty="0" smtClean="0">
                <a:solidFill>
                  <a:schemeClr val="bg1"/>
                </a:solidFill>
              </a:rPr>
              <a:t>Server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Specifications  </a:t>
            </a:r>
            <a:r>
              <a:rPr lang="en-US" sz="3600" dirty="0" smtClean="0">
                <a:solidFill>
                  <a:srgbClr val="930A12"/>
                </a:solidFill>
              </a:rPr>
              <a:t>part one</a:t>
            </a:r>
            <a:endParaRPr lang="en-US" sz="5400" dirty="0">
              <a:solidFill>
                <a:srgbClr val="FEE6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809140"/>
              </p:ext>
            </p:extLst>
          </p:nvPr>
        </p:nvGraphicFramePr>
        <p:xfrm>
          <a:off x="838200" y="1690688"/>
          <a:ext cx="10515599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674"/>
                <a:gridCol w="2546427"/>
                <a:gridCol w="2672749"/>
                <a:gridCol w="2672749"/>
              </a:tblGrid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Objectives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Minimum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Desired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Current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Audio files playable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.mp3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.mp3, .wav, .wma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.mp3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RFID read distance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10cm (the typical maximum range for NFC)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10m + (the length of a typical living room)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10 cm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Graphic EQ Band Count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bands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10+ bands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On-Device Storage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GB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GB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 Device Song Storage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 songs (~500 MB)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 songs (~1 GB)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15,000+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songs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External Song Storage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 songs (~1 GB)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1000+ songs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175,000+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songs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2124" y="2136945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5003" y="3059241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2124" y="4309743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550203" y="2448647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9BC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550203" y="3360028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Hardware Overview</a:t>
            </a:r>
            <a:endParaRPr lang="en-US" sz="5400" dirty="0">
              <a:solidFill>
                <a:srgbClr val="930A12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15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18962112">
            <a:off x="2450993" y="6180690"/>
            <a:ext cx="327547" cy="327547"/>
          </a:xfrm>
          <a:custGeom>
            <a:avLst/>
            <a:gdLst>
              <a:gd name="connsiteX0" fmla="*/ 411324 w 888996"/>
              <a:gd name="connsiteY0" fmla="*/ 423080 h 941696"/>
              <a:gd name="connsiteX1" fmla="*/ 370381 w 888996"/>
              <a:gd name="connsiteY1" fmla="*/ 354841 h 941696"/>
              <a:gd name="connsiteX2" fmla="*/ 343085 w 888996"/>
              <a:gd name="connsiteY2" fmla="*/ 272955 h 941696"/>
              <a:gd name="connsiteX3" fmla="*/ 356733 w 888996"/>
              <a:gd name="connsiteY3" fmla="*/ 95534 h 941696"/>
              <a:gd name="connsiteX4" fmla="*/ 384029 w 888996"/>
              <a:gd name="connsiteY4" fmla="*/ 54591 h 941696"/>
              <a:gd name="connsiteX5" fmla="*/ 465915 w 888996"/>
              <a:gd name="connsiteY5" fmla="*/ 0 h 941696"/>
              <a:gd name="connsiteX6" fmla="*/ 561449 w 888996"/>
              <a:gd name="connsiteY6" fmla="*/ 13647 h 941696"/>
              <a:gd name="connsiteX7" fmla="*/ 602393 w 888996"/>
              <a:gd name="connsiteY7" fmla="*/ 27295 h 941696"/>
              <a:gd name="connsiteX8" fmla="*/ 616041 w 888996"/>
              <a:gd name="connsiteY8" fmla="*/ 68238 h 941696"/>
              <a:gd name="connsiteX9" fmla="*/ 588745 w 888996"/>
              <a:gd name="connsiteY9" fmla="*/ 313898 h 941696"/>
              <a:gd name="connsiteX10" fmla="*/ 575097 w 888996"/>
              <a:gd name="connsiteY10" fmla="*/ 354841 h 941696"/>
              <a:gd name="connsiteX11" fmla="*/ 506858 w 888996"/>
              <a:gd name="connsiteY11" fmla="*/ 423080 h 941696"/>
              <a:gd name="connsiteX12" fmla="*/ 424972 w 888996"/>
              <a:gd name="connsiteY12" fmla="*/ 450376 h 941696"/>
              <a:gd name="connsiteX13" fmla="*/ 370381 w 888996"/>
              <a:gd name="connsiteY13" fmla="*/ 395785 h 941696"/>
              <a:gd name="connsiteX14" fmla="*/ 247551 w 888996"/>
              <a:gd name="connsiteY14" fmla="*/ 286603 h 941696"/>
              <a:gd name="connsiteX15" fmla="*/ 192960 w 888996"/>
              <a:gd name="connsiteY15" fmla="*/ 272955 h 941696"/>
              <a:gd name="connsiteX16" fmla="*/ 152017 w 888996"/>
              <a:gd name="connsiteY16" fmla="*/ 232011 h 941696"/>
              <a:gd name="connsiteX17" fmla="*/ 1891 w 888996"/>
              <a:gd name="connsiteY17" fmla="*/ 286603 h 941696"/>
              <a:gd name="connsiteX18" fmla="*/ 42835 w 888996"/>
              <a:gd name="connsiteY18" fmla="*/ 518614 h 941696"/>
              <a:gd name="connsiteX19" fmla="*/ 83778 w 888996"/>
              <a:gd name="connsiteY19" fmla="*/ 532262 h 941696"/>
              <a:gd name="connsiteX20" fmla="*/ 329438 w 888996"/>
              <a:gd name="connsiteY20" fmla="*/ 518614 h 941696"/>
              <a:gd name="connsiteX21" fmla="*/ 370381 w 888996"/>
              <a:gd name="connsiteY21" fmla="*/ 491319 h 941696"/>
              <a:gd name="connsiteX22" fmla="*/ 343085 w 888996"/>
              <a:gd name="connsiteY22" fmla="*/ 532262 h 941696"/>
              <a:gd name="connsiteX23" fmla="*/ 329438 w 888996"/>
              <a:gd name="connsiteY23" fmla="*/ 832513 h 941696"/>
              <a:gd name="connsiteX24" fmla="*/ 384029 w 888996"/>
              <a:gd name="connsiteY24" fmla="*/ 887104 h 941696"/>
              <a:gd name="connsiteX25" fmla="*/ 411324 w 888996"/>
              <a:gd name="connsiteY25" fmla="*/ 928047 h 941696"/>
              <a:gd name="connsiteX26" fmla="*/ 520506 w 888996"/>
              <a:gd name="connsiteY26" fmla="*/ 928047 h 941696"/>
              <a:gd name="connsiteX27" fmla="*/ 547802 w 888996"/>
              <a:gd name="connsiteY27" fmla="*/ 887104 h 941696"/>
              <a:gd name="connsiteX28" fmla="*/ 547802 w 888996"/>
              <a:gd name="connsiteY28" fmla="*/ 655092 h 941696"/>
              <a:gd name="connsiteX29" fmla="*/ 534154 w 888996"/>
              <a:gd name="connsiteY29" fmla="*/ 614149 h 941696"/>
              <a:gd name="connsiteX30" fmla="*/ 493211 w 888996"/>
              <a:gd name="connsiteY30" fmla="*/ 573205 h 941696"/>
              <a:gd name="connsiteX31" fmla="*/ 452267 w 888996"/>
              <a:gd name="connsiteY31" fmla="*/ 491319 h 941696"/>
              <a:gd name="connsiteX32" fmla="*/ 411324 w 888996"/>
              <a:gd name="connsiteY32" fmla="*/ 464023 h 941696"/>
              <a:gd name="connsiteX33" fmla="*/ 424972 w 888996"/>
              <a:gd name="connsiteY33" fmla="*/ 504967 h 941696"/>
              <a:gd name="connsiteX34" fmla="*/ 506858 w 888996"/>
              <a:gd name="connsiteY34" fmla="*/ 559558 h 941696"/>
              <a:gd name="connsiteX35" fmla="*/ 534154 w 888996"/>
              <a:gd name="connsiteY35" fmla="*/ 600501 h 941696"/>
              <a:gd name="connsiteX36" fmla="*/ 602393 w 888996"/>
              <a:gd name="connsiteY36" fmla="*/ 614149 h 941696"/>
              <a:gd name="connsiteX37" fmla="*/ 643336 w 888996"/>
              <a:gd name="connsiteY37" fmla="*/ 627797 h 941696"/>
              <a:gd name="connsiteX38" fmla="*/ 834405 w 888996"/>
              <a:gd name="connsiteY38" fmla="*/ 586853 h 941696"/>
              <a:gd name="connsiteX39" fmla="*/ 888996 w 888996"/>
              <a:gd name="connsiteY39" fmla="*/ 504967 h 941696"/>
              <a:gd name="connsiteX40" fmla="*/ 848052 w 888996"/>
              <a:gd name="connsiteY40" fmla="*/ 395785 h 941696"/>
              <a:gd name="connsiteX41" fmla="*/ 793461 w 888996"/>
              <a:gd name="connsiteY41" fmla="*/ 382137 h 941696"/>
              <a:gd name="connsiteX42" fmla="*/ 520506 w 888996"/>
              <a:gd name="connsiteY42" fmla="*/ 395785 h 941696"/>
              <a:gd name="connsiteX43" fmla="*/ 493211 w 888996"/>
              <a:gd name="connsiteY43" fmla="*/ 436728 h 941696"/>
              <a:gd name="connsiteX44" fmla="*/ 424972 w 888996"/>
              <a:gd name="connsiteY44" fmla="*/ 477671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8996" h="941696">
                <a:moveTo>
                  <a:pt x="411324" y="423080"/>
                </a:moveTo>
                <a:cubicBezTo>
                  <a:pt x="397676" y="400334"/>
                  <a:pt x="381358" y="378990"/>
                  <a:pt x="370381" y="354841"/>
                </a:cubicBezTo>
                <a:cubicBezTo>
                  <a:pt x="358475" y="328648"/>
                  <a:pt x="343085" y="272955"/>
                  <a:pt x="343085" y="272955"/>
                </a:cubicBezTo>
                <a:cubicBezTo>
                  <a:pt x="347634" y="213815"/>
                  <a:pt x="345802" y="153833"/>
                  <a:pt x="356733" y="95534"/>
                </a:cubicBezTo>
                <a:cubicBezTo>
                  <a:pt x="359756" y="79412"/>
                  <a:pt x="371685" y="65392"/>
                  <a:pt x="384029" y="54591"/>
                </a:cubicBezTo>
                <a:cubicBezTo>
                  <a:pt x="408717" y="32989"/>
                  <a:pt x="465915" y="0"/>
                  <a:pt x="465915" y="0"/>
                </a:cubicBezTo>
                <a:cubicBezTo>
                  <a:pt x="497760" y="4549"/>
                  <a:pt x="529906" y="7338"/>
                  <a:pt x="561449" y="13647"/>
                </a:cubicBezTo>
                <a:cubicBezTo>
                  <a:pt x="575556" y="16468"/>
                  <a:pt x="592220" y="17122"/>
                  <a:pt x="602393" y="27295"/>
                </a:cubicBezTo>
                <a:cubicBezTo>
                  <a:pt x="612565" y="37467"/>
                  <a:pt x="611492" y="54590"/>
                  <a:pt x="616041" y="68238"/>
                </a:cubicBezTo>
                <a:cubicBezTo>
                  <a:pt x="606942" y="150125"/>
                  <a:pt x="600397" y="232335"/>
                  <a:pt x="588745" y="313898"/>
                </a:cubicBezTo>
                <a:cubicBezTo>
                  <a:pt x="586710" y="328139"/>
                  <a:pt x="581531" y="341974"/>
                  <a:pt x="575097" y="354841"/>
                </a:cubicBezTo>
                <a:cubicBezTo>
                  <a:pt x="558199" y="388638"/>
                  <a:pt x="541955" y="407481"/>
                  <a:pt x="506858" y="423080"/>
                </a:cubicBezTo>
                <a:cubicBezTo>
                  <a:pt x="480566" y="434765"/>
                  <a:pt x="424972" y="450376"/>
                  <a:pt x="424972" y="450376"/>
                </a:cubicBezTo>
                <a:cubicBezTo>
                  <a:pt x="337627" y="421260"/>
                  <a:pt x="421333" y="461294"/>
                  <a:pt x="370381" y="395785"/>
                </a:cubicBezTo>
                <a:cubicBezTo>
                  <a:pt x="355819" y="377062"/>
                  <a:pt x="287078" y="303543"/>
                  <a:pt x="247551" y="286603"/>
                </a:cubicBezTo>
                <a:cubicBezTo>
                  <a:pt x="230311" y="279214"/>
                  <a:pt x="211157" y="277504"/>
                  <a:pt x="192960" y="272955"/>
                </a:cubicBezTo>
                <a:cubicBezTo>
                  <a:pt x="179312" y="259307"/>
                  <a:pt x="171055" y="235184"/>
                  <a:pt x="152017" y="232011"/>
                </a:cubicBezTo>
                <a:cubicBezTo>
                  <a:pt x="36074" y="212687"/>
                  <a:pt x="42805" y="225232"/>
                  <a:pt x="1891" y="286603"/>
                </a:cubicBezTo>
                <a:cubicBezTo>
                  <a:pt x="3761" y="312788"/>
                  <a:pt x="-16554" y="471103"/>
                  <a:pt x="42835" y="518614"/>
                </a:cubicBezTo>
                <a:cubicBezTo>
                  <a:pt x="54069" y="527601"/>
                  <a:pt x="70130" y="527713"/>
                  <a:pt x="83778" y="532262"/>
                </a:cubicBezTo>
                <a:cubicBezTo>
                  <a:pt x="165665" y="527713"/>
                  <a:pt x="248249" y="530212"/>
                  <a:pt x="329438" y="518614"/>
                </a:cubicBezTo>
                <a:cubicBezTo>
                  <a:pt x="345676" y="516294"/>
                  <a:pt x="358783" y="479720"/>
                  <a:pt x="370381" y="491319"/>
                </a:cubicBezTo>
                <a:cubicBezTo>
                  <a:pt x="381979" y="502918"/>
                  <a:pt x="352184" y="518614"/>
                  <a:pt x="343085" y="532262"/>
                </a:cubicBezTo>
                <a:cubicBezTo>
                  <a:pt x="295896" y="673833"/>
                  <a:pt x="305966" y="609522"/>
                  <a:pt x="329438" y="832513"/>
                </a:cubicBezTo>
                <a:cubicBezTo>
                  <a:pt x="334732" y="882803"/>
                  <a:pt x="342340" y="873208"/>
                  <a:pt x="384029" y="887104"/>
                </a:cubicBezTo>
                <a:cubicBezTo>
                  <a:pt x="393127" y="900752"/>
                  <a:pt x="398516" y="917800"/>
                  <a:pt x="411324" y="928047"/>
                </a:cubicBezTo>
                <a:cubicBezTo>
                  <a:pt x="444897" y="954906"/>
                  <a:pt x="485528" y="935043"/>
                  <a:pt x="520506" y="928047"/>
                </a:cubicBezTo>
                <a:cubicBezTo>
                  <a:pt x="529605" y="914399"/>
                  <a:pt x="540467" y="901775"/>
                  <a:pt x="547802" y="887104"/>
                </a:cubicBezTo>
                <a:cubicBezTo>
                  <a:pt x="583131" y="816445"/>
                  <a:pt x="555854" y="723537"/>
                  <a:pt x="547802" y="655092"/>
                </a:cubicBezTo>
                <a:cubicBezTo>
                  <a:pt x="546121" y="640805"/>
                  <a:pt x="542134" y="626119"/>
                  <a:pt x="534154" y="614149"/>
                </a:cubicBezTo>
                <a:cubicBezTo>
                  <a:pt x="523448" y="598090"/>
                  <a:pt x="506859" y="586853"/>
                  <a:pt x="493211" y="573205"/>
                </a:cubicBezTo>
                <a:cubicBezTo>
                  <a:pt x="482110" y="539904"/>
                  <a:pt x="478724" y="517776"/>
                  <a:pt x="452267" y="491319"/>
                </a:cubicBezTo>
                <a:cubicBezTo>
                  <a:pt x="440669" y="479721"/>
                  <a:pt x="424972" y="473122"/>
                  <a:pt x="411324" y="464023"/>
                </a:cubicBezTo>
                <a:cubicBezTo>
                  <a:pt x="415873" y="477671"/>
                  <a:pt x="414799" y="494794"/>
                  <a:pt x="424972" y="504967"/>
                </a:cubicBezTo>
                <a:cubicBezTo>
                  <a:pt x="448168" y="528164"/>
                  <a:pt x="506858" y="559558"/>
                  <a:pt x="506858" y="559558"/>
                </a:cubicBezTo>
                <a:cubicBezTo>
                  <a:pt x="515957" y="573206"/>
                  <a:pt x="519913" y="592363"/>
                  <a:pt x="534154" y="600501"/>
                </a:cubicBezTo>
                <a:cubicBezTo>
                  <a:pt x="554295" y="612010"/>
                  <a:pt x="579889" y="608523"/>
                  <a:pt x="602393" y="614149"/>
                </a:cubicBezTo>
                <a:cubicBezTo>
                  <a:pt x="616349" y="617638"/>
                  <a:pt x="629688" y="623248"/>
                  <a:pt x="643336" y="627797"/>
                </a:cubicBezTo>
                <a:cubicBezTo>
                  <a:pt x="695043" y="623096"/>
                  <a:pt x="789112" y="638616"/>
                  <a:pt x="834405" y="586853"/>
                </a:cubicBezTo>
                <a:cubicBezTo>
                  <a:pt x="856007" y="562165"/>
                  <a:pt x="888996" y="504967"/>
                  <a:pt x="888996" y="504967"/>
                </a:cubicBezTo>
                <a:cubicBezTo>
                  <a:pt x="883054" y="475257"/>
                  <a:pt x="880492" y="417411"/>
                  <a:pt x="848052" y="395785"/>
                </a:cubicBezTo>
                <a:cubicBezTo>
                  <a:pt x="832445" y="385380"/>
                  <a:pt x="811658" y="386686"/>
                  <a:pt x="793461" y="382137"/>
                </a:cubicBezTo>
                <a:cubicBezTo>
                  <a:pt x="702476" y="386686"/>
                  <a:pt x="610135" y="379489"/>
                  <a:pt x="520506" y="395785"/>
                </a:cubicBezTo>
                <a:cubicBezTo>
                  <a:pt x="504368" y="398719"/>
                  <a:pt x="506019" y="426482"/>
                  <a:pt x="493211" y="436728"/>
                </a:cubicBezTo>
                <a:cubicBezTo>
                  <a:pt x="316045" y="578461"/>
                  <a:pt x="573359" y="329284"/>
                  <a:pt x="424972" y="477671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591036">
            <a:off x="2436671" y="1281154"/>
            <a:ext cx="327547" cy="327547"/>
          </a:xfrm>
          <a:custGeom>
            <a:avLst/>
            <a:gdLst>
              <a:gd name="connsiteX0" fmla="*/ 411324 w 888996"/>
              <a:gd name="connsiteY0" fmla="*/ 423080 h 941696"/>
              <a:gd name="connsiteX1" fmla="*/ 370381 w 888996"/>
              <a:gd name="connsiteY1" fmla="*/ 354841 h 941696"/>
              <a:gd name="connsiteX2" fmla="*/ 343085 w 888996"/>
              <a:gd name="connsiteY2" fmla="*/ 272955 h 941696"/>
              <a:gd name="connsiteX3" fmla="*/ 356733 w 888996"/>
              <a:gd name="connsiteY3" fmla="*/ 95534 h 941696"/>
              <a:gd name="connsiteX4" fmla="*/ 384029 w 888996"/>
              <a:gd name="connsiteY4" fmla="*/ 54591 h 941696"/>
              <a:gd name="connsiteX5" fmla="*/ 465915 w 888996"/>
              <a:gd name="connsiteY5" fmla="*/ 0 h 941696"/>
              <a:gd name="connsiteX6" fmla="*/ 561449 w 888996"/>
              <a:gd name="connsiteY6" fmla="*/ 13647 h 941696"/>
              <a:gd name="connsiteX7" fmla="*/ 602393 w 888996"/>
              <a:gd name="connsiteY7" fmla="*/ 27295 h 941696"/>
              <a:gd name="connsiteX8" fmla="*/ 616041 w 888996"/>
              <a:gd name="connsiteY8" fmla="*/ 68238 h 941696"/>
              <a:gd name="connsiteX9" fmla="*/ 588745 w 888996"/>
              <a:gd name="connsiteY9" fmla="*/ 313898 h 941696"/>
              <a:gd name="connsiteX10" fmla="*/ 575097 w 888996"/>
              <a:gd name="connsiteY10" fmla="*/ 354841 h 941696"/>
              <a:gd name="connsiteX11" fmla="*/ 506858 w 888996"/>
              <a:gd name="connsiteY11" fmla="*/ 423080 h 941696"/>
              <a:gd name="connsiteX12" fmla="*/ 424972 w 888996"/>
              <a:gd name="connsiteY12" fmla="*/ 450376 h 941696"/>
              <a:gd name="connsiteX13" fmla="*/ 370381 w 888996"/>
              <a:gd name="connsiteY13" fmla="*/ 395785 h 941696"/>
              <a:gd name="connsiteX14" fmla="*/ 247551 w 888996"/>
              <a:gd name="connsiteY14" fmla="*/ 286603 h 941696"/>
              <a:gd name="connsiteX15" fmla="*/ 192960 w 888996"/>
              <a:gd name="connsiteY15" fmla="*/ 272955 h 941696"/>
              <a:gd name="connsiteX16" fmla="*/ 152017 w 888996"/>
              <a:gd name="connsiteY16" fmla="*/ 232011 h 941696"/>
              <a:gd name="connsiteX17" fmla="*/ 1891 w 888996"/>
              <a:gd name="connsiteY17" fmla="*/ 286603 h 941696"/>
              <a:gd name="connsiteX18" fmla="*/ 42835 w 888996"/>
              <a:gd name="connsiteY18" fmla="*/ 518614 h 941696"/>
              <a:gd name="connsiteX19" fmla="*/ 83778 w 888996"/>
              <a:gd name="connsiteY19" fmla="*/ 532262 h 941696"/>
              <a:gd name="connsiteX20" fmla="*/ 329438 w 888996"/>
              <a:gd name="connsiteY20" fmla="*/ 518614 h 941696"/>
              <a:gd name="connsiteX21" fmla="*/ 370381 w 888996"/>
              <a:gd name="connsiteY21" fmla="*/ 491319 h 941696"/>
              <a:gd name="connsiteX22" fmla="*/ 343085 w 888996"/>
              <a:gd name="connsiteY22" fmla="*/ 532262 h 941696"/>
              <a:gd name="connsiteX23" fmla="*/ 329438 w 888996"/>
              <a:gd name="connsiteY23" fmla="*/ 832513 h 941696"/>
              <a:gd name="connsiteX24" fmla="*/ 384029 w 888996"/>
              <a:gd name="connsiteY24" fmla="*/ 887104 h 941696"/>
              <a:gd name="connsiteX25" fmla="*/ 411324 w 888996"/>
              <a:gd name="connsiteY25" fmla="*/ 928047 h 941696"/>
              <a:gd name="connsiteX26" fmla="*/ 520506 w 888996"/>
              <a:gd name="connsiteY26" fmla="*/ 928047 h 941696"/>
              <a:gd name="connsiteX27" fmla="*/ 547802 w 888996"/>
              <a:gd name="connsiteY27" fmla="*/ 887104 h 941696"/>
              <a:gd name="connsiteX28" fmla="*/ 547802 w 888996"/>
              <a:gd name="connsiteY28" fmla="*/ 655092 h 941696"/>
              <a:gd name="connsiteX29" fmla="*/ 534154 w 888996"/>
              <a:gd name="connsiteY29" fmla="*/ 614149 h 941696"/>
              <a:gd name="connsiteX30" fmla="*/ 493211 w 888996"/>
              <a:gd name="connsiteY30" fmla="*/ 573205 h 941696"/>
              <a:gd name="connsiteX31" fmla="*/ 452267 w 888996"/>
              <a:gd name="connsiteY31" fmla="*/ 491319 h 941696"/>
              <a:gd name="connsiteX32" fmla="*/ 411324 w 888996"/>
              <a:gd name="connsiteY32" fmla="*/ 464023 h 941696"/>
              <a:gd name="connsiteX33" fmla="*/ 424972 w 888996"/>
              <a:gd name="connsiteY33" fmla="*/ 504967 h 941696"/>
              <a:gd name="connsiteX34" fmla="*/ 506858 w 888996"/>
              <a:gd name="connsiteY34" fmla="*/ 559558 h 941696"/>
              <a:gd name="connsiteX35" fmla="*/ 534154 w 888996"/>
              <a:gd name="connsiteY35" fmla="*/ 600501 h 941696"/>
              <a:gd name="connsiteX36" fmla="*/ 602393 w 888996"/>
              <a:gd name="connsiteY36" fmla="*/ 614149 h 941696"/>
              <a:gd name="connsiteX37" fmla="*/ 643336 w 888996"/>
              <a:gd name="connsiteY37" fmla="*/ 627797 h 941696"/>
              <a:gd name="connsiteX38" fmla="*/ 834405 w 888996"/>
              <a:gd name="connsiteY38" fmla="*/ 586853 h 941696"/>
              <a:gd name="connsiteX39" fmla="*/ 888996 w 888996"/>
              <a:gd name="connsiteY39" fmla="*/ 504967 h 941696"/>
              <a:gd name="connsiteX40" fmla="*/ 848052 w 888996"/>
              <a:gd name="connsiteY40" fmla="*/ 395785 h 941696"/>
              <a:gd name="connsiteX41" fmla="*/ 793461 w 888996"/>
              <a:gd name="connsiteY41" fmla="*/ 382137 h 941696"/>
              <a:gd name="connsiteX42" fmla="*/ 520506 w 888996"/>
              <a:gd name="connsiteY42" fmla="*/ 395785 h 941696"/>
              <a:gd name="connsiteX43" fmla="*/ 493211 w 888996"/>
              <a:gd name="connsiteY43" fmla="*/ 436728 h 941696"/>
              <a:gd name="connsiteX44" fmla="*/ 424972 w 888996"/>
              <a:gd name="connsiteY44" fmla="*/ 477671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8996" h="941696">
                <a:moveTo>
                  <a:pt x="411324" y="423080"/>
                </a:moveTo>
                <a:cubicBezTo>
                  <a:pt x="397676" y="400334"/>
                  <a:pt x="381358" y="378990"/>
                  <a:pt x="370381" y="354841"/>
                </a:cubicBezTo>
                <a:cubicBezTo>
                  <a:pt x="358475" y="328648"/>
                  <a:pt x="343085" y="272955"/>
                  <a:pt x="343085" y="272955"/>
                </a:cubicBezTo>
                <a:cubicBezTo>
                  <a:pt x="347634" y="213815"/>
                  <a:pt x="345802" y="153833"/>
                  <a:pt x="356733" y="95534"/>
                </a:cubicBezTo>
                <a:cubicBezTo>
                  <a:pt x="359756" y="79412"/>
                  <a:pt x="371685" y="65392"/>
                  <a:pt x="384029" y="54591"/>
                </a:cubicBezTo>
                <a:cubicBezTo>
                  <a:pt x="408717" y="32989"/>
                  <a:pt x="465915" y="0"/>
                  <a:pt x="465915" y="0"/>
                </a:cubicBezTo>
                <a:cubicBezTo>
                  <a:pt x="497760" y="4549"/>
                  <a:pt x="529906" y="7338"/>
                  <a:pt x="561449" y="13647"/>
                </a:cubicBezTo>
                <a:cubicBezTo>
                  <a:pt x="575556" y="16468"/>
                  <a:pt x="592220" y="17122"/>
                  <a:pt x="602393" y="27295"/>
                </a:cubicBezTo>
                <a:cubicBezTo>
                  <a:pt x="612565" y="37467"/>
                  <a:pt x="611492" y="54590"/>
                  <a:pt x="616041" y="68238"/>
                </a:cubicBezTo>
                <a:cubicBezTo>
                  <a:pt x="606942" y="150125"/>
                  <a:pt x="600397" y="232335"/>
                  <a:pt x="588745" y="313898"/>
                </a:cubicBezTo>
                <a:cubicBezTo>
                  <a:pt x="586710" y="328139"/>
                  <a:pt x="581531" y="341974"/>
                  <a:pt x="575097" y="354841"/>
                </a:cubicBezTo>
                <a:cubicBezTo>
                  <a:pt x="558199" y="388638"/>
                  <a:pt x="541955" y="407481"/>
                  <a:pt x="506858" y="423080"/>
                </a:cubicBezTo>
                <a:cubicBezTo>
                  <a:pt x="480566" y="434765"/>
                  <a:pt x="424972" y="450376"/>
                  <a:pt x="424972" y="450376"/>
                </a:cubicBezTo>
                <a:cubicBezTo>
                  <a:pt x="337627" y="421260"/>
                  <a:pt x="421333" y="461294"/>
                  <a:pt x="370381" y="395785"/>
                </a:cubicBezTo>
                <a:cubicBezTo>
                  <a:pt x="355819" y="377062"/>
                  <a:pt x="287078" y="303543"/>
                  <a:pt x="247551" y="286603"/>
                </a:cubicBezTo>
                <a:cubicBezTo>
                  <a:pt x="230311" y="279214"/>
                  <a:pt x="211157" y="277504"/>
                  <a:pt x="192960" y="272955"/>
                </a:cubicBezTo>
                <a:cubicBezTo>
                  <a:pt x="179312" y="259307"/>
                  <a:pt x="171055" y="235184"/>
                  <a:pt x="152017" y="232011"/>
                </a:cubicBezTo>
                <a:cubicBezTo>
                  <a:pt x="36074" y="212687"/>
                  <a:pt x="42805" y="225232"/>
                  <a:pt x="1891" y="286603"/>
                </a:cubicBezTo>
                <a:cubicBezTo>
                  <a:pt x="3761" y="312788"/>
                  <a:pt x="-16554" y="471103"/>
                  <a:pt x="42835" y="518614"/>
                </a:cubicBezTo>
                <a:cubicBezTo>
                  <a:pt x="54069" y="527601"/>
                  <a:pt x="70130" y="527713"/>
                  <a:pt x="83778" y="532262"/>
                </a:cubicBezTo>
                <a:cubicBezTo>
                  <a:pt x="165665" y="527713"/>
                  <a:pt x="248249" y="530212"/>
                  <a:pt x="329438" y="518614"/>
                </a:cubicBezTo>
                <a:cubicBezTo>
                  <a:pt x="345676" y="516294"/>
                  <a:pt x="358783" y="479720"/>
                  <a:pt x="370381" y="491319"/>
                </a:cubicBezTo>
                <a:cubicBezTo>
                  <a:pt x="381979" y="502918"/>
                  <a:pt x="352184" y="518614"/>
                  <a:pt x="343085" y="532262"/>
                </a:cubicBezTo>
                <a:cubicBezTo>
                  <a:pt x="295896" y="673833"/>
                  <a:pt x="305966" y="609522"/>
                  <a:pt x="329438" y="832513"/>
                </a:cubicBezTo>
                <a:cubicBezTo>
                  <a:pt x="334732" y="882803"/>
                  <a:pt x="342340" y="873208"/>
                  <a:pt x="384029" y="887104"/>
                </a:cubicBezTo>
                <a:cubicBezTo>
                  <a:pt x="393127" y="900752"/>
                  <a:pt x="398516" y="917800"/>
                  <a:pt x="411324" y="928047"/>
                </a:cubicBezTo>
                <a:cubicBezTo>
                  <a:pt x="444897" y="954906"/>
                  <a:pt x="485528" y="935043"/>
                  <a:pt x="520506" y="928047"/>
                </a:cubicBezTo>
                <a:cubicBezTo>
                  <a:pt x="529605" y="914399"/>
                  <a:pt x="540467" y="901775"/>
                  <a:pt x="547802" y="887104"/>
                </a:cubicBezTo>
                <a:cubicBezTo>
                  <a:pt x="583131" y="816445"/>
                  <a:pt x="555854" y="723537"/>
                  <a:pt x="547802" y="655092"/>
                </a:cubicBezTo>
                <a:cubicBezTo>
                  <a:pt x="546121" y="640805"/>
                  <a:pt x="542134" y="626119"/>
                  <a:pt x="534154" y="614149"/>
                </a:cubicBezTo>
                <a:cubicBezTo>
                  <a:pt x="523448" y="598090"/>
                  <a:pt x="506859" y="586853"/>
                  <a:pt x="493211" y="573205"/>
                </a:cubicBezTo>
                <a:cubicBezTo>
                  <a:pt x="482110" y="539904"/>
                  <a:pt x="478724" y="517776"/>
                  <a:pt x="452267" y="491319"/>
                </a:cubicBezTo>
                <a:cubicBezTo>
                  <a:pt x="440669" y="479721"/>
                  <a:pt x="424972" y="473122"/>
                  <a:pt x="411324" y="464023"/>
                </a:cubicBezTo>
                <a:cubicBezTo>
                  <a:pt x="415873" y="477671"/>
                  <a:pt x="414799" y="494794"/>
                  <a:pt x="424972" y="504967"/>
                </a:cubicBezTo>
                <a:cubicBezTo>
                  <a:pt x="448168" y="528164"/>
                  <a:pt x="506858" y="559558"/>
                  <a:pt x="506858" y="559558"/>
                </a:cubicBezTo>
                <a:cubicBezTo>
                  <a:pt x="515957" y="573206"/>
                  <a:pt x="519913" y="592363"/>
                  <a:pt x="534154" y="600501"/>
                </a:cubicBezTo>
                <a:cubicBezTo>
                  <a:pt x="554295" y="612010"/>
                  <a:pt x="579889" y="608523"/>
                  <a:pt x="602393" y="614149"/>
                </a:cubicBezTo>
                <a:cubicBezTo>
                  <a:pt x="616349" y="617638"/>
                  <a:pt x="629688" y="623248"/>
                  <a:pt x="643336" y="627797"/>
                </a:cubicBezTo>
                <a:cubicBezTo>
                  <a:pt x="695043" y="623096"/>
                  <a:pt x="789112" y="638616"/>
                  <a:pt x="834405" y="586853"/>
                </a:cubicBezTo>
                <a:cubicBezTo>
                  <a:pt x="856007" y="562165"/>
                  <a:pt x="888996" y="504967"/>
                  <a:pt x="888996" y="504967"/>
                </a:cubicBezTo>
                <a:cubicBezTo>
                  <a:pt x="883054" y="475257"/>
                  <a:pt x="880492" y="417411"/>
                  <a:pt x="848052" y="395785"/>
                </a:cubicBezTo>
                <a:cubicBezTo>
                  <a:pt x="832445" y="385380"/>
                  <a:pt x="811658" y="386686"/>
                  <a:pt x="793461" y="382137"/>
                </a:cubicBezTo>
                <a:cubicBezTo>
                  <a:pt x="702476" y="386686"/>
                  <a:pt x="610135" y="379489"/>
                  <a:pt x="520506" y="395785"/>
                </a:cubicBezTo>
                <a:cubicBezTo>
                  <a:pt x="504368" y="398719"/>
                  <a:pt x="506019" y="426482"/>
                  <a:pt x="493211" y="436728"/>
                </a:cubicBezTo>
                <a:cubicBezTo>
                  <a:pt x="316045" y="578461"/>
                  <a:pt x="573359" y="329284"/>
                  <a:pt x="424972" y="477671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4978292">
            <a:off x="8966691" y="1139229"/>
            <a:ext cx="327547" cy="327547"/>
          </a:xfrm>
          <a:custGeom>
            <a:avLst/>
            <a:gdLst>
              <a:gd name="connsiteX0" fmla="*/ 411324 w 888996"/>
              <a:gd name="connsiteY0" fmla="*/ 423080 h 941696"/>
              <a:gd name="connsiteX1" fmla="*/ 370381 w 888996"/>
              <a:gd name="connsiteY1" fmla="*/ 354841 h 941696"/>
              <a:gd name="connsiteX2" fmla="*/ 343085 w 888996"/>
              <a:gd name="connsiteY2" fmla="*/ 272955 h 941696"/>
              <a:gd name="connsiteX3" fmla="*/ 356733 w 888996"/>
              <a:gd name="connsiteY3" fmla="*/ 95534 h 941696"/>
              <a:gd name="connsiteX4" fmla="*/ 384029 w 888996"/>
              <a:gd name="connsiteY4" fmla="*/ 54591 h 941696"/>
              <a:gd name="connsiteX5" fmla="*/ 465915 w 888996"/>
              <a:gd name="connsiteY5" fmla="*/ 0 h 941696"/>
              <a:gd name="connsiteX6" fmla="*/ 561449 w 888996"/>
              <a:gd name="connsiteY6" fmla="*/ 13647 h 941696"/>
              <a:gd name="connsiteX7" fmla="*/ 602393 w 888996"/>
              <a:gd name="connsiteY7" fmla="*/ 27295 h 941696"/>
              <a:gd name="connsiteX8" fmla="*/ 616041 w 888996"/>
              <a:gd name="connsiteY8" fmla="*/ 68238 h 941696"/>
              <a:gd name="connsiteX9" fmla="*/ 588745 w 888996"/>
              <a:gd name="connsiteY9" fmla="*/ 313898 h 941696"/>
              <a:gd name="connsiteX10" fmla="*/ 575097 w 888996"/>
              <a:gd name="connsiteY10" fmla="*/ 354841 h 941696"/>
              <a:gd name="connsiteX11" fmla="*/ 506858 w 888996"/>
              <a:gd name="connsiteY11" fmla="*/ 423080 h 941696"/>
              <a:gd name="connsiteX12" fmla="*/ 424972 w 888996"/>
              <a:gd name="connsiteY12" fmla="*/ 450376 h 941696"/>
              <a:gd name="connsiteX13" fmla="*/ 370381 w 888996"/>
              <a:gd name="connsiteY13" fmla="*/ 395785 h 941696"/>
              <a:gd name="connsiteX14" fmla="*/ 247551 w 888996"/>
              <a:gd name="connsiteY14" fmla="*/ 286603 h 941696"/>
              <a:gd name="connsiteX15" fmla="*/ 192960 w 888996"/>
              <a:gd name="connsiteY15" fmla="*/ 272955 h 941696"/>
              <a:gd name="connsiteX16" fmla="*/ 152017 w 888996"/>
              <a:gd name="connsiteY16" fmla="*/ 232011 h 941696"/>
              <a:gd name="connsiteX17" fmla="*/ 1891 w 888996"/>
              <a:gd name="connsiteY17" fmla="*/ 286603 h 941696"/>
              <a:gd name="connsiteX18" fmla="*/ 42835 w 888996"/>
              <a:gd name="connsiteY18" fmla="*/ 518614 h 941696"/>
              <a:gd name="connsiteX19" fmla="*/ 83778 w 888996"/>
              <a:gd name="connsiteY19" fmla="*/ 532262 h 941696"/>
              <a:gd name="connsiteX20" fmla="*/ 329438 w 888996"/>
              <a:gd name="connsiteY20" fmla="*/ 518614 h 941696"/>
              <a:gd name="connsiteX21" fmla="*/ 370381 w 888996"/>
              <a:gd name="connsiteY21" fmla="*/ 491319 h 941696"/>
              <a:gd name="connsiteX22" fmla="*/ 343085 w 888996"/>
              <a:gd name="connsiteY22" fmla="*/ 532262 h 941696"/>
              <a:gd name="connsiteX23" fmla="*/ 329438 w 888996"/>
              <a:gd name="connsiteY23" fmla="*/ 832513 h 941696"/>
              <a:gd name="connsiteX24" fmla="*/ 384029 w 888996"/>
              <a:gd name="connsiteY24" fmla="*/ 887104 h 941696"/>
              <a:gd name="connsiteX25" fmla="*/ 411324 w 888996"/>
              <a:gd name="connsiteY25" fmla="*/ 928047 h 941696"/>
              <a:gd name="connsiteX26" fmla="*/ 520506 w 888996"/>
              <a:gd name="connsiteY26" fmla="*/ 928047 h 941696"/>
              <a:gd name="connsiteX27" fmla="*/ 547802 w 888996"/>
              <a:gd name="connsiteY27" fmla="*/ 887104 h 941696"/>
              <a:gd name="connsiteX28" fmla="*/ 547802 w 888996"/>
              <a:gd name="connsiteY28" fmla="*/ 655092 h 941696"/>
              <a:gd name="connsiteX29" fmla="*/ 534154 w 888996"/>
              <a:gd name="connsiteY29" fmla="*/ 614149 h 941696"/>
              <a:gd name="connsiteX30" fmla="*/ 493211 w 888996"/>
              <a:gd name="connsiteY30" fmla="*/ 573205 h 941696"/>
              <a:gd name="connsiteX31" fmla="*/ 452267 w 888996"/>
              <a:gd name="connsiteY31" fmla="*/ 491319 h 941696"/>
              <a:gd name="connsiteX32" fmla="*/ 411324 w 888996"/>
              <a:gd name="connsiteY32" fmla="*/ 464023 h 941696"/>
              <a:gd name="connsiteX33" fmla="*/ 424972 w 888996"/>
              <a:gd name="connsiteY33" fmla="*/ 504967 h 941696"/>
              <a:gd name="connsiteX34" fmla="*/ 506858 w 888996"/>
              <a:gd name="connsiteY34" fmla="*/ 559558 h 941696"/>
              <a:gd name="connsiteX35" fmla="*/ 534154 w 888996"/>
              <a:gd name="connsiteY35" fmla="*/ 600501 h 941696"/>
              <a:gd name="connsiteX36" fmla="*/ 602393 w 888996"/>
              <a:gd name="connsiteY36" fmla="*/ 614149 h 941696"/>
              <a:gd name="connsiteX37" fmla="*/ 643336 w 888996"/>
              <a:gd name="connsiteY37" fmla="*/ 627797 h 941696"/>
              <a:gd name="connsiteX38" fmla="*/ 834405 w 888996"/>
              <a:gd name="connsiteY38" fmla="*/ 586853 h 941696"/>
              <a:gd name="connsiteX39" fmla="*/ 888996 w 888996"/>
              <a:gd name="connsiteY39" fmla="*/ 504967 h 941696"/>
              <a:gd name="connsiteX40" fmla="*/ 848052 w 888996"/>
              <a:gd name="connsiteY40" fmla="*/ 395785 h 941696"/>
              <a:gd name="connsiteX41" fmla="*/ 793461 w 888996"/>
              <a:gd name="connsiteY41" fmla="*/ 382137 h 941696"/>
              <a:gd name="connsiteX42" fmla="*/ 520506 w 888996"/>
              <a:gd name="connsiteY42" fmla="*/ 395785 h 941696"/>
              <a:gd name="connsiteX43" fmla="*/ 493211 w 888996"/>
              <a:gd name="connsiteY43" fmla="*/ 436728 h 941696"/>
              <a:gd name="connsiteX44" fmla="*/ 424972 w 888996"/>
              <a:gd name="connsiteY44" fmla="*/ 477671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8996" h="941696">
                <a:moveTo>
                  <a:pt x="411324" y="423080"/>
                </a:moveTo>
                <a:cubicBezTo>
                  <a:pt x="397676" y="400334"/>
                  <a:pt x="381358" y="378990"/>
                  <a:pt x="370381" y="354841"/>
                </a:cubicBezTo>
                <a:cubicBezTo>
                  <a:pt x="358475" y="328648"/>
                  <a:pt x="343085" y="272955"/>
                  <a:pt x="343085" y="272955"/>
                </a:cubicBezTo>
                <a:cubicBezTo>
                  <a:pt x="347634" y="213815"/>
                  <a:pt x="345802" y="153833"/>
                  <a:pt x="356733" y="95534"/>
                </a:cubicBezTo>
                <a:cubicBezTo>
                  <a:pt x="359756" y="79412"/>
                  <a:pt x="371685" y="65392"/>
                  <a:pt x="384029" y="54591"/>
                </a:cubicBezTo>
                <a:cubicBezTo>
                  <a:pt x="408717" y="32989"/>
                  <a:pt x="465915" y="0"/>
                  <a:pt x="465915" y="0"/>
                </a:cubicBezTo>
                <a:cubicBezTo>
                  <a:pt x="497760" y="4549"/>
                  <a:pt x="529906" y="7338"/>
                  <a:pt x="561449" y="13647"/>
                </a:cubicBezTo>
                <a:cubicBezTo>
                  <a:pt x="575556" y="16468"/>
                  <a:pt x="592220" y="17122"/>
                  <a:pt x="602393" y="27295"/>
                </a:cubicBezTo>
                <a:cubicBezTo>
                  <a:pt x="612565" y="37467"/>
                  <a:pt x="611492" y="54590"/>
                  <a:pt x="616041" y="68238"/>
                </a:cubicBezTo>
                <a:cubicBezTo>
                  <a:pt x="606942" y="150125"/>
                  <a:pt x="600397" y="232335"/>
                  <a:pt x="588745" y="313898"/>
                </a:cubicBezTo>
                <a:cubicBezTo>
                  <a:pt x="586710" y="328139"/>
                  <a:pt x="581531" y="341974"/>
                  <a:pt x="575097" y="354841"/>
                </a:cubicBezTo>
                <a:cubicBezTo>
                  <a:pt x="558199" y="388638"/>
                  <a:pt x="541955" y="407481"/>
                  <a:pt x="506858" y="423080"/>
                </a:cubicBezTo>
                <a:cubicBezTo>
                  <a:pt x="480566" y="434765"/>
                  <a:pt x="424972" y="450376"/>
                  <a:pt x="424972" y="450376"/>
                </a:cubicBezTo>
                <a:cubicBezTo>
                  <a:pt x="337627" y="421260"/>
                  <a:pt x="421333" y="461294"/>
                  <a:pt x="370381" y="395785"/>
                </a:cubicBezTo>
                <a:cubicBezTo>
                  <a:pt x="355819" y="377062"/>
                  <a:pt x="287078" y="303543"/>
                  <a:pt x="247551" y="286603"/>
                </a:cubicBezTo>
                <a:cubicBezTo>
                  <a:pt x="230311" y="279214"/>
                  <a:pt x="211157" y="277504"/>
                  <a:pt x="192960" y="272955"/>
                </a:cubicBezTo>
                <a:cubicBezTo>
                  <a:pt x="179312" y="259307"/>
                  <a:pt x="171055" y="235184"/>
                  <a:pt x="152017" y="232011"/>
                </a:cubicBezTo>
                <a:cubicBezTo>
                  <a:pt x="36074" y="212687"/>
                  <a:pt x="42805" y="225232"/>
                  <a:pt x="1891" y="286603"/>
                </a:cubicBezTo>
                <a:cubicBezTo>
                  <a:pt x="3761" y="312788"/>
                  <a:pt x="-16554" y="471103"/>
                  <a:pt x="42835" y="518614"/>
                </a:cubicBezTo>
                <a:cubicBezTo>
                  <a:pt x="54069" y="527601"/>
                  <a:pt x="70130" y="527713"/>
                  <a:pt x="83778" y="532262"/>
                </a:cubicBezTo>
                <a:cubicBezTo>
                  <a:pt x="165665" y="527713"/>
                  <a:pt x="248249" y="530212"/>
                  <a:pt x="329438" y="518614"/>
                </a:cubicBezTo>
                <a:cubicBezTo>
                  <a:pt x="345676" y="516294"/>
                  <a:pt x="358783" y="479720"/>
                  <a:pt x="370381" y="491319"/>
                </a:cubicBezTo>
                <a:cubicBezTo>
                  <a:pt x="381979" y="502918"/>
                  <a:pt x="352184" y="518614"/>
                  <a:pt x="343085" y="532262"/>
                </a:cubicBezTo>
                <a:cubicBezTo>
                  <a:pt x="295896" y="673833"/>
                  <a:pt x="305966" y="609522"/>
                  <a:pt x="329438" y="832513"/>
                </a:cubicBezTo>
                <a:cubicBezTo>
                  <a:pt x="334732" y="882803"/>
                  <a:pt x="342340" y="873208"/>
                  <a:pt x="384029" y="887104"/>
                </a:cubicBezTo>
                <a:cubicBezTo>
                  <a:pt x="393127" y="900752"/>
                  <a:pt x="398516" y="917800"/>
                  <a:pt x="411324" y="928047"/>
                </a:cubicBezTo>
                <a:cubicBezTo>
                  <a:pt x="444897" y="954906"/>
                  <a:pt x="485528" y="935043"/>
                  <a:pt x="520506" y="928047"/>
                </a:cubicBezTo>
                <a:cubicBezTo>
                  <a:pt x="529605" y="914399"/>
                  <a:pt x="540467" y="901775"/>
                  <a:pt x="547802" y="887104"/>
                </a:cubicBezTo>
                <a:cubicBezTo>
                  <a:pt x="583131" y="816445"/>
                  <a:pt x="555854" y="723537"/>
                  <a:pt x="547802" y="655092"/>
                </a:cubicBezTo>
                <a:cubicBezTo>
                  <a:pt x="546121" y="640805"/>
                  <a:pt x="542134" y="626119"/>
                  <a:pt x="534154" y="614149"/>
                </a:cubicBezTo>
                <a:cubicBezTo>
                  <a:pt x="523448" y="598090"/>
                  <a:pt x="506859" y="586853"/>
                  <a:pt x="493211" y="573205"/>
                </a:cubicBezTo>
                <a:cubicBezTo>
                  <a:pt x="482110" y="539904"/>
                  <a:pt x="478724" y="517776"/>
                  <a:pt x="452267" y="491319"/>
                </a:cubicBezTo>
                <a:cubicBezTo>
                  <a:pt x="440669" y="479721"/>
                  <a:pt x="424972" y="473122"/>
                  <a:pt x="411324" y="464023"/>
                </a:cubicBezTo>
                <a:cubicBezTo>
                  <a:pt x="415873" y="477671"/>
                  <a:pt x="414799" y="494794"/>
                  <a:pt x="424972" y="504967"/>
                </a:cubicBezTo>
                <a:cubicBezTo>
                  <a:pt x="448168" y="528164"/>
                  <a:pt x="506858" y="559558"/>
                  <a:pt x="506858" y="559558"/>
                </a:cubicBezTo>
                <a:cubicBezTo>
                  <a:pt x="515957" y="573206"/>
                  <a:pt x="519913" y="592363"/>
                  <a:pt x="534154" y="600501"/>
                </a:cubicBezTo>
                <a:cubicBezTo>
                  <a:pt x="554295" y="612010"/>
                  <a:pt x="579889" y="608523"/>
                  <a:pt x="602393" y="614149"/>
                </a:cubicBezTo>
                <a:cubicBezTo>
                  <a:pt x="616349" y="617638"/>
                  <a:pt x="629688" y="623248"/>
                  <a:pt x="643336" y="627797"/>
                </a:cubicBezTo>
                <a:cubicBezTo>
                  <a:pt x="695043" y="623096"/>
                  <a:pt x="789112" y="638616"/>
                  <a:pt x="834405" y="586853"/>
                </a:cubicBezTo>
                <a:cubicBezTo>
                  <a:pt x="856007" y="562165"/>
                  <a:pt x="888996" y="504967"/>
                  <a:pt x="888996" y="504967"/>
                </a:cubicBezTo>
                <a:cubicBezTo>
                  <a:pt x="883054" y="475257"/>
                  <a:pt x="880492" y="417411"/>
                  <a:pt x="848052" y="395785"/>
                </a:cubicBezTo>
                <a:cubicBezTo>
                  <a:pt x="832445" y="385380"/>
                  <a:pt x="811658" y="386686"/>
                  <a:pt x="793461" y="382137"/>
                </a:cubicBezTo>
                <a:cubicBezTo>
                  <a:pt x="702476" y="386686"/>
                  <a:pt x="610135" y="379489"/>
                  <a:pt x="520506" y="395785"/>
                </a:cubicBezTo>
                <a:cubicBezTo>
                  <a:pt x="504368" y="398719"/>
                  <a:pt x="506019" y="426482"/>
                  <a:pt x="493211" y="436728"/>
                </a:cubicBezTo>
                <a:cubicBezTo>
                  <a:pt x="316045" y="578461"/>
                  <a:pt x="573359" y="329284"/>
                  <a:pt x="424972" y="477671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581857">
            <a:off x="8960608" y="6279269"/>
            <a:ext cx="327547" cy="327547"/>
          </a:xfrm>
          <a:custGeom>
            <a:avLst/>
            <a:gdLst>
              <a:gd name="connsiteX0" fmla="*/ 411324 w 888996"/>
              <a:gd name="connsiteY0" fmla="*/ 423080 h 941696"/>
              <a:gd name="connsiteX1" fmla="*/ 370381 w 888996"/>
              <a:gd name="connsiteY1" fmla="*/ 354841 h 941696"/>
              <a:gd name="connsiteX2" fmla="*/ 343085 w 888996"/>
              <a:gd name="connsiteY2" fmla="*/ 272955 h 941696"/>
              <a:gd name="connsiteX3" fmla="*/ 356733 w 888996"/>
              <a:gd name="connsiteY3" fmla="*/ 95534 h 941696"/>
              <a:gd name="connsiteX4" fmla="*/ 384029 w 888996"/>
              <a:gd name="connsiteY4" fmla="*/ 54591 h 941696"/>
              <a:gd name="connsiteX5" fmla="*/ 465915 w 888996"/>
              <a:gd name="connsiteY5" fmla="*/ 0 h 941696"/>
              <a:gd name="connsiteX6" fmla="*/ 561449 w 888996"/>
              <a:gd name="connsiteY6" fmla="*/ 13647 h 941696"/>
              <a:gd name="connsiteX7" fmla="*/ 602393 w 888996"/>
              <a:gd name="connsiteY7" fmla="*/ 27295 h 941696"/>
              <a:gd name="connsiteX8" fmla="*/ 616041 w 888996"/>
              <a:gd name="connsiteY8" fmla="*/ 68238 h 941696"/>
              <a:gd name="connsiteX9" fmla="*/ 588745 w 888996"/>
              <a:gd name="connsiteY9" fmla="*/ 313898 h 941696"/>
              <a:gd name="connsiteX10" fmla="*/ 575097 w 888996"/>
              <a:gd name="connsiteY10" fmla="*/ 354841 h 941696"/>
              <a:gd name="connsiteX11" fmla="*/ 506858 w 888996"/>
              <a:gd name="connsiteY11" fmla="*/ 423080 h 941696"/>
              <a:gd name="connsiteX12" fmla="*/ 424972 w 888996"/>
              <a:gd name="connsiteY12" fmla="*/ 450376 h 941696"/>
              <a:gd name="connsiteX13" fmla="*/ 370381 w 888996"/>
              <a:gd name="connsiteY13" fmla="*/ 395785 h 941696"/>
              <a:gd name="connsiteX14" fmla="*/ 247551 w 888996"/>
              <a:gd name="connsiteY14" fmla="*/ 286603 h 941696"/>
              <a:gd name="connsiteX15" fmla="*/ 192960 w 888996"/>
              <a:gd name="connsiteY15" fmla="*/ 272955 h 941696"/>
              <a:gd name="connsiteX16" fmla="*/ 152017 w 888996"/>
              <a:gd name="connsiteY16" fmla="*/ 232011 h 941696"/>
              <a:gd name="connsiteX17" fmla="*/ 1891 w 888996"/>
              <a:gd name="connsiteY17" fmla="*/ 286603 h 941696"/>
              <a:gd name="connsiteX18" fmla="*/ 42835 w 888996"/>
              <a:gd name="connsiteY18" fmla="*/ 518614 h 941696"/>
              <a:gd name="connsiteX19" fmla="*/ 83778 w 888996"/>
              <a:gd name="connsiteY19" fmla="*/ 532262 h 941696"/>
              <a:gd name="connsiteX20" fmla="*/ 329438 w 888996"/>
              <a:gd name="connsiteY20" fmla="*/ 518614 h 941696"/>
              <a:gd name="connsiteX21" fmla="*/ 370381 w 888996"/>
              <a:gd name="connsiteY21" fmla="*/ 491319 h 941696"/>
              <a:gd name="connsiteX22" fmla="*/ 343085 w 888996"/>
              <a:gd name="connsiteY22" fmla="*/ 532262 h 941696"/>
              <a:gd name="connsiteX23" fmla="*/ 329438 w 888996"/>
              <a:gd name="connsiteY23" fmla="*/ 832513 h 941696"/>
              <a:gd name="connsiteX24" fmla="*/ 384029 w 888996"/>
              <a:gd name="connsiteY24" fmla="*/ 887104 h 941696"/>
              <a:gd name="connsiteX25" fmla="*/ 411324 w 888996"/>
              <a:gd name="connsiteY25" fmla="*/ 928047 h 941696"/>
              <a:gd name="connsiteX26" fmla="*/ 520506 w 888996"/>
              <a:gd name="connsiteY26" fmla="*/ 928047 h 941696"/>
              <a:gd name="connsiteX27" fmla="*/ 547802 w 888996"/>
              <a:gd name="connsiteY27" fmla="*/ 887104 h 941696"/>
              <a:gd name="connsiteX28" fmla="*/ 547802 w 888996"/>
              <a:gd name="connsiteY28" fmla="*/ 655092 h 941696"/>
              <a:gd name="connsiteX29" fmla="*/ 534154 w 888996"/>
              <a:gd name="connsiteY29" fmla="*/ 614149 h 941696"/>
              <a:gd name="connsiteX30" fmla="*/ 493211 w 888996"/>
              <a:gd name="connsiteY30" fmla="*/ 573205 h 941696"/>
              <a:gd name="connsiteX31" fmla="*/ 452267 w 888996"/>
              <a:gd name="connsiteY31" fmla="*/ 491319 h 941696"/>
              <a:gd name="connsiteX32" fmla="*/ 411324 w 888996"/>
              <a:gd name="connsiteY32" fmla="*/ 464023 h 941696"/>
              <a:gd name="connsiteX33" fmla="*/ 424972 w 888996"/>
              <a:gd name="connsiteY33" fmla="*/ 504967 h 941696"/>
              <a:gd name="connsiteX34" fmla="*/ 506858 w 888996"/>
              <a:gd name="connsiteY34" fmla="*/ 559558 h 941696"/>
              <a:gd name="connsiteX35" fmla="*/ 534154 w 888996"/>
              <a:gd name="connsiteY35" fmla="*/ 600501 h 941696"/>
              <a:gd name="connsiteX36" fmla="*/ 602393 w 888996"/>
              <a:gd name="connsiteY36" fmla="*/ 614149 h 941696"/>
              <a:gd name="connsiteX37" fmla="*/ 643336 w 888996"/>
              <a:gd name="connsiteY37" fmla="*/ 627797 h 941696"/>
              <a:gd name="connsiteX38" fmla="*/ 834405 w 888996"/>
              <a:gd name="connsiteY38" fmla="*/ 586853 h 941696"/>
              <a:gd name="connsiteX39" fmla="*/ 888996 w 888996"/>
              <a:gd name="connsiteY39" fmla="*/ 504967 h 941696"/>
              <a:gd name="connsiteX40" fmla="*/ 848052 w 888996"/>
              <a:gd name="connsiteY40" fmla="*/ 395785 h 941696"/>
              <a:gd name="connsiteX41" fmla="*/ 793461 w 888996"/>
              <a:gd name="connsiteY41" fmla="*/ 382137 h 941696"/>
              <a:gd name="connsiteX42" fmla="*/ 520506 w 888996"/>
              <a:gd name="connsiteY42" fmla="*/ 395785 h 941696"/>
              <a:gd name="connsiteX43" fmla="*/ 493211 w 888996"/>
              <a:gd name="connsiteY43" fmla="*/ 436728 h 941696"/>
              <a:gd name="connsiteX44" fmla="*/ 424972 w 888996"/>
              <a:gd name="connsiteY44" fmla="*/ 477671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8996" h="941696">
                <a:moveTo>
                  <a:pt x="411324" y="423080"/>
                </a:moveTo>
                <a:cubicBezTo>
                  <a:pt x="397676" y="400334"/>
                  <a:pt x="381358" y="378990"/>
                  <a:pt x="370381" y="354841"/>
                </a:cubicBezTo>
                <a:cubicBezTo>
                  <a:pt x="358475" y="328648"/>
                  <a:pt x="343085" y="272955"/>
                  <a:pt x="343085" y="272955"/>
                </a:cubicBezTo>
                <a:cubicBezTo>
                  <a:pt x="347634" y="213815"/>
                  <a:pt x="345802" y="153833"/>
                  <a:pt x="356733" y="95534"/>
                </a:cubicBezTo>
                <a:cubicBezTo>
                  <a:pt x="359756" y="79412"/>
                  <a:pt x="371685" y="65392"/>
                  <a:pt x="384029" y="54591"/>
                </a:cubicBezTo>
                <a:cubicBezTo>
                  <a:pt x="408717" y="32989"/>
                  <a:pt x="465915" y="0"/>
                  <a:pt x="465915" y="0"/>
                </a:cubicBezTo>
                <a:cubicBezTo>
                  <a:pt x="497760" y="4549"/>
                  <a:pt x="529906" y="7338"/>
                  <a:pt x="561449" y="13647"/>
                </a:cubicBezTo>
                <a:cubicBezTo>
                  <a:pt x="575556" y="16468"/>
                  <a:pt x="592220" y="17122"/>
                  <a:pt x="602393" y="27295"/>
                </a:cubicBezTo>
                <a:cubicBezTo>
                  <a:pt x="612565" y="37467"/>
                  <a:pt x="611492" y="54590"/>
                  <a:pt x="616041" y="68238"/>
                </a:cubicBezTo>
                <a:cubicBezTo>
                  <a:pt x="606942" y="150125"/>
                  <a:pt x="600397" y="232335"/>
                  <a:pt x="588745" y="313898"/>
                </a:cubicBezTo>
                <a:cubicBezTo>
                  <a:pt x="586710" y="328139"/>
                  <a:pt x="581531" y="341974"/>
                  <a:pt x="575097" y="354841"/>
                </a:cubicBezTo>
                <a:cubicBezTo>
                  <a:pt x="558199" y="388638"/>
                  <a:pt x="541955" y="407481"/>
                  <a:pt x="506858" y="423080"/>
                </a:cubicBezTo>
                <a:cubicBezTo>
                  <a:pt x="480566" y="434765"/>
                  <a:pt x="424972" y="450376"/>
                  <a:pt x="424972" y="450376"/>
                </a:cubicBezTo>
                <a:cubicBezTo>
                  <a:pt x="337627" y="421260"/>
                  <a:pt x="421333" y="461294"/>
                  <a:pt x="370381" y="395785"/>
                </a:cubicBezTo>
                <a:cubicBezTo>
                  <a:pt x="355819" y="377062"/>
                  <a:pt x="287078" y="303543"/>
                  <a:pt x="247551" y="286603"/>
                </a:cubicBezTo>
                <a:cubicBezTo>
                  <a:pt x="230311" y="279214"/>
                  <a:pt x="211157" y="277504"/>
                  <a:pt x="192960" y="272955"/>
                </a:cubicBezTo>
                <a:cubicBezTo>
                  <a:pt x="179312" y="259307"/>
                  <a:pt x="171055" y="235184"/>
                  <a:pt x="152017" y="232011"/>
                </a:cubicBezTo>
                <a:cubicBezTo>
                  <a:pt x="36074" y="212687"/>
                  <a:pt x="42805" y="225232"/>
                  <a:pt x="1891" y="286603"/>
                </a:cubicBezTo>
                <a:cubicBezTo>
                  <a:pt x="3761" y="312788"/>
                  <a:pt x="-16554" y="471103"/>
                  <a:pt x="42835" y="518614"/>
                </a:cubicBezTo>
                <a:cubicBezTo>
                  <a:pt x="54069" y="527601"/>
                  <a:pt x="70130" y="527713"/>
                  <a:pt x="83778" y="532262"/>
                </a:cubicBezTo>
                <a:cubicBezTo>
                  <a:pt x="165665" y="527713"/>
                  <a:pt x="248249" y="530212"/>
                  <a:pt x="329438" y="518614"/>
                </a:cubicBezTo>
                <a:cubicBezTo>
                  <a:pt x="345676" y="516294"/>
                  <a:pt x="358783" y="479720"/>
                  <a:pt x="370381" y="491319"/>
                </a:cubicBezTo>
                <a:cubicBezTo>
                  <a:pt x="381979" y="502918"/>
                  <a:pt x="352184" y="518614"/>
                  <a:pt x="343085" y="532262"/>
                </a:cubicBezTo>
                <a:cubicBezTo>
                  <a:pt x="295896" y="673833"/>
                  <a:pt x="305966" y="609522"/>
                  <a:pt x="329438" y="832513"/>
                </a:cubicBezTo>
                <a:cubicBezTo>
                  <a:pt x="334732" y="882803"/>
                  <a:pt x="342340" y="873208"/>
                  <a:pt x="384029" y="887104"/>
                </a:cubicBezTo>
                <a:cubicBezTo>
                  <a:pt x="393127" y="900752"/>
                  <a:pt x="398516" y="917800"/>
                  <a:pt x="411324" y="928047"/>
                </a:cubicBezTo>
                <a:cubicBezTo>
                  <a:pt x="444897" y="954906"/>
                  <a:pt x="485528" y="935043"/>
                  <a:pt x="520506" y="928047"/>
                </a:cubicBezTo>
                <a:cubicBezTo>
                  <a:pt x="529605" y="914399"/>
                  <a:pt x="540467" y="901775"/>
                  <a:pt x="547802" y="887104"/>
                </a:cubicBezTo>
                <a:cubicBezTo>
                  <a:pt x="583131" y="816445"/>
                  <a:pt x="555854" y="723537"/>
                  <a:pt x="547802" y="655092"/>
                </a:cubicBezTo>
                <a:cubicBezTo>
                  <a:pt x="546121" y="640805"/>
                  <a:pt x="542134" y="626119"/>
                  <a:pt x="534154" y="614149"/>
                </a:cubicBezTo>
                <a:cubicBezTo>
                  <a:pt x="523448" y="598090"/>
                  <a:pt x="506859" y="586853"/>
                  <a:pt x="493211" y="573205"/>
                </a:cubicBezTo>
                <a:cubicBezTo>
                  <a:pt x="482110" y="539904"/>
                  <a:pt x="478724" y="517776"/>
                  <a:pt x="452267" y="491319"/>
                </a:cubicBezTo>
                <a:cubicBezTo>
                  <a:pt x="440669" y="479721"/>
                  <a:pt x="424972" y="473122"/>
                  <a:pt x="411324" y="464023"/>
                </a:cubicBezTo>
                <a:cubicBezTo>
                  <a:pt x="415873" y="477671"/>
                  <a:pt x="414799" y="494794"/>
                  <a:pt x="424972" y="504967"/>
                </a:cubicBezTo>
                <a:cubicBezTo>
                  <a:pt x="448168" y="528164"/>
                  <a:pt x="506858" y="559558"/>
                  <a:pt x="506858" y="559558"/>
                </a:cubicBezTo>
                <a:cubicBezTo>
                  <a:pt x="515957" y="573206"/>
                  <a:pt x="519913" y="592363"/>
                  <a:pt x="534154" y="600501"/>
                </a:cubicBezTo>
                <a:cubicBezTo>
                  <a:pt x="554295" y="612010"/>
                  <a:pt x="579889" y="608523"/>
                  <a:pt x="602393" y="614149"/>
                </a:cubicBezTo>
                <a:cubicBezTo>
                  <a:pt x="616349" y="617638"/>
                  <a:pt x="629688" y="623248"/>
                  <a:pt x="643336" y="627797"/>
                </a:cubicBezTo>
                <a:cubicBezTo>
                  <a:pt x="695043" y="623096"/>
                  <a:pt x="789112" y="638616"/>
                  <a:pt x="834405" y="586853"/>
                </a:cubicBezTo>
                <a:cubicBezTo>
                  <a:pt x="856007" y="562165"/>
                  <a:pt x="888996" y="504967"/>
                  <a:pt x="888996" y="504967"/>
                </a:cubicBezTo>
                <a:cubicBezTo>
                  <a:pt x="883054" y="475257"/>
                  <a:pt x="880492" y="417411"/>
                  <a:pt x="848052" y="395785"/>
                </a:cubicBezTo>
                <a:cubicBezTo>
                  <a:pt x="832445" y="385380"/>
                  <a:pt x="811658" y="386686"/>
                  <a:pt x="793461" y="382137"/>
                </a:cubicBezTo>
                <a:cubicBezTo>
                  <a:pt x="702476" y="386686"/>
                  <a:pt x="610135" y="379489"/>
                  <a:pt x="520506" y="395785"/>
                </a:cubicBezTo>
                <a:cubicBezTo>
                  <a:pt x="504368" y="398719"/>
                  <a:pt x="506019" y="426482"/>
                  <a:pt x="493211" y="436728"/>
                </a:cubicBezTo>
                <a:cubicBezTo>
                  <a:pt x="316045" y="578461"/>
                  <a:pt x="573359" y="329284"/>
                  <a:pt x="424972" y="477671"/>
                </a:cubicBezTo>
              </a:path>
            </a:pathLst>
          </a:custGeom>
          <a:noFill/>
          <a:ln>
            <a:solidFill>
              <a:srgbClr val="037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21" y="1459518"/>
            <a:ext cx="6172200" cy="48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Primary MCU  </a:t>
            </a:r>
            <a:r>
              <a:rPr lang="en-US" sz="3600" dirty="0">
                <a:solidFill>
                  <a:srgbClr val="930A12"/>
                </a:solidFill>
              </a:rPr>
              <a:t>B</a:t>
            </a:r>
            <a:r>
              <a:rPr lang="en-US" sz="3600" dirty="0" smtClean="0">
                <a:solidFill>
                  <a:srgbClr val="930A12"/>
                </a:solidFill>
              </a:rPr>
              <a:t>eagle </a:t>
            </a:r>
            <a:r>
              <a:rPr lang="en-US" sz="3600" dirty="0">
                <a:solidFill>
                  <a:srgbClr val="930A12"/>
                </a:solidFill>
              </a:rPr>
              <a:t>B</a:t>
            </a:r>
            <a:r>
              <a:rPr lang="en-US" sz="3600" dirty="0" smtClean="0">
                <a:solidFill>
                  <a:srgbClr val="930A12"/>
                </a:solidFill>
              </a:rPr>
              <a:t>one </a:t>
            </a:r>
            <a:r>
              <a:rPr lang="en-US" sz="3600" dirty="0">
                <a:solidFill>
                  <a:srgbClr val="930A12"/>
                </a:solidFill>
              </a:rPr>
              <a:t>B</a:t>
            </a:r>
            <a:r>
              <a:rPr lang="en-US" sz="3600" dirty="0" smtClean="0">
                <a:solidFill>
                  <a:srgbClr val="930A12"/>
                </a:solidFill>
              </a:rPr>
              <a:t>lack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Beagle Bone Black ~ $55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Lots of pins</a:t>
            </a:r>
            <a:r>
              <a:rPr lang="en-US" sz="2000" dirty="0" smtClean="0">
                <a:solidFill>
                  <a:schemeClr val="bg1"/>
                </a:solidFill>
              </a:rPr>
              <a:t>!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Raspberry Pi ~ $30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Fruit?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Edison ~ $70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Didn’t he crash a train?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Arduino ~ $25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Not enough pins</a:t>
            </a:r>
          </a:p>
        </p:txBody>
      </p:sp>
      <p:sp>
        <p:nvSpPr>
          <p:cNvPr id="5" name="Freeform 4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0597945">
            <a:off x="834098" y="2384973"/>
            <a:ext cx="321972" cy="287605"/>
          </a:xfrm>
          <a:custGeom>
            <a:avLst/>
            <a:gdLst>
              <a:gd name="connsiteX0" fmla="*/ 0 w 321972"/>
              <a:gd name="connsiteY0" fmla="*/ 258525 h 287605"/>
              <a:gd name="connsiteX1" fmla="*/ 77273 w 321972"/>
              <a:gd name="connsiteY1" fmla="*/ 142616 h 287605"/>
              <a:gd name="connsiteX2" fmla="*/ 154546 w 321972"/>
              <a:gd name="connsiteY2" fmla="*/ 65342 h 287605"/>
              <a:gd name="connsiteX3" fmla="*/ 206062 w 321972"/>
              <a:gd name="connsiteY3" fmla="*/ 948 h 287605"/>
              <a:gd name="connsiteX4" fmla="*/ 218941 w 321972"/>
              <a:gd name="connsiteY4" fmla="*/ 39585 h 287605"/>
              <a:gd name="connsiteX5" fmla="*/ 206062 w 321972"/>
              <a:gd name="connsiteY5" fmla="*/ 284283 h 287605"/>
              <a:gd name="connsiteX6" fmla="*/ 180304 w 321972"/>
              <a:gd name="connsiteY6" fmla="*/ 245647 h 287605"/>
              <a:gd name="connsiteX7" fmla="*/ 141668 w 321972"/>
              <a:gd name="connsiteY7" fmla="*/ 194131 h 287605"/>
              <a:gd name="connsiteX8" fmla="*/ 77273 w 321972"/>
              <a:gd name="connsiteY8" fmla="*/ 116858 h 287605"/>
              <a:gd name="connsiteX9" fmla="*/ 38637 w 321972"/>
              <a:gd name="connsiteY9" fmla="*/ 103979 h 287605"/>
              <a:gd name="connsiteX10" fmla="*/ 0 w 321972"/>
              <a:gd name="connsiteY10" fmla="*/ 78221 h 287605"/>
              <a:gd name="connsiteX11" fmla="*/ 38637 w 321972"/>
              <a:gd name="connsiteY11" fmla="*/ 65342 h 287605"/>
              <a:gd name="connsiteX12" fmla="*/ 141668 w 321972"/>
              <a:gd name="connsiteY12" fmla="*/ 91100 h 287605"/>
              <a:gd name="connsiteX13" fmla="*/ 321972 w 321972"/>
              <a:gd name="connsiteY13" fmla="*/ 116858 h 287605"/>
              <a:gd name="connsiteX14" fmla="*/ 244699 w 321972"/>
              <a:gd name="connsiteY14" fmla="*/ 142616 h 287605"/>
              <a:gd name="connsiteX15" fmla="*/ 206062 w 321972"/>
              <a:gd name="connsiteY15" fmla="*/ 168373 h 287605"/>
              <a:gd name="connsiteX16" fmla="*/ 90152 w 321972"/>
              <a:gd name="connsiteY16" fmla="*/ 207010 h 287605"/>
              <a:gd name="connsiteX17" fmla="*/ 51515 w 321972"/>
              <a:gd name="connsiteY17" fmla="*/ 219889 h 287605"/>
              <a:gd name="connsiteX18" fmla="*/ 0 w 321972"/>
              <a:gd name="connsiteY18" fmla="*/ 258525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2" h="287605">
                <a:moveTo>
                  <a:pt x="0" y="258525"/>
                </a:moveTo>
                <a:cubicBezTo>
                  <a:pt x="24650" y="217442"/>
                  <a:pt x="45081" y="178385"/>
                  <a:pt x="77273" y="142616"/>
                </a:cubicBezTo>
                <a:cubicBezTo>
                  <a:pt x="101641" y="115540"/>
                  <a:pt x="154546" y="65342"/>
                  <a:pt x="154546" y="65342"/>
                </a:cubicBezTo>
                <a:cubicBezTo>
                  <a:pt x="159968" y="49077"/>
                  <a:pt x="170213" y="-8014"/>
                  <a:pt x="206062" y="948"/>
                </a:cubicBezTo>
                <a:cubicBezTo>
                  <a:pt x="219232" y="4241"/>
                  <a:pt x="214648" y="26706"/>
                  <a:pt x="218941" y="39585"/>
                </a:cubicBezTo>
                <a:cubicBezTo>
                  <a:pt x="214648" y="121151"/>
                  <a:pt x="221115" y="204003"/>
                  <a:pt x="206062" y="284283"/>
                </a:cubicBezTo>
                <a:cubicBezTo>
                  <a:pt x="203209" y="299496"/>
                  <a:pt x="189301" y="258242"/>
                  <a:pt x="180304" y="245647"/>
                </a:cubicBezTo>
                <a:cubicBezTo>
                  <a:pt x="167828" y="228180"/>
                  <a:pt x="154144" y="211598"/>
                  <a:pt x="141668" y="194131"/>
                </a:cubicBezTo>
                <a:cubicBezTo>
                  <a:pt x="120070" y="163893"/>
                  <a:pt x="110073" y="138724"/>
                  <a:pt x="77273" y="116858"/>
                </a:cubicBezTo>
                <a:cubicBezTo>
                  <a:pt x="65978" y="109328"/>
                  <a:pt x="50779" y="110050"/>
                  <a:pt x="38637" y="103979"/>
                </a:cubicBezTo>
                <a:cubicBezTo>
                  <a:pt x="24793" y="97057"/>
                  <a:pt x="12879" y="86807"/>
                  <a:pt x="0" y="78221"/>
                </a:cubicBezTo>
                <a:cubicBezTo>
                  <a:pt x="12879" y="73928"/>
                  <a:pt x="25061" y="65342"/>
                  <a:pt x="38637" y="65342"/>
                </a:cubicBezTo>
                <a:cubicBezTo>
                  <a:pt x="113415" y="65342"/>
                  <a:pt x="84080" y="80937"/>
                  <a:pt x="141668" y="91100"/>
                </a:cubicBezTo>
                <a:cubicBezTo>
                  <a:pt x="201456" y="101651"/>
                  <a:pt x="321972" y="116858"/>
                  <a:pt x="321972" y="116858"/>
                </a:cubicBezTo>
                <a:cubicBezTo>
                  <a:pt x="296214" y="125444"/>
                  <a:pt x="267290" y="127556"/>
                  <a:pt x="244699" y="142616"/>
                </a:cubicBezTo>
                <a:cubicBezTo>
                  <a:pt x="231820" y="151202"/>
                  <a:pt x="220206" y="162087"/>
                  <a:pt x="206062" y="168373"/>
                </a:cubicBezTo>
                <a:cubicBezTo>
                  <a:pt x="206058" y="168375"/>
                  <a:pt x="109472" y="200570"/>
                  <a:pt x="90152" y="207010"/>
                </a:cubicBezTo>
                <a:cubicBezTo>
                  <a:pt x="77273" y="211303"/>
                  <a:pt x="61114" y="210289"/>
                  <a:pt x="51515" y="219889"/>
                </a:cubicBezTo>
                <a:lnTo>
                  <a:pt x="0" y="258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Mp3 decoding  </a:t>
            </a:r>
            <a:r>
              <a:rPr lang="en-US" sz="3600" dirty="0" smtClean="0">
                <a:solidFill>
                  <a:srgbClr val="930A12"/>
                </a:solidFill>
              </a:rPr>
              <a:t>VS1011</a:t>
            </a:r>
            <a:endParaRPr lang="en-US" sz="5400" dirty="0">
              <a:solidFill>
                <a:srgbClr val="FEE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Hardware (an mp3 decoder chip)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Software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VS1011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Decodes MP3</a:t>
            </a:r>
          </a:p>
          <a:p>
            <a:r>
              <a:rPr lang="en-US" sz="2400" dirty="0">
                <a:solidFill>
                  <a:schemeClr val="bg1"/>
                </a:solidFill>
              </a:rPr>
              <a:t>Full 320 Kbit/s with 12 MHz external </a:t>
            </a:r>
            <a:r>
              <a:rPr lang="en-US" sz="2400" dirty="0" smtClean="0">
                <a:solidFill>
                  <a:schemeClr val="bg1"/>
                </a:solidFill>
              </a:rPr>
              <a:t>clock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Stereo Output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Low power operation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Operates with single 12 - 13 MHz or 24 - 26 MHz external </a:t>
            </a:r>
            <a:r>
              <a:rPr lang="en-US" sz="2400" dirty="0" smtClean="0">
                <a:solidFill>
                  <a:schemeClr val="bg1"/>
                </a:solidFill>
              </a:rPr>
              <a:t>clock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6DC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  <p:pic>
        <p:nvPicPr>
          <p:cNvPr id="5" name="Picture 2" descr="C:\Users\Aaron Ford\Downloads\image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56" y="1690688"/>
            <a:ext cx="2850944" cy="28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EE614"/>
                </a:solidFill>
              </a:rPr>
              <a:t>Equalizer</a:t>
            </a:r>
            <a:endParaRPr lang="en-US" sz="5400" dirty="0">
              <a:solidFill>
                <a:srgbClr val="FEE61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70048" y="2281798"/>
                <a:ext cx="54500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EFF3F8"/>
                    </a:solidFill>
                  </a:rPr>
                  <a:t>10 Band Graphic Equalizer</a:t>
                </a:r>
              </a:p>
              <a:p>
                <a:r>
                  <a:rPr lang="en-US" sz="2400" dirty="0" smtClean="0">
                    <a:solidFill>
                      <a:srgbClr val="EFF3F8"/>
                    </a:solidFill>
                  </a:rPr>
                  <a:t>Constant Q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EFF3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EFF3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EFF3F8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rgbClr val="EFF3F8"/>
                    </a:solidFill>
                  </a:rPr>
                  <a:t>Circuit is comprised of 4 main stages</a:t>
                </a:r>
              </a:p>
              <a:p>
                <a:pPr lvl="1"/>
                <a:r>
                  <a:rPr lang="en-US" dirty="0" smtClean="0">
                    <a:solidFill>
                      <a:srgbClr val="EFF3F8"/>
                    </a:solidFill>
                  </a:rPr>
                  <a:t>Input Stage</a:t>
                </a:r>
              </a:p>
              <a:p>
                <a:pPr lvl="1"/>
                <a:r>
                  <a:rPr lang="en-US" dirty="0" smtClean="0">
                    <a:solidFill>
                      <a:srgbClr val="EFF3F8"/>
                    </a:solidFill>
                  </a:rPr>
                  <a:t>Filter Stage</a:t>
                </a:r>
              </a:p>
              <a:p>
                <a:pPr lvl="1"/>
                <a:r>
                  <a:rPr lang="en-US" dirty="0" smtClean="0">
                    <a:solidFill>
                      <a:srgbClr val="EFF3F8"/>
                    </a:solidFill>
                  </a:rPr>
                  <a:t>Boost Stage</a:t>
                </a:r>
              </a:p>
              <a:p>
                <a:pPr lvl="1"/>
                <a:r>
                  <a:rPr lang="en-US" dirty="0" smtClean="0">
                    <a:solidFill>
                      <a:srgbClr val="EFF3F8"/>
                    </a:solidFill>
                  </a:rPr>
                  <a:t>Cut Stage</a:t>
                </a:r>
              </a:p>
              <a:p>
                <a:endParaRPr lang="en-US" sz="2400" dirty="0">
                  <a:solidFill>
                    <a:srgbClr val="EFF3F8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0048" y="2281798"/>
                <a:ext cx="5450058" cy="4351338"/>
              </a:xfrm>
              <a:blipFill rotWithShape="0">
                <a:blip r:embed="rId2"/>
                <a:stretch>
                  <a:fillRect l="-145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1954" y="1392481"/>
            <a:ext cx="4124325" cy="50577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7744" y="841162"/>
            <a:ext cx="270456" cy="373487"/>
          </a:xfrm>
          <a:custGeom>
            <a:avLst/>
            <a:gdLst>
              <a:gd name="connsiteX0" fmla="*/ 103031 w 270456"/>
              <a:gd name="connsiteY0" fmla="*/ 296214 h 373487"/>
              <a:gd name="connsiteX1" fmla="*/ 128789 w 270456"/>
              <a:gd name="connsiteY1" fmla="*/ 231819 h 373487"/>
              <a:gd name="connsiteX2" fmla="*/ 154546 w 270456"/>
              <a:gd name="connsiteY2" fmla="*/ 154546 h 373487"/>
              <a:gd name="connsiteX3" fmla="*/ 141668 w 270456"/>
              <a:gd name="connsiteY3" fmla="*/ 103031 h 373487"/>
              <a:gd name="connsiteX4" fmla="*/ 103031 w 270456"/>
              <a:gd name="connsiteY4" fmla="*/ 128788 h 373487"/>
              <a:gd name="connsiteX5" fmla="*/ 115910 w 270456"/>
              <a:gd name="connsiteY5" fmla="*/ 193183 h 373487"/>
              <a:gd name="connsiteX6" fmla="*/ 193183 w 270456"/>
              <a:gd name="connsiteY6" fmla="*/ 218941 h 373487"/>
              <a:gd name="connsiteX7" fmla="*/ 244699 w 270456"/>
              <a:gd name="connsiteY7" fmla="*/ 206062 h 373487"/>
              <a:gd name="connsiteX8" fmla="*/ 270456 w 270456"/>
              <a:gd name="connsiteY8" fmla="*/ 128788 h 373487"/>
              <a:gd name="connsiteX9" fmla="*/ 257577 w 270456"/>
              <a:gd name="connsiteY9" fmla="*/ 64394 h 373487"/>
              <a:gd name="connsiteX10" fmla="*/ 244699 w 270456"/>
              <a:gd name="connsiteY10" fmla="*/ 25757 h 373487"/>
              <a:gd name="connsiteX11" fmla="*/ 167425 w 270456"/>
              <a:gd name="connsiteY11" fmla="*/ 0 h 373487"/>
              <a:gd name="connsiteX12" fmla="*/ 64394 w 270456"/>
              <a:gd name="connsiteY12" fmla="*/ 12879 h 373487"/>
              <a:gd name="connsiteX13" fmla="*/ 51515 w 270456"/>
              <a:gd name="connsiteY13" fmla="*/ 51515 h 373487"/>
              <a:gd name="connsiteX14" fmla="*/ 25758 w 270456"/>
              <a:gd name="connsiteY14" fmla="*/ 90152 h 373487"/>
              <a:gd name="connsiteX15" fmla="*/ 0 w 270456"/>
              <a:gd name="connsiteY15" fmla="*/ 167425 h 373487"/>
              <a:gd name="connsiteX16" fmla="*/ 51515 w 270456"/>
              <a:gd name="connsiteY16" fmla="*/ 360608 h 373487"/>
              <a:gd name="connsiteX17" fmla="*/ 90152 w 270456"/>
              <a:gd name="connsiteY17" fmla="*/ 373487 h 373487"/>
              <a:gd name="connsiteX18" fmla="*/ 193183 w 270456"/>
              <a:gd name="connsiteY18" fmla="*/ 334850 h 373487"/>
              <a:gd name="connsiteX19" fmla="*/ 231820 w 270456"/>
              <a:gd name="connsiteY19" fmla="*/ 29621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456" h="373487">
                <a:moveTo>
                  <a:pt x="103031" y="296214"/>
                </a:moveTo>
                <a:cubicBezTo>
                  <a:pt x="111617" y="274749"/>
                  <a:pt x="120888" y="253546"/>
                  <a:pt x="128789" y="231819"/>
                </a:cubicBezTo>
                <a:cubicBezTo>
                  <a:pt x="138068" y="206303"/>
                  <a:pt x="154546" y="154546"/>
                  <a:pt x="154546" y="154546"/>
                </a:cubicBezTo>
                <a:cubicBezTo>
                  <a:pt x="150253" y="137374"/>
                  <a:pt x="157499" y="110947"/>
                  <a:pt x="141668" y="103031"/>
                </a:cubicBezTo>
                <a:cubicBezTo>
                  <a:pt x="127824" y="96109"/>
                  <a:pt x="107283" y="113905"/>
                  <a:pt x="103031" y="128788"/>
                </a:cubicBezTo>
                <a:cubicBezTo>
                  <a:pt x="97017" y="149836"/>
                  <a:pt x="100431" y="177704"/>
                  <a:pt x="115910" y="193183"/>
                </a:cubicBezTo>
                <a:cubicBezTo>
                  <a:pt x="135109" y="212382"/>
                  <a:pt x="193183" y="218941"/>
                  <a:pt x="193183" y="218941"/>
                </a:cubicBezTo>
                <a:cubicBezTo>
                  <a:pt x="210355" y="214648"/>
                  <a:pt x="233180" y="219501"/>
                  <a:pt x="244699" y="206062"/>
                </a:cubicBezTo>
                <a:cubicBezTo>
                  <a:pt x="262369" y="185447"/>
                  <a:pt x="270456" y="128788"/>
                  <a:pt x="270456" y="128788"/>
                </a:cubicBezTo>
                <a:cubicBezTo>
                  <a:pt x="266163" y="107323"/>
                  <a:pt x="262886" y="85630"/>
                  <a:pt x="257577" y="64394"/>
                </a:cubicBezTo>
                <a:cubicBezTo>
                  <a:pt x="254285" y="51224"/>
                  <a:pt x="255746" y="33648"/>
                  <a:pt x="244699" y="25757"/>
                </a:cubicBezTo>
                <a:cubicBezTo>
                  <a:pt x="222605" y="9976"/>
                  <a:pt x="167425" y="0"/>
                  <a:pt x="167425" y="0"/>
                </a:cubicBezTo>
                <a:cubicBezTo>
                  <a:pt x="133081" y="4293"/>
                  <a:pt x="96022" y="-1178"/>
                  <a:pt x="64394" y="12879"/>
                </a:cubicBezTo>
                <a:cubicBezTo>
                  <a:pt x="51989" y="18392"/>
                  <a:pt x="57586" y="39373"/>
                  <a:pt x="51515" y="51515"/>
                </a:cubicBezTo>
                <a:cubicBezTo>
                  <a:pt x="44593" y="65359"/>
                  <a:pt x="32044" y="76008"/>
                  <a:pt x="25758" y="90152"/>
                </a:cubicBezTo>
                <a:cubicBezTo>
                  <a:pt x="14731" y="114963"/>
                  <a:pt x="0" y="167425"/>
                  <a:pt x="0" y="167425"/>
                </a:cubicBezTo>
                <a:cubicBezTo>
                  <a:pt x="8115" y="264799"/>
                  <a:pt x="-21462" y="311956"/>
                  <a:pt x="51515" y="360608"/>
                </a:cubicBezTo>
                <a:cubicBezTo>
                  <a:pt x="62811" y="368138"/>
                  <a:pt x="77273" y="369194"/>
                  <a:pt x="90152" y="373487"/>
                </a:cubicBezTo>
                <a:cubicBezTo>
                  <a:pt x="131637" y="363116"/>
                  <a:pt x="156918" y="360754"/>
                  <a:pt x="193183" y="334850"/>
                </a:cubicBezTo>
                <a:cubicBezTo>
                  <a:pt x="208004" y="324264"/>
                  <a:pt x="231820" y="296214"/>
                  <a:pt x="231820" y="296214"/>
                </a:cubicBezTo>
              </a:path>
            </a:pathLst>
          </a:custGeom>
          <a:noFill/>
          <a:ln>
            <a:solidFill>
              <a:srgbClr val="FEE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7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13010</TotalTime>
  <Words>1487</Words>
  <Application>Microsoft Office PowerPoint</Application>
  <PresentationFormat>Widescreen</PresentationFormat>
  <Paragraphs>398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Office Theme</vt:lpstr>
      <vt:lpstr>Helium MP3</vt:lpstr>
      <vt:lpstr>Goals</vt:lpstr>
      <vt:lpstr>Objectives  primary</vt:lpstr>
      <vt:lpstr>Specifications  overview</vt:lpstr>
      <vt:lpstr>Specifications  part one</vt:lpstr>
      <vt:lpstr>Hardware Overview</vt:lpstr>
      <vt:lpstr>Primary MCU  Beagle Bone Black</vt:lpstr>
      <vt:lpstr>Mp3 decoding  VS1011</vt:lpstr>
      <vt:lpstr>Equalizer</vt:lpstr>
      <vt:lpstr>Quality Factor</vt:lpstr>
      <vt:lpstr>Importance of Constant Q Factor</vt:lpstr>
      <vt:lpstr>Input Stage</vt:lpstr>
      <vt:lpstr>Filter Stage</vt:lpstr>
      <vt:lpstr>Boost and Cut Stage</vt:lpstr>
      <vt:lpstr>Speaker</vt:lpstr>
      <vt:lpstr>Speaker Options</vt:lpstr>
      <vt:lpstr>Peerless 1.5" Full Range Speaker</vt:lpstr>
      <vt:lpstr>Power Regulation  voltages needed</vt:lpstr>
      <vt:lpstr>Power Regulation  voltage regulators</vt:lpstr>
      <vt:lpstr>Amplification </vt:lpstr>
      <vt:lpstr>Secondary MCU  msp430</vt:lpstr>
      <vt:lpstr>RFID Scanner  TRF7907A</vt:lpstr>
      <vt:lpstr>PowerPoint Presentation</vt:lpstr>
      <vt:lpstr>Software Overview</vt:lpstr>
      <vt:lpstr>PowerPoint Presentation</vt:lpstr>
      <vt:lpstr>PowerPoint Presentation</vt:lpstr>
      <vt:lpstr>PowerPoint Presentation</vt:lpstr>
      <vt:lpstr>Song Selection</vt:lpstr>
      <vt:lpstr>Song Selection  The Algorithm</vt:lpstr>
      <vt:lpstr>Storage</vt:lpstr>
      <vt:lpstr>Work Distribution</vt:lpstr>
      <vt:lpstr>Original Budget</vt:lpstr>
      <vt:lpstr>Current Budget</vt:lpstr>
      <vt:lpstr>Issues</vt:lpstr>
      <vt:lpstr>Questions? Suggestions?  Donations?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fadfafadfadfadf</dc:title>
  <dc:creator>Brandon Jones</dc:creator>
  <cp:lastModifiedBy>Brandon Jones</cp:lastModifiedBy>
  <cp:revision>156</cp:revision>
  <dcterms:created xsi:type="dcterms:W3CDTF">2015-02-25T00:53:13Z</dcterms:created>
  <dcterms:modified xsi:type="dcterms:W3CDTF">2015-04-23T20:02:06Z</dcterms:modified>
</cp:coreProperties>
</file>