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1" r:id="rId2"/>
    <p:sldMasterId id="2147483759" r:id="rId3"/>
  </p:sldMasterIdLst>
  <p:notesMasterIdLst>
    <p:notesMasterId r:id="rId46"/>
  </p:notesMasterIdLst>
  <p:sldIdLst>
    <p:sldId id="256" r:id="rId4"/>
    <p:sldId id="257" r:id="rId5"/>
    <p:sldId id="258" r:id="rId6"/>
    <p:sldId id="260" r:id="rId7"/>
    <p:sldId id="301" r:id="rId8"/>
    <p:sldId id="290" r:id="rId9"/>
    <p:sldId id="308" r:id="rId10"/>
    <p:sldId id="314" r:id="rId11"/>
    <p:sldId id="287" r:id="rId12"/>
    <p:sldId id="309" r:id="rId13"/>
    <p:sldId id="310" r:id="rId14"/>
    <p:sldId id="311" r:id="rId15"/>
    <p:sldId id="312" r:id="rId16"/>
    <p:sldId id="313" r:id="rId17"/>
    <p:sldId id="271" r:id="rId18"/>
    <p:sldId id="272" r:id="rId19"/>
    <p:sldId id="273" r:id="rId20"/>
    <p:sldId id="302" r:id="rId21"/>
    <p:sldId id="289" r:id="rId22"/>
    <p:sldId id="275" r:id="rId23"/>
    <p:sldId id="276" r:id="rId24"/>
    <p:sldId id="277" r:id="rId25"/>
    <p:sldId id="278" r:id="rId26"/>
    <p:sldId id="303" r:id="rId27"/>
    <p:sldId id="280" r:id="rId28"/>
    <p:sldId id="281" r:id="rId29"/>
    <p:sldId id="291" r:id="rId30"/>
    <p:sldId id="292" r:id="rId31"/>
    <p:sldId id="299" r:id="rId32"/>
    <p:sldId id="300" r:id="rId33"/>
    <p:sldId id="306" r:id="rId34"/>
    <p:sldId id="307" r:id="rId35"/>
    <p:sldId id="294" r:id="rId36"/>
    <p:sldId id="295" r:id="rId37"/>
    <p:sldId id="296" r:id="rId38"/>
    <p:sldId id="304" r:id="rId39"/>
    <p:sldId id="315" r:id="rId40"/>
    <p:sldId id="316" r:id="rId41"/>
    <p:sldId id="317" r:id="rId42"/>
    <p:sldId id="318" r:id="rId43"/>
    <p:sldId id="288"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4671" autoAdjust="0"/>
  </p:normalViewPr>
  <p:slideViewPr>
    <p:cSldViewPr snapToGrid="0">
      <p:cViewPr varScale="1">
        <p:scale>
          <a:sx n="70" d="100"/>
          <a:sy n="70" d="100"/>
        </p:scale>
        <p:origin x="52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B43E8-AC56-42B6-94C7-4F8DD824EE26}" type="datetimeFigureOut">
              <a:rPr lang="en-US" smtClean="0"/>
              <a:t>4/20/2015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A1112-3D6F-4B68-A5E7-E228DA9EEA78}" type="slidenum">
              <a:rPr lang="en-US" smtClean="0"/>
              <a:t>‹#›</a:t>
            </a:fld>
            <a:endParaRPr lang="en-US"/>
          </a:p>
        </p:txBody>
      </p:sp>
    </p:spTree>
    <p:extLst>
      <p:ext uri="{BB962C8B-B14F-4D97-AF65-F5344CB8AC3E}">
        <p14:creationId xmlns:p14="http://schemas.microsoft.com/office/powerpoint/2010/main" val="145938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3A1112-3D6F-4B68-A5E7-E228DA9EEA78}" type="slidenum">
              <a:rPr lang="en-US" smtClean="0"/>
              <a:pPr/>
              <a:t>5</a:t>
            </a:fld>
            <a:endParaRPr lang="en-US"/>
          </a:p>
        </p:txBody>
      </p:sp>
    </p:spTree>
    <p:extLst>
      <p:ext uri="{BB962C8B-B14F-4D97-AF65-F5344CB8AC3E}">
        <p14:creationId xmlns:p14="http://schemas.microsoft.com/office/powerpoint/2010/main" val="82471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064576-9746-4438-801C-9633261A610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4623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3A1112-3D6F-4B68-A5E7-E228DA9EEA78}" type="slidenum">
              <a:rPr lang="en-US" smtClean="0"/>
              <a:pPr/>
              <a:t>18</a:t>
            </a:fld>
            <a:endParaRPr lang="en-US"/>
          </a:p>
        </p:txBody>
      </p:sp>
    </p:spTree>
    <p:extLst>
      <p:ext uri="{BB962C8B-B14F-4D97-AF65-F5344CB8AC3E}">
        <p14:creationId xmlns:p14="http://schemas.microsoft.com/office/powerpoint/2010/main" val="236164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3A1112-3D6F-4B68-A5E7-E228DA9EEA78}" type="slidenum">
              <a:rPr lang="en-US" smtClean="0"/>
              <a:pPr/>
              <a:t>24</a:t>
            </a:fld>
            <a:endParaRPr lang="en-US"/>
          </a:p>
        </p:txBody>
      </p:sp>
    </p:spTree>
    <p:extLst>
      <p:ext uri="{BB962C8B-B14F-4D97-AF65-F5344CB8AC3E}">
        <p14:creationId xmlns:p14="http://schemas.microsoft.com/office/powerpoint/2010/main" val="45156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064576-9746-4438-801C-9633261A610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122518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3A1112-3D6F-4B68-A5E7-E228DA9EEA78}" type="slidenum">
              <a:rPr lang="en-US" smtClean="0"/>
              <a:t>29</a:t>
            </a:fld>
            <a:endParaRPr lang="en-US"/>
          </a:p>
        </p:txBody>
      </p:sp>
    </p:spTree>
    <p:extLst>
      <p:ext uri="{BB962C8B-B14F-4D97-AF65-F5344CB8AC3E}">
        <p14:creationId xmlns:p14="http://schemas.microsoft.com/office/powerpoint/2010/main" val="4136587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03A1112-3D6F-4B68-A5E7-E228DA9EEA78}" type="slidenum">
              <a:rPr lang="en-US" smtClean="0"/>
              <a:pPr/>
              <a:t>36</a:t>
            </a:fld>
            <a:endParaRPr lang="en-US"/>
          </a:p>
        </p:txBody>
      </p:sp>
    </p:spTree>
    <p:extLst>
      <p:ext uri="{BB962C8B-B14F-4D97-AF65-F5344CB8AC3E}">
        <p14:creationId xmlns:p14="http://schemas.microsoft.com/office/powerpoint/2010/main" val="2176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82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507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6706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83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378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935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44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78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710F54-94B8-48D7-ACF1-130F0D94419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2193973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10F54-94B8-48D7-ACF1-130F0D94419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273441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10F54-94B8-48D7-ACF1-130F0D94419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32583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574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710F54-94B8-48D7-ACF1-130F0D94419C}" type="datetimeFigureOut">
              <a:rPr lang="en-US" smtClean="0"/>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234925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710F54-94B8-48D7-ACF1-130F0D94419C}" type="datetimeFigureOut">
              <a:rPr lang="en-US" smtClean="0"/>
              <a:t>4/20/2015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4153991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710F54-94B8-48D7-ACF1-130F0D94419C}" type="datetimeFigureOut">
              <a:rPr lang="en-US" smtClean="0"/>
              <a:t>4/20/2015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748899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10F54-94B8-48D7-ACF1-130F0D94419C}" type="datetimeFigureOut">
              <a:rPr lang="en-US" smtClean="0"/>
              <a:t>4/20/2015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3675891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10F54-94B8-48D7-ACF1-130F0D94419C}" type="datetimeFigureOut">
              <a:rPr lang="en-US" smtClean="0"/>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51495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710F54-94B8-48D7-ACF1-130F0D94419C}" type="datetimeFigureOut">
              <a:rPr lang="en-US" smtClean="0"/>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752574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10F54-94B8-48D7-ACF1-130F0D94419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1543621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10F54-94B8-48D7-ACF1-130F0D94419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79CD-81A3-46C5-B83A-EF7BD2DE714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30507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10F54-94B8-48D7-ACF1-130F0D94419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22051830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10F54-94B8-48D7-ACF1-130F0D94419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79CD-81A3-46C5-B83A-EF7BD2DE714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485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461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710F54-94B8-48D7-ACF1-130F0D94419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1888172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10F54-94B8-48D7-ACF1-130F0D94419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1121277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10F54-94B8-48D7-ACF1-130F0D94419C}"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E579CD-81A3-46C5-B83A-EF7BD2DE714B}" type="slidenum">
              <a:rPr lang="en-US" smtClean="0"/>
              <a:t>‹#›</a:t>
            </a:fld>
            <a:endParaRPr lang="en-US"/>
          </a:p>
        </p:txBody>
      </p:sp>
    </p:spTree>
    <p:extLst>
      <p:ext uri="{BB962C8B-B14F-4D97-AF65-F5344CB8AC3E}">
        <p14:creationId xmlns:p14="http://schemas.microsoft.com/office/powerpoint/2010/main" val="3331633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863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381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015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434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107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18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97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906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55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7473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587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15058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6801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898572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198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27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2ADE2D-E359-4D9D-A220-7071E8DF1533}" type="datetimeFigureOut">
              <a:rPr lang="en-US" smtClean="0">
                <a:solidFill>
                  <a:prstClr val="black">
                    <a:tint val="75000"/>
                  </a:prstClr>
                </a:solidFill>
              </a:rPr>
              <a:pPr/>
              <a:t>4/20/2015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FC9323-60D6-4B76-8216-DBA996D505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27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56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61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499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29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8FB3B-A195-48EC-9CC5-12F9562B227F}" type="datetimeFigureOut">
              <a:rPr lang="en-US" smtClean="0">
                <a:solidFill>
                  <a:prstClr val="black">
                    <a:tint val="75000"/>
                  </a:prstClr>
                </a:solidFill>
              </a:rPr>
              <a:pPr/>
              <a:t>4/20/2015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3A117FE-398E-48A5-AFEC-A8739A1C566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10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710F54-94B8-48D7-ACF1-130F0D94419C}" type="datetimeFigureOut">
              <a:rPr lang="en-US" smtClean="0"/>
              <a:t>4/20/2015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E579CD-81A3-46C5-B83A-EF7BD2DE714B}" type="slidenum">
              <a:rPr lang="en-US" smtClean="0"/>
              <a:t>‹#›</a:t>
            </a:fld>
            <a:endParaRPr lang="en-US"/>
          </a:p>
        </p:txBody>
      </p:sp>
    </p:spTree>
    <p:extLst>
      <p:ext uri="{BB962C8B-B14F-4D97-AF65-F5344CB8AC3E}">
        <p14:creationId xmlns:p14="http://schemas.microsoft.com/office/powerpoint/2010/main" val="19598660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710F54-94B8-48D7-ACF1-130F0D94419C}" type="datetimeFigureOut">
              <a:rPr lang="en-US" smtClean="0"/>
              <a:t>4/20/2015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E579CD-81A3-46C5-B83A-EF7BD2DE714B}" type="slidenum">
              <a:rPr lang="en-US" smtClean="0"/>
              <a:t>‹#›</a:t>
            </a:fld>
            <a:endParaRPr lang="en-US"/>
          </a:p>
        </p:txBody>
      </p:sp>
    </p:spTree>
    <p:extLst>
      <p:ext uri="{BB962C8B-B14F-4D97-AF65-F5344CB8AC3E}">
        <p14:creationId xmlns:p14="http://schemas.microsoft.com/office/powerpoint/2010/main" val="47638822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710F54-94B8-48D7-ACF1-130F0D94419C}" type="datetimeFigureOut">
              <a:rPr lang="en-US" smtClean="0"/>
              <a:t>4/20/2015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E579CD-81A3-46C5-B83A-EF7BD2DE714B}" type="slidenum">
              <a:rPr lang="en-US" smtClean="0"/>
              <a:t>‹#›</a:t>
            </a:fld>
            <a:endParaRPr lang="en-US"/>
          </a:p>
        </p:txBody>
      </p:sp>
    </p:spTree>
    <p:extLst>
      <p:ext uri="{BB962C8B-B14F-4D97-AF65-F5344CB8AC3E}">
        <p14:creationId xmlns:p14="http://schemas.microsoft.com/office/powerpoint/2010/main" val="110694327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4.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9.xml"/><Relationship Id="rId5" Type="http://schemas.openxmlformats.org/officeDocument/2006/relationships/image" Target="../media/image44.pn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9.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Group 33 – Electronic LEGO Sorter</a:t>
            </a:r>
            <a:endParaRPr lang="en-US" dirty="0"/>
          </a:p>
        </p:txBody>
      </p:sp>
      <p:sp>
        <p:nvSpPr>
          <p:cNvPr id="3" name="Subtitle 2"/>
          <p:cNvSpPr>
            <a:spLocks noGrp="1"/>
          </p:cNvSpPr>
          <p:nvPr>
            <p:ph type="subTitle" idx="1"/>
          </p:nvPr>
        </p:nvSpPr>
        <p:spPr/>
        <p:txBody>
          <a:bodyPr>
            <a:noAutofit/>
          </a:bodyPr>
          <a:lstStyle/>
          <a:p>
            <a:pPr algn="ctr"/>
            <a:r>
              <a:rPr lang="en-US" sz="1600" dirty="0" smtClean="0"/>
              <a:t>Nike </a:t>
            </a:r>
            <a:r>
              <a:rPr lang="en-US" sz="1600" dirty="0" err="1" smtClean="0"/>
              <a:t>Adeyemi</a:t>
            </a:r>
            <a:r>
              <a:rPr lang="en-US" sz="1600" dirty="0" smtClean="0"/>
              <a:t> (</a:t>
            </a:r>
            <a:r>
              <a:rPr lang="en-US" sz="1600" dirty="0" err="1" smtClean="0"/>
              <a:t>CpE</a:t>
            </a:r>
            <a:r>
              <a:rPr lang="en-US" sz="1600" dirty="0" smtClean="0"/>
              <a:t>)</a:t>
            </a:r>
          </a:p>
          <a:p>
            <a:pPr algn="ctr"/>
            <a:r>
              <a:rPr lang="en-US" sz="1600" dirty="0" smtClean="0"/>
              <a:t>David Carey (</a:t>
            </a:r>
            <a:r>
              <a:rPr lang="en-US" sz="1600" dirty="0" err="1" smtClean="0"/>
              <a:t>CpE</a:t>
            </a:r>
            <a:r>
              <a:rPr lang="en-US" sz="1600" dirty="0" smtClean="0"/>
              <a:t>)</a:t>
            </a:r>
          </a:p>
          <a:p>
            <a:pPr algn="ctr"/>
            <a:r>
              <a:rPr lang="en-US" sz="1600" dirty="0" smtClean="0"/>
              <a:t>Katrina Little (EE)</a:t>
            </a:r>
          </a:p>
          <a:p>
            <a:pPr algn="ctr"/>
            <a:r>
              <a:rPr lang="en-US" sz="1600" dirty="0" smtClean="0"/>
              <a:t>Nick Steinman (EE)</a:t>
            </a:r>
            <a:endParaRPr lang="en-US" sz="1600" dirty="0"/>
          </a:p>
        </p:txBody>
      </p:sp>
    </p:spTree>
    <p:extLst>
      <p:ext uri="{BB962C8B-B14F-4D97-AF65-F5344CB8AC3E}">
        <p14:creationId xmlns:p14="http://schemas.microsoft.com/office/powerpoint/2010/main" val="14974728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a:t>
            </a:r>
            <a:endParaRPr lang="en-US" dirty="0"/>
          </a:p>
        </p:txBody>
      </p:sp>
      <p:pic>
        <p:nvPicPr>
          <p:cNvPr id="7" name="Picture 6"/>
          <p:cNvPicPr>
            <a:picLocks noChangeAspect="1"/>
          </p:cNvPicPr>
          <p:nvPr/>
        </p:nvPicPr>
        <p:blipFill>
          <a:blip r:embed="rId2"/>
          <a:stretch>
            <a:fillRect/>
          </a:stretch>
        </p:blipFill>
        <p:spPr>
          <a:xfrm>
            <a:off x="834787" y="1930400"/>
            <a:ext cx="8568520" cy="2498965"/>
          </a:xfrm>
          <a:prstGeom prst="rect">
            <a:avLst/>
          </a:prstGeom>
        </p:spPr>
      </p:pic>
    </p:spTree>
    <p:extLst>
      <p:ext uri="{BB962C8B-B14F-4D97-AF65-F5344CB8AC3E}">
        <p14:creationId xmlns:p14="http://schemas.microsoft.com/office/powerpoint/2010/main" val="4269199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Screen</a:t>
            </a:r>
            <a:endParaRPr lang="en-US" dirty="0"/>
          </a:p>
        </p:txBody>
      </p:sp>
      <p:pic>
        <p:nvPicPr>
          <p:cNvPr id="4" name="Picture 3"/>
          <p:cNvPicPr>
            <a:picLocks noChangeAspect="1"/>
          </p:cNvPicPr>
          <p:nvPr/>
        </p:nvPicPr>
        <p:blipFill>
          <a:blip r:embed="rId2"/>
          <a:stretch>
            <a:fillRect/>
          </a:stretch>
        </p:blipFill>
        <p:spPr>
          <a:xfrm>
            <a:off x="2243730" y="1930400"/>
            <a:ext cx="6121400" cy="3517900"/>
          </a:xfrm>
          <a:prstGeom prst="rect">
            <a:avLst/>
          </a:prstGeom>
        </p:spPr>
      </p:pic>
    </p:spTree>
    <p:extLst>
      <p:ext uri="{BB962C8B-B14F-4D97-AF65-F5344CB8AC3E}">
        <p14:creationId xmlns:p14="http://schemas.microsoft.com/office/powerpoint/2010/main" val="2651524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Screen</a:t>
            </a:r>
            <a:endParaRPr lang="en-US" dirty="0"/>
          </a:p>
        </p:txBody>
      </p:sp>
      <p:pic>
        <p:nvPicPr>
          <p:cNvPr id="4" name="Picture 3"/>
          <p:cNvPicPr>
            <a:picLocks noChangeAspect="1"/>
          </p:cNvPicPr>
          <p:nvPr/>
        </p:nvPicPr>
        <p:blipFill>
          <a:blip r:embed="rId2"/>
          <a:stretch>
            <a:fillRect/>
          </a:stretch>
        </p:blipFill>
        <p:spPr>
          <a:xfrm>
            <a:off x="2544927" y="1930399"/>
            <a:ext cx="6642477" cy="3815307"/>
          </a:xfrm>
          <a:prstGeom prst="rect">
            <a:avLst/>
          </a:prstGeom>
        </p:spPr>
      </p:pic>
    </p:spTree>
    <p:extLst>
      <p:ext uri="{BB962C8B-B14F-4D97-AF65-F5344CB8AC3E}">
        <p14:creationId xmlns:p14="http://schemas.microsoft.com/office/powerpoint/2010/main" val="1027767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Screen</a:t>
            </a:r>
            <a:endParaRPr lang="en-US" dirty="0"/>
          </a:p>
        </p:txBody>
      </p:sp>
      <p:pic>
        <p:nvPicPr>
          <p:cNvPr id="4" name="Picture 3"/>
          <p:cNvPicPr>
            <a:picLocks noChangeAspect="1"/>
          </p:cNvPicPr>
          <p:nvPr/>
        </p:nvPicPr>
        <p:blipFill>
          <a:blip r:embed="rId2"/>
          <a:stretch>
            <a:fillRect/>
          </a:stretch>
        </p:blipFill>
        <p:spPr>
          <a:xfrm>
            <a:off x="2278322" y="1930399"/>
            <a:ext cx="6699889" cy="3856251"/>
          </a:xfrm>
          <a:prstGeom prst="rect">
            <a:avLst/>
          </a:prstGeom>
        </p:spPr>
      </p:pic>
    </p:spTree>
    <p:extLst>
      <p:ext uri="{BB962C8B-B14F-4D97-AF65-F5344CB8AC3E}">
        <p14:creationId xmlns:p14="http://schemas.microsoft.com/office/powerpoint/2010/main" val="33863361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Screen</a:t>
            </a:r>
            <a:endParaRPr lang="en-US" dirty="0"/>
          </a:p>
        </p:txBody>
      </p:sp>
      <p:pic>
        <p:nvPicPr>
          <p:cNvPr id="4" name="Picture 3"/>
          <p:cNvPicPr>
            <a:picLocks noChangeAspect="1"/>
          </p:cNvPicPr>
          <p:nvPr/>
        </p:nvPicPr>
        <p:blipFill>
          <a:blip r:embed="rId2"/>
          <a:stretch>
            <a:fillRect/>
          </a:stretch>
        </p:blipFill>
        <p:spPr>
          <a:xfrm>
            <a:off x="2304830" y="1930400"/>
            <a:ext cx="6969172" cy="3990646"/>
          </a:xfrm>
          <a:prstGeom prst="rect">
            <a:avLst/>
          </a:prstGeom>
        </p:spPr>
      </p:pic>
    </p:spTree>
    <p:extLst>
      <p:ext uri="{BB962C8B-B14F-4D97-AF65-F5344CB8AC3E}">
        <p14:creationId xmlns:p14="http://schemas.microsoft.com/office/powerpoint/2010/main" val="448836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solidFill>
                  <a:schemeClr val="tx1"/>
                </a:solidFill>
                <a:latin typeface="Calibri Light" panose="020F0302020204030204" pitchFamily="34" charset="0"/>
              </a:rPr>
              <a:t>Conveyor Belts</a:t>
            </a:r>
            <a:endParaRPr lang="en-US" sz="4400" dirty="0">
              <a:solidFill>
                <a:schemeClr val="tx1"/>
              </a:solidFill>
              <a:latin typeface="Calibri Light" panose="020F0302020204030204" pitchFamily="34" charset="0"/>
            </a:endParaRPr>
          </a:p>
        </p:txBody>
      </p:sp>
      <p:sp>
        <p:nvSpPr>
          <p:cNvPr id="5" name="Content Placeholder 4"/>
          <p:cNvSpPr>
            <a:spLocks noGrp="1"/>
          </p:cNvSpPr>
          <p:nvPr>
            <p:ph idx="1"/>
          </p:nvPr>
        </p:nvSpPr>
        <p:spPr/>
        <p:txBody>
          <a:bodyPr>
            <a:normAutofit/>
          </a:bodyPr>
          <a:lstStyle/>
          <a:p>
            <a:endParaRPr lang="en-US" dirty="0" smtClean="0"/>
          </a:p>
          <a:p>
            <a:endParaRPr lang="en-US" dirty="0"/>
          </a:p>
          <a:p>
            <a:endParaRPr lang="en-US" dirty="0" smtClean="0"/>
          </a:p>
          <a:p>
            <a:endParaRPr lang="en-US" dirty="0" smtClean="0"/>
          </a:p>
          <a:p>
            <a:r>
              <a:rPr lang="en-US" dirty="0" smtClean="0">
                <a:latin typeface="Calibri Light" panose="020F0302020204030204" pitchFamily="34" charset="0"/>
              </a:rPr>
              <a:t>Two conveyor belts help distance LEGO pieces from one another.</a:t>
            </a:r>
          </a:p>
          <a:p>
            <a:r>
              <a:rPr lang="en-US" dirty="0" smtClean="0">
                <a:latin typeface="Calibri Light" panose="020F0302020204030204" pitchFamily="34" charset="0"/>
              </a:rPr>
              <a:t>Lower belt moves quicker than upper belt.</a:t>
            </a:r>
          </a:p>
          <a:p>
            <a:r>
              <a:rPr lang="en-US" dirty="0" smtClean="0">
                <a:latin typeface="Calibri Light" panose="020F0302020204030204" pitchFamily="34" charset="0"/>
              </a:rPr>
              <a:t>Need high torque, low speed motors</a:t>
            </a:r>
            <a:endParaRPr lang="en-US" dirty="0">
              <a:latin typeface="Calibri Light" panose="020F030202020403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0"/>
            <a:ext cx="727154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389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solidFill>
                  <a:schemeClr val="tx1"/>
                </a:solidFill>
                <a:latin typeface="Calibri Light" panose="020F0302020204030204" pitchFamily="34" charset="0"/>
              </a:rPr>
              <a:t>Conveyor Motors</a:t>
            </a:r>
            <a:endParaRPr lang="en-US" sz="4400" dirty="0">
              <a:solidFill>
                <a:schemeClr val="tx1"/>
              </a:solidFill>
              <a:latin typeface="Calibri Light" panose="020F0302020204030204" pitchFamily="34" charset="0"/>
            </a:endParaRPr>
          </a:p>
        </p:txBody>
      </p:sp>
      <p:sp>
        <p:nvSpPr>
          <p:cNvPr id="3" name="Content Placeholder 2"/>
          <p:cNvSpPr>
            <a:spLocks noGrp="1"/>
          </p:cNvSpPr>
          <p:nvPr>
            <p:ph idx="1"/>
          </p:nvPr>
        </p:nvSpPr>
        <p:spPr/>
        <p:txBody>
          <a:bodyPr/>
          <a:lstStyle/>
          <a:p>
            <a:endParaRPr lang="en-US" dirty="0" smtClean="0"/>
          </a:p>
          <a:p>
            <a:r>
              <a:rPr lang="en-US" sz="2400" dirty="0" smtClean="0">
                <a:latin typeface="Calibri Light" panose="020F0302020204030204" pitchFamily="34" charset="0"/>
              </a:rPr>
              <a:t>High torque geared motor</a:t>
            </a:r>
          </a:p>
          <a:p>
            <a:r>
              <a:rPr lang="en-US" sz="2400" dirty="0" smtClean="0">
                <a:latin typeface="Calibri Light" panose="020F0302020204030204" pitchFamily="34" charset="0"/>
              </a:rPr>
              <a:t>Torque rated at 60 N x cm</a:t>
            </a:r>
          </a:p>
          <a:p>
            <a:r>
              <a:rPr lang="en-US" sz="2400" dirty="0" smtClean="0">
                <a:latin typeface="Calibri Light" panose="020F0302020204030204" pitchFamily="34" charset="0"/>
              </a:rPr>
              <a:t>12V DC</a:t>
            </a:r>
          </a:p>
          <a:p>
            <a:r>
              <a:rPr lang="en-US" sz="2400" dirty="0" smtClean="0">
                <a:latin typeface="Calibri Light" panose="020F0302020204030204" pitchFamily="34" charset="0"/>
              </a:rPr>
              <a:t>120 RPM at 12V </a:t>
            </a:r>
          </a:p>
          <a:p>
            <a:r>
              <a:rPr lang="en-US" sz="2400" dirty="0" smtClean="0">
                <a:latin typeface="Calibri Light" panose="020F0302020204030204" pitchFamily="34" charset="0"/>
              </a:rPr>
              <a:t>Speed can be lowered and varied with PWM control</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1"/>
            <a:ext cx="3164038" cy="202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0727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08074"/>
            <a:ext cx="8987171" cy="1320800"/>
          </a:xfrm>
        </p:spPr>
        <p:txBody>
          <a:bodyPr>
            <a:noAutofit/>
          </a:bodyPr>
          <a:lstStyle/>
          <a:p>
            <a:pPr algn="l"/>
            <a:r>
              <a:rPr lang="en-US" sz="4400" dirty="0" smtClean="0">
                <a:solidFill>
                  <a:schemeClr val="tx1"/>
                </a:solidFill>
                <a:latin typeface="Calibri Light" panose="020F0302020204030204" pitchFamily="34" charset="0"/>
              </a:rPr>
              <a:t>Conveyor motor circuit considerations</a:t>
            </a:r>
            <a:endParaRPr lang="en-US" sz="4400" dirty="0">
              <a:solidFill>
                <a:schemeClr val="tx1"/>
              </a:solidFill>
              <a:latin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Light" panose="020F0302020204030204" pitchFamily="34" charset="0"/>
              </a:rPr>
              <a:t>The motors only need to rotate in one direction.</a:t>
            </a:r>
          </a:p>
          <a:p>
            <a:r>
              <a:rPr lang="en-US" sz="2800" dirty="0" smtClean="0">
                <a:latin typeface="Calibri Light" panose="020F0302020204030204" pitchFamily="34" charset="0"/>
              </a:rPr>
              <a:t>12V </a:t>
            </a:r>
          </a:p>
          <a:p>
            <a:r>
              <a:rPr lang="en-US" sz="2800" dirty="0" smtClean="0">
                <a:latin typeface="Calibri Light" panose="020F0302020204030204" pitchFamily="34" charset="0"/>
              </a:rPr>
              <a:t>Motors will need to utilize PWM control for speed variance.</a:t>
            </a:r>
          </a:p>
          <a:p>
            <a:r>
              <a:rPr lang="en-US" sz="2800" dirty="0" smtClean="0">
                <a:latin typeface="Calibri Light" panose="020F0302020204030204" pitchFamily="34" charset="0"/>
              </a:rPr>
              <a:t>3.3V logic control signal from MCU.</a:t>
            </a:r>
          </a:p>
          <a:p>
            <a:r>
              <a:rPr lang="en-US" sz="2800" dirty="0" smtClean="0">
                <a:latin typeface="Calibri Light" panose="020F0302020204030204" pitchFamily="34" charset="0"/>
              </a:rPr>
              <a:t>Motors will be turned on and off periodically.</a:t>
            </a:r>
          </a:p>
        </p:txBody>
      </p:sp>
    </p:spTree>
    <p:extLst>
      <p:ext uri="{BB962C8B-B14F-4D97-AF65-F5344CB8AC3E}">
        <p14:creationId xmlns:p14="http://schemas.microsoft.com/office/powerpoint/2010/main" val="3794278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400" dirty="0">
                <a:solidFill>
                  <a:schemeClr val="tx1"/>
                </a:solidFill>
                <a:latin typeface="Calibri Light" panose="020F0302020204030204" pitchFamily="34" charset="0"/>
              </a:rPr>
              <a:t>Conveyor Motor Circuit And Operation</a:t>
            </a:r>
          </a:p>
        </p:txBody>
      </p:sp>
      <p:sp>
        <p:nvSpPr>
          <p:cNvPr id="3" name="Content Placeholder 2"/>
          <p:cNvSpPr>
            <a:spLocks noGrp="1"/>
          </p:cNvSpPr>
          <p:nvPr>
            <p:ph sz="half" idx="1"/>
          </p:nvPr>
        </p:nvSpPr>
        <p:spPr/>
        <p:txBody>
          <a:bodyPr>
            <a:normAutofit fontScale="92500" lnSpcReduction="20000"/>
          </a:bodyPr>
          <a:lstStyle/>
          <a:p>
            <a:r>
              <a:rPr lang="en-US" sz="1900" dirty="0">
                <a:latin typeface="Calibri Light" panose="020F0302020204030204" pitchFamily="34" charset="0"/>
              </a:rPr>
              <a:t>Transistor Q1 acts as switch</a:t>
            </a:r>
          </a:p>
          <a:p>
            <a:r>
              <a:rPr lang="en-US" sz="1900" dirty="0">
                <a:latin typeface="Calibri Light" panose="020F0302020204030204" pitchFamily="34" charset="0"/>
              </a:rPr>
              <a:t>Current limiting Resistor R1</a:t>
            </a:r>
          </a:p>
          <a:p>
            <a:r>
              <a:rPr lang="en-US" sz="1900" dirty="0">
                <a:latin typeface="Calibri Light" panose="020F0302020204030204" pitchFamily="34" charset="0"/>
              </a:rPr>
              <a:t>DC motor M1</a:t>
            </a:r>
          </a:p>
          <a:p>
            <a:r>
              <a:rPr lang="en-US" sz="1900" dirty="0" err="1">
                <a:latin typeface="Calibri Light" panose="020F0302020204030204" pitchFamily="34" charset="0"/>
              </a:rPr>
              <a:t>Flyback</a:t>
            </a:r>
            <a:r>
              <a:rPr lang="en-US" sz="1900" dirty="0">
                <a:latin typeface="Calibri Light" panose="020F0302020204030204" pitchFamily="34" charset="0"/>
              </a:rPr>
              <a:t> diode D1</a:t>
            </a:r>
          </a:p>
          <a:p>
            <a:r>
              <a:rPr lang="en-US" sz="1900" dirty="0">
                <a:latin typeface="Calibri Light" panose="020F0302020204030204" pitchFamily="34" charset="0"/>
              </a:rPr>
              <a:t>Resettable fuse S1</a:t>
            </a:r>
          </a:p>
          <a:p>
            <a:endParaRPr lang="en-US" dirty="0" smtClean="0"/>
          </a:p>
          <a:p>
            <a:endParaRPr lang="en-US" dirty="0"/>
          </a:p>
          <a:p>
            <a:endParaRPr lang="en-US" dirty="0" smtClean="0"/>
          </a:p>
          <a:p>
            <a:r>
              <a:rPr lang="en-US" sz="1900" dirty="0">
                <a:latin typeface="Calibri Light" panose="020F0302020204030204" pitchFamily="34" charset="0"/>
              </a:rPr>
              <a:t>PWM module on </a:t>
            </a:r>
            <a:r>
              <a:rPr lang="en-US" sz="1900" dirty="0" smtClean="0">
                <a:latin typeface="Calibri Light" panose="020F0302020204030204" pitchFamily="34" charset="0"/>
              </a:rPr>
              <a:t>ATmega32U4 </a:t>
            </a:r>
            <a:r>
              <a:rPr lang="en-US" sz="1900" dirty="0">
                <a:latin typeface="Calibri Light" panose="020F0302020204030204" pitchFamily="34" charset="0"/>
              </a:rPr>
              <a:t>will be</a:t>
            </a:r>
          </a:p>
          <a:p>
            <a:pPr marL="0" indent="0">
              <a:buNone/>
            </a:pPr>
            <a:r>
              <a:rPr lang="en-US" sz="1900" dirty="0">
                <a:latin typeface="Calibri Light" panose="020F0302020204030204" pitchFamily="34" charset="0"/>
              </a:rPr>
              <a:t>        used to send varying width </a:t>
            </a:r>
          </a:p>
          <a:p>
            <a:pPr marL="0" indent="0">
              <a:buNone/>
            </a:pPr>
            <a:r>
              <a:rPr lang="en-US" sz="1900" dirty="0">
                <a:latin typeface="Calibri Light" panose="020F0302020204030204" pitchFamily="34" charset="0"/>
              </a:rPr>
              <a:t>        pulses to control motor speed.</a:t>
            </a:r>
          </a:p>
          <a:p>
            <a:endParaRPr lang="en-US" sz="1600" dirty="0"/>
          </a:p>
        </p:txBody>
      </p:sp>
      <p:pic>
        <p:nvPicPr>
          <p:cNvPr id="5" name="Content Placeholder 4"/>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600200"/>
            <a:ext cx="3048000" cy="2513756"/>
          </a:xfrm>
          <a:prstGeom prst="rect">
            <a:avLst/>
          </a:prstGeom>
          <a:noFill/>
          <a:ln>
            <a:noFill/>
          </a:ln>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553371"/>
            <a:ext cx="5410200" cy="1752600"/>
          </a:xfrm>
          <a:prstGeom prst="rect">
            <a:avLst/>
          </a:prstGeom>
          <a:noFill/>
          <a:ln>
            <a:noFill/>
          </a:ln>
        </p:spPr>
      </p:pic>
    </p:spTree>
    <p:extLst>
      <p:ext uri="{BB962C8B-B14F-4D97-AF65-F5344CB8AC3E}">
        <p14:creationId xmlns:p14="http://schemas.microsoft.com/office/powerpoint/2010/main" val="383186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457200"/>
            <a:ext cx="6400800" cy="1446550"/>
          </a:xfrm>
          <a:prstGeom prst="rect">
            <a:avLst/>
          </a:prstGeom>
          <a:noFill/>
        </p:spPr>
        <p:txBody>
          <a:bodyPr wrap="square" rtlCol="0">
            <a:spAutoFit/>
          </a:bodyPr>
          <a:lstStyle/>
          <a:p>
            <a:r>
              <a:rPr lang="en-US" sz="4400" dirty="0">
                <a:solidFill>
                  <a:prstClr val="black"/>
                </a:solidFill>
                <a:latin typeface="Calibri Light" panose="020F0302020204030204" pitchFamily="34" charset="0"/>
              </a:rPr>
              <a:t>Conveyor Belt Mechanical Construction</a:t>
            </a:r>
          </a:p>
        </p:txBody>
      </p:sp>
      <p:sp>
        <p:nvSpPr>
          <p:cNvPr id="3" name="TextBox 2"/>
          <p:cNvSpPr txBox="1"/>
          <p:nvPr/>
        </p:nvSpPr>
        <p:spPr>
          <a:xfrm>
            <a:off x="6733735" y="2189688"/>
            <a:ext cx="3352800" cy="1631216"/>
          </a:xfrm>
          <a:prstGeom prst="rect">
            <a:avLst/>
          </a:prstGeom>
          <a:noFill/>
        </p:spPr>
        <p:txBody>
          <a:bodyPr wrap="square" rtlCol="0">
            <a:spAutoFit/>
          </a:bodyPr>
          <a:lstStyle/>
          <a:p>
            <a:r>
              <a:rPr lang="en-US" sz="2000" dirty="0">
                <a:solidFill>
                  <a:prstClr val="black"/>
                </a:solidFill>
                <a:latin typeface="Calibri Light" panose="020F0302020204030204" pitchFamily="34" charset="0"/>
              </a:rPr>
              <a:t>The conveyor belts </a:t>
            </a:r>
            <a:r>
              <a:rPr lang="en-US" sz="2000" dirty="0" smtClean="0">
                <a:solidFill>
                  <a:prstClr val="black"/>
                </a:solidFill>
                <a:latin typeface="Calibri Light" panose="020F0302020204030204" pitchFamily="34" charset="0"/>
              </a:rPr>
              <a:t>were  </a:t>
            </a:r>
            <a:r>
              <a:rPr lang="en-US" sz="2000" dirty="0">
                <a:solidFill>
                  <a:prstClr val="black"/>
                </a:solidFill>
                <a:latin typeface="Calibri Light" panose="020F0302020204030204" pitchFamily="34" charset="0"/>
              </a:rPr>
              <a:t>constructed out of Lego </a:t>
            </a:r>
            <a:r>
              <a:rPr lang="en-US" sz="2000" dirty="0" smtClean="0">
                <a:solidFill>
                  <a:prstClr val="black"/>
                </a:solidFill>
                <a:latin typeface="Calibri Light" panose="020F0302020204030204" pitchFamily="34" charset="0"/>
              </a:rPr>
              <a:t>Technic parts. They have many </a:t>
            </a:r>
            <a:r>
              <a:rPr lang="en-US" sz="2000" dirty="0" err="1" smtClean="0">
                <a:solidFill>
                  <a:prstClr val="black"/>
                </a:solidFill>
                <a:latin typeface="Calibri Light" panose="020F0302020204030204" pitchFamily="34" charset="0"/>
              </a:rPr>
              <a:t>lego</a:t>
            </a:r>
            <a:r>
              <a:rPr lang="en-US" sz="2000" dirty="0" smtClean="0">
                <a:solidFill>
                  <a:prstClr val="black"/>
                </a:solidFill>
                <a:latin typeface="Calibri Light" panose="020F0302020204030204" pitchFamily="34" charset="0"/>
              </a:rPr>
              <a:t> “pins” supporting the structure.</a:t>
            </a:r>
            <a:endParaRPr lang="en-US" sz="2000" dirty="0">
              <a:solidFill>
                <a:prstClr val="black"/>
              </a:solidFill>
              <a:latin typeface="Calibri Light" panose="020F0302020204030204" pitchFamily="34" charset="0"/>
            </a:endParaRPr>
          </a:p>
        </p:txBody>
      </p:sp>
      <p:sp>
        <p:nvSpPr>
          <p:cNvPr id="5" name="TextBox 4"/>
          <p:cNvSpPr txBox="1"/>
          <p:nvPr/>
        </p:nvSpPr>
        <p:spPr>
          <a:xfrm>
            <a:off x="6733735" y="4106842"/>
            <a:ext cx="3352800" cy="1015663"/>
          </a:xfrm>
          <a:prstGeom prst="rect">
            <a:avLst/>
          </a:prstGeom>
          <a:noFill/>
        </p:spPr>
        <p:txBody>
          <a:bodyPr wrap="square" rtlCol="0">
            <a:spAutoFit/>
          </a:bodyPr>
          <a:lstStyle/>
          <a:p>
            <a:r>
              <a:rPr lang="en-US" sz="2000" dirty="0" smtClean="0">
                <a:solidFill>
                  <a:prstClr val="black"/>
                </a:solidFill>
                <a:latin typeface="Calibri Light" panose="020F0302020204030204" pitchFamily="34" charset="0"/>
              </a:rPr>
              <a:t>The motors were coupled to a </a:t>
            </a:r>
            <a:r>
              <a:rPr lang="en-US" sz="2000" dirty="0" err="1" smtClean="0">
                <a:solidFill>
                  <a:prstClr val="black"/>
                </a:solidFill>
                <a:latin typeface="Calibri Light" panose="020F0302020204030204" pitchFamily="34" charset="0"/>
              </a:rPr>
              <a:t>lego</a:t>
            </a:r>
            <a:r>
              <a:rPr lang="en-US" sz="2000" dirty="0" smtClean="0">
                <a:solidFill>
                  <a:prstClr val="black"/>
                </a:solidFill>
                <a:latin typeface="Calibri Light" panose="020F0302020204030204" pitchFamily="34" charset="0"/>
              </a:rPr>
              <a:t>  part to attach to the belt rod.</a:t>
            </a:r>
            <a:endParaRPr lang="en-US" sz="2000" dirty="0">
              <a:solidFill>
                <a:prstClr val="black"/>
              </a:solidFill>
              <a:latin typeface="Calibri Light" panose="020F0302020204030204" pitchFamily="34" charset="0"/>
            </a:endParaRPr>
          </a:p>
        </p:txBody>
      </p:sp>
      <p:sp>
        <p:nvSpPr>
          <p:cNvPr id="6" name="TextBox 5"/>
          <p:cNvSpPr txBox="1"/>
          <p:nvPr/>
        </p:nvSpPr>
        <p:spPr>
          <a:xfrm>
            <a:off x="1622957" y="5609970"/>
            <a:ext cx="7772400" cy="400110"/>
          </a:xfrm>
          <a:prstGeom prst="rect">
            <a:avLst/>
          </a:prstGeom>
          <a:noFill/>
        </p:spPr>
        <p:txBody>
          <a:bodyPr wrap="square" rtlCol="0">
            <a:spAutoFit/>
          </a:bodyPr>
          <a:lstStyle/>
          <a:p>
            <a:r>
              <a:rPr lang="en-US" sz="2000" dirty="0">
                <a:solidFill>
                  <a:prstClr val="black"/>
                </a:solidFill>
                <a:latin typeface="Calibri Light" panose="020F0302020204030204" pitchFamily="34" charset="0"/>
              </a:rPr>
              <a:t>The belt material is constructed from photo paper. </a:t>
            </a:r>
          </a:p>
        </p:txBody>
      </p:sp>
      <p:pic>
        <p:nvPicPr>
          <p:cNvPr id="2050" name="Picture 2" descr="C:\Users\Owner\Desktop\Downloads\IMG_23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2957" y="2189688"/>
            <a:ext cx="4965433" cy="313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050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tx1"/>
                </a:solidFill>
                <a:latin typeface="Calibri Light" panose="020F0302020204030204" pitchFamily="34" charset="0"/>
              </a:rPr>
              <a:t>Project Goals/Specifications</a:t>
            </a:r>
            <a:endParaRPr lang="en-US" sz="4400" dirty="0">
              <a:solidFill>
                <a:schemeClr val="tx1"/>
              </a:solidFill>
              <a:latin typeface="Calibri Light" panose="020F0302020204030204" pitchFamily="34" charset="0"/>
            </a:endParaRPr>
          </a:p>
        </p:txBody>
      </p:sp>
      <p:sp>
        <p:nvSpPr>
          <p:cNvPr id="3" name="Content Placeholder 2"/>
          <p:cNvSpPr>
            <a:spLocks noGrp="1"/>
          </p:cNvSpPr>
          <p:nvPr>
            <p:ph idx="1"/>
          </p:nvPr>
        </p:nvSpPr>
        <p:spPr/>
        <p:txBody>
          <a:bodyPr/>
          <a:lstStyle/>
          <a:p>
            <a:r>
              <a:rPr lang="en-US" sz="3200" dirty="0" smtClean="0">
                <a:latin typeface="Calibri Light" panose="020F0302020204030204" pitchFamily="34" charset="0"/>
              </a:rPr>
              <a:t>Why a Lego sorter?</a:t>
            </a:r>
          </a:p>
          <a:p>
            <a:r>
              <a:rPr lang="en-US" sz="3200" dirty="0" smtClean="0">
                <a:latin typeface="Calibri Light" panose="020F0302020204030204" pitchFamily="34" charset="0"/>
              </a:rPr>
              <a:t> Specific Objectives</a:t>
            </a:r>
          </a:p>
          <a:p>
            <a:pPr lvl="1"/>
            <a:r>
              <a:rPr lang="en-US" sz="2800" dirty="0" smtClean="0">
                <a:latin typeface="Calibri Light" panose="020F0302020204030204" pitchFamily="34" charset="0"/>
              </a:rPr>
              <a:t>Minimal user dependency</a:t>
            </a:r>
          </a:p>
          <a:p>
            <a:pPr lvl="1"/>
            <a:r>
              <a:rPr lang="en-US" sz="2800" dirty="0" smtClean="0">
                <a:latin typeface="Calibri Light" panose="020F0302020204030204" pitchFamily="34" charset="0"/>
              </a:rPr>
              <a:t>Speed vs. Accuracy</a:t>
            </a:r>
          </a:p>
          <a:p>
            <a:r>
              <a:rPr lang="en-US" sz="3200" dirty="0" smtClean="0">
                <a:latin typeface="Calibri Light" panose="020F0302020204030204" pitchFamily="34" charset="0"/>
              </a:rPr>
              <a:t>Overall Objective Statement</a:t>
            </a:r>
          </a:p>
          <a:p>
            <a:endParaRPr lang="en-US" dirty="0" smtClean="0"/>
          </a:p>
          <a:p>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3969894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solidFill>
                  <a:schemeClr val="tx1"/>
                </a:solidFill>
                <a:latin typeface="Calibri Light" panose="020F0302020204030204" pitchFamily="34" charset="0"/>
              </a:rPr>
              <a:t>Rotating Arm Considerations</a:t>
            </a:r>
            <a:endParaRPr lang="en-US" sz="4400" dirty="0">
              <a:solidFill>
                <a:schemeClr val="tx1"/>
              </a:solidFill>
              <a:latin typeface="Calibri Light" panose="020F0302020204030204" pitchFamily="34" charset="0"/>
            </a:endParaRPr>
          </a:p>
        </p:txBody>
      </p:sp>
      <p:sp>
        <p:nvSpPr>
          <p:cNvPr id="3" name="Content Placeholder 2"/>
          <p:cNvSpPr>
            <a:spLocks noGrp="1"/>
          </p:cNvSpPr>
          <p:nvPr>
            <p:ph idx="1"/>
          </p:nvPr>
        </p:nvSpPr>
        <p:spPr>
          <a:xfrm>
            <a:off x="677334" y="2160589"/>
            <a:ext cx="6201768" cy="3880773"/>
          </a:xfrm>
        </p:spPr>
        <p:txBody>
          <a:bodyPr>
            <a:normAutofit/>
          </a:bodyPr>
          <a:lstStyle/>
          <a:p>
            <a:r>
              <a:rPr lang="en-US" sz="2400" dirty="0" smtClean="0">
                <a:latin typeface="Calibri Light" panose="020F0302020204030204" pitchFamily="34" charset="0"/>
              </a:rPr>
              <a:t>Arm should be light weight.</a:t>
            </a:r>
          </a:p>
          <a:p>
            <a:r>
              <a:rPr lang="en-US" sz="2400" dirty="0" smtClean="0">
                <a:latin typeface="Calibri Light" panose="020F0302020204030204" pitchFamily="34" charset="0"/>
              </a:rPr>
              <a:t>Arm should rotate a full 360° to access all sorting bins.</a:t>
            </a:r>
          </a:p>
          <a:p>
            <a:r>
              <a:rPr lang="en-US" sz="2400" dirty="0" smtClean="0">
                <a:latin typeface="Calibri Light" panose="020F0302020204030204" pitchFamily="34" charset="0"/>
              </a:rPr>
              <a:t>Rotation needs to be precise enough to deposit a LEGO in up to 10 bins surrounding the rotating arm.</a:t>
            </a:r>
          </a:p>
          <a:p>
            <a:r>
              <a:rPr lang="en-US" sz="2400" dirty="0" smtClean="0">
                <a:latin typeface="Calibri Light" panose="020F0302020204030204" pitchFamily="34" charset="0"/>
              </a:rPr>
              <a:t>Need a feedback sensor for relative positioning.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4134" y="4160056"/>
            <a:ext cx="2666288" cy="260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Owner\Desktop\Downloads\IMG_25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5575" y="428352"/>
            <a:ext cx="3423407" cy="3526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228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906" y="562707"/>
            <a:ext cx="4851559" cy="872393"/>
          </a:xfrm>
        </p:spPr>
        <p:txBody>
          <a:bodyPr>
            <a:noAutofit/>
          </a:bodyPr>
          <a:lstStyle/>
          <a:p>
            <a:r>
              <a:rPr lang="en-US" sz="4400" b="0" dirty="0">
                <a:solidFill>
                  <a:schemeClr val="tx1"/>
                </a:solidFill>
                <a:latin typeface="Calibri Light" panose="020F0302020204030204" pitchFamily="34" charset="0"/>
              </a:rPr>
              <a:t>Rotating Arm Motor</a:t>
            </a:r>
          </a:p>
        </p:txBody>
      </p:sp>
      <p:pic>
        <p:nvPicPr>
          <p:cNvPr id="5" name="Picture 3" descr="C:\Users\Nick\Desktop\SD_PP_pics\stepper_moto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7493" y="1435100"/>
            <a:ext cx="4995333" cy="3746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a:xfrm>
            <a:off x="315354" y="1783569"/>
            <a:ext cx="5488661" cy="2584449"/>
          </a:xfrm>
        </p:spPr>
        <p:txBody>
          <a:bodyPr>
            <a:normAutofit fontScale="25000" lnSpcReduction="20000"/>
          </a:bodyPr>
          <a:lstStyle/>
          <a:p>
            <a:pPr marL="285750" indent="-285750">
              <a:buFont typeface="Arial" panose="020B0604020202020204" pitchFamily="34" charset="0"/>
              <a:buChar char="•"/>
            </a:pPr>
            <a:endParaRPr lang="en-US" sz="1800" dirty="0" smtClean="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8000" dirty="0" smtClean="0">
                <a:latin typeface="Calibri Light" panose="020F0302020204030204" pitchFamily="34" charset="0"/>
              </a:rPr>
              <a:t>5V </a:t>
            </a:r>
            <a:r>
              <a:rPr lang="en-US" sz="8000" dirty="0">
                <a:latin typeface="Calibri Light" panose="020F0302020204030204" pitchFamily="34" charset="0"/>
              </a:rPr>
              <a:t>unipolar stepper motor.</a:t>
            </a:r>
          </a:p>
          <a:p>
            <a:pPr marL="285750" indent="-285750">
              <a:buFont typeface="Arial" panose="020B0604020202020204" pitchFamily="34" charset="0"/>
              <a:buChar char="•"/>
            </a:pPr>
            <a:r>
              <a:rPr lang="en-US" sz="8000" dirty="0">
                <a:latin typeface="Calibri Light" panose="020F0302020204030204" pitchFamily="34" charset="0"/>
              </a:rPr>
              <a:t>Draws ~250 mA stalled.</a:t>
            </a:r>
          </a:p>
          <a:p>
            <a:pPr marL="285750" indent="-285750">
              <a:buFont typeface="Arial" panose="020B0604020202020204" pitchFamily="34" charset="0"/>
              <a:buChar char="•"/>
            </a:pPr>
            <a:r>
              <a:rPr lang="en-US" sz="8000" dirty="0">
                <a:latin typeface="Calibri Light" panose="020F0302020204030204" pitchFamily="34" charset="0"/>
              </a:rPr>
              <a:t>4 phases, 5 wires.</a:t>
            </a:r>
          </a:p>
          <a:p>
            <a:pPr marL="285750" indent="-285750">
              <a:buFont typeface="Arial" panose="020B0604020202020204" pitchFamily="34" charset="0"/>
              <a:buChar char="•"/>
            </a:pPr>
            <a:r>
              <a:rPr lang="en-US" sz="8000" dirty="0">
                <a:latin typeface="Calibri Light" panose="020F0302020204030204" pitchFamily="34" charset="0"/>
              </a:rPr>
              <a:t>1/64 reduction ratio using full-step. 360° / 64 = 5.625° per step</a:t>
            </a:r>
          </a:p>
          <a:p>
            <a:pPr marL="285750" indent="-285750">
              <a:buFont typeface="Arial" panose="020B0604020202020204" pitchFamily="34" charset="0"/>
              <a:buChar char="•"/>
            </a:pPr>
            <a:r>
              <a:rPr lang="en-US" sz="8000" dirty="0">
                <a:latin typeface="Calibri Light" panose="020F0302020204030204" pitchFamily="34" charset="0"/>
              </a:rPr>
              <a:t>Half step switching sequence allows for 512 steps per shaft revolution at resolution of ~0.703° per step.</a:t>
            </a:r>
          </a:p>
          <a:p>
            <a:pPr marL="285750" indent="-285750">
              <a:buFont typeface="Arial" panose="020B0604020202020204" pitchFamily="34" charset="0"/>
              <a:buChar char="•"/>
            </a:pPr>
            <a:r>
              <a:rPr lang="en-US" sz="8000" dirty="0">
                <a:latin typeface="Calibri Light" panose="020F0302020204030204" pitchFamily="34" charset="0"/>
              </a:rPr>
              <a:t>Possible issue – Actual gear ratio measured around 63.68395 : 1.</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77139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solidFill>
                  <a:schemeClr val="tx1"/>
                </a:solidFill>
                <a:latin typeface="Calibri Light" panose="020F0302020204030204" pitchFamily="34" charset="0"/>
              </a:rPr>
              <a:t>Half-Step Motor Sequence</a:t>
            </a:r>
            <a:endParaRPr lang="en-US" sz="4400" dirty="0">
              <a:solidFill>
                <a:schemeClr val="tx1"/>
              </a:solidFill>
              <a:latin typeface="Calibri Light" panose="020F0302020204030204" pitchFamily="34" charset="0"/>
            </a:endParaRPr>
          </a:p>
        </p:txBody>
      </p:sp>
      <p:sp>
        <p:nvSpPr>
          <p:cNvPr id="3" name="Content Placeholder 2"/>
          <p:cNvSpPr>
            <a:spLocks noGrp="1"/>
          </p:cNvSpPr>
          <p:nvPr>
            <p:ph sz="half" idx="1"/>
          </p:nvPr>
        </p:nvSpPr>
        <p:spPr/>
        <p:txBody>
          <a:bodyPr/>
          <a:lstStyle/>
          <a:p>
            <a:r>
              <a:rPr lang="en-US" sz="2000" dirty="0" smtClean="0">
                <a:latin typeface="Calibri Light" panose="020F0302020204030204" pitchFamily="34" charset="0"/>
              </a:rPr>
              <a:t>8 coil energizing sequences per half-step.</a:t>
            </a:r>
          </a:p>
          <a:p>
            <a:r>
              <a:rPr lang="en-US" sz="2000" dirty="0" smtClean="0">
                <a:latin typeface="Calibri Light" panose="020F0302020204030204" pitchFamily="34" charset="0"/>
              </a:rPr>
              <a:t>512 total half-steps per revolution</a:t>
            </a:r>
          </a:p>
          <a:p>
            <a:endParaRPr lang="en-US" dirty="0"/>
          </a:p>
        </p:txBody>
      </p:sp>
      <p:graphicFrame>
        <p:nvGraphicFramePr>
          <p:cNvPr id="5" name="Content Placeholder 4"/>
          <p:cNvGraphicFramePr>
            <a:graphicFrameLocks noGrp="1"/>
          </p:cNvGraphicFramePr>
          <p:nvPr>
            <p:ph sz="half" idx="2"/>
            <p:extLst/>
          </p:nvPr>
        </p:nvGraphicFramePr>
        <p:xfrm>
          <a:off x="3011849" y="4455931"/>
          <a:ext cx="6275376" cy="1857640"/>
        </p:xfrm>
        <a:graphic>
          <a:graphicData uri="http://schemas.openxmlformats.org/drawingml/2006/table">
            <a:tbl>
              <a:tblPr firstRow="1" firstCol="1" bandRow="1">
                <a:tableStyleId>{5C22544A-7EE6-4342-B048-85BDC9FD1C3A}</a:tableStyleId>
              </a:tblPr>
              <a:tblGrid>
                <a:gridCol w="697264"/>
                <a:gridCol w="697264"/>
                <a:gridCol w="697264"/>
                <a:gridCol w="697264"/>
                <a:gridCol w="697264"/>
                <a:gridCol w="697264"/>
                <a:gridCol w="697264"/>
                <a:gridCol w="697264"/>
                <a:gridCol w="697264"/>
              </a:tblGrid>
              <a:tr h="371528">
                <a:tc>
                  <a:txBody>
                    <a:bodyPr/>
                    <a:lstStyle/>
                    <a:p>
                      <a:pPr marL="0" marR="0">
                        <a:lnSpc>
                          <a:spcPct val="115000"/>
                        </a:lnSpc>
                        <a:spcBef>
                          <a:spcPts val="0"/>
                        </a:spcBef>
                        <a:spcAft>
                          <a:spcPts val="0"/>
                        </a:spcAft>
                      </a:pPr>
                      <a:r>
                        <a:rPr lang="en-US" sz="1200" dirty="0">
                          <a:effectLst/>
                        </a:rPr>
                        <a:t>Wire</a:t>
                      </a:r>
                      <a:endParaRPr lang="en-US" sz="1200" dirty="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dirty="0">
                          <a:effectLst/>
                        </a:rPr>
                        <a:t>1</a:t>
                      </a:r>
                      <a:endParaRPr lang="en-US" sz="1200" dirty="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4</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5</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6</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7</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8</a:t>
                      </a:r>
                      <a:endParaRPr lang="en-US" sz="1200">
                        <a:effectLst/>
                        <a:latin typeface="Calibri"/>
                        <a:ea typeface="Calibri"/>
                        <a:cs typeface="Times New Roman"/>
                      </a:endParaRPr>
                    </a:p>
                  </a:txBody>
                  <a:tcPr marL="45548" marR="45548" marT="0" marB="0"/>
                </a:tc>
              </a:tr>
              <a:tr h="371528">
                <a:tc>
                  <a:txBody>
                    <a:bodyPr/>
                    <a:lstStyle/>
                    <a:p>
                      <a:pPr marL="0" marR="0">
                        <a:lnSpc>
                          <a:spcPct val="115000"/>
                        </a:lnSpc>
                        <a:spcBef>
                          <a:spcPts val="0"/>
                        </a:spcBef>
                        <a:spcAft>
                          <a:spcPts val="0"/>
                        </a:spcAft>
                      </a:pPr>
                      <a:r>
                        <a:rPr lang="en-US" sz="1200" dirty="0">
                          <a:effectLst/>
                        </a:rPr>
                        <a:t>4</a:t>
                      </a:r>
                      <a:endParaRPr lang="en-US" sz="1200" dirty="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dirty="0">
                          <a:effectLst/>
                        </a:rPr>
                        <a:t>1</a:t>
                      </a:r>
                      <a:endParaRPr lang="en-US" sz="1200" dirty="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dirty="0">
                          <a:effectLst/>
                        </a:rPr>
                        <a:t>1</a:t>
                      </a:r>
                      <a:endParaRPr lang="en-US" sz="1200" dirty="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45548" marR="45548" marT="0" marB="0"/>
                </a:tc>
              </a:tr>
              <a:tr h="371528">
                <a:tc>
                  <a:txBody>
                    <a:bodyPr/>
                    <a:lstStyle/>
                    <a:p>
                      <a:pPr marL="0" marR="0">
                        <a:lnSpc>
                          <a:spcPct val="115000"/>
                        </a:lnSpc>
                        <a:spcBef>
                          <a:spcPts val="0"/>
                        </a:spcBef>
                        <a:spcAft>
                          <a:spcPts val="0"/>
                        </a:spcAft>
                      </a:pPr>
                      <a:r>
                        <a:rPr lang="en-US" sz="1200">
                          <a:effectLst/>
                        </a:rPr>
                        <a:t>3</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dirty="0">
                          <a:effectLst/>
                        </a:rPr>
                        <a:t>1</a:t>
                      </a:r>
                      <a:endParaRPr lang="en-US" sz="1200" dirty="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dirty="0">
                          <a:effectLst/>
                        </a:rPr>
                        <a:t>1</a:t>
                      </a:r>
                      <a:endParaRPr lang="en-US" sz="1200" dirty="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r>
              <a:tr h="371528">
                <a:tc>
                  <a:txBody>
                    <a:bodyPr/>
                    <a:lstStyle/>
                    <a:p>
                      <a:pPr marL="0" marR="0">
                        <a:lnSpc>
                          <a:spcPct val="115000"/>
                        </a:lnSpc>
                        <a:spcBef>
                          <a:spcPts val="0"/>
                        </a:spcBef>
                        <a:spcAft>
                          <a:spcPts val="0"/>
                        </a:spcAft>
                      </a:pPr>
                      <a:r>
                        <a:rPr lang="en-US" sz="1200">
                          <a:effectLst/>
                        </a:rPr>
                        <a:t>2</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dirty="0">
                          <a:effectLst/>
                        </a:rPr>
                        <a:t>0</a:t>
                      </a:r>
                      <a:endParaRPr lang="en-US" sz="1200" dirty="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dirty="0">
                          <a:effectLst/>
                        </a:rPr>
                        <a:t>1</a:t>
                      </a:r>
                      <a:endParaRPr lang="en-US" sz="1200" dirty="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dirty="0">
                          <a:effectLst/>
                        </a:rPr>
                        <a:t>1</a:t>
                      </a:r>
                      <a:endParaRPr lang="en-US" sz="1200" dirty="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r>
              <a:tr h="371528">
                <a:tc>
                  <a:txBody>
                    <a:bodyPr/>
                    <a:lstStyle/>
                    <a:p>
                      <a:pPr marL="0" marR="0">
                        <a:lnSpc>
                          <a:spcPct val="115000"/>
                        </a:lnSpc>
                        <a:spcBef>
                          <a:spcPts val="0"/>
                        </a:spcBef>
                        <a:spcAft>
                          <a:spcPts val="0"/>
                        </a:spcAft>
                      </a:pPr>
                      <a:r>
                        <a:rPr lang="en-US" sz="1200">
                          <a:effectLst/>
                        </a:rPr>
                        <a:t>1</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a:effectLst/>
                        </a:rPr>
                        <a:t>0</a:t>
                      </a:r>
                      <a:endParaRPr lang="en-US" sz="120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dirty="0">
                          <a:effectLst/>
                        </a:rPr>
                        <a:t>0</a:t>
                      </a:r>
                      <a:endParaRPr lang="en-US" sz="1200" dirty="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dirty="0">
                          <a:effectLst/>
                        </a:rPr>
                        <a:t>1</a:t>
                      </a:r>
                      <a:endParaRPr lang="en-US" sz="1200" dirty="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dirty="0">
                          <a:effectLst/>
                        </a:rPr>
                        <a:t>1</a:t>
                      </a:r>
                      <a:endParaRPr lang="en-US" sz="1200" dirty="0">
                        <a:effectLst/>
                        <a:latin typeface="Calibri"/>
                        <a:ea typeface="Calibri"/>
                        <a:cs typeface="Times New Roman"/>
                      </a:endParaRPr>
                    </a:p>
                  </a:txBody>
                  <a:tcPr marL="45548" marR="45548" marT="0" marB="0"/>
                </a:tc>
                <a:tc>
                  <a:txBody>
                    <a:bodyPr/>
                    <a:lstStyle/>
                    <a:p>
                      <a:pPr marL="0" marR="0">
                        <a:lnSpc>
                          <a:spcPct val="115000"/>
                        </a:lnSpc>
                        <a:spcBef>
                          <a:spcPts val="0"/>
                        </a:spcBef>
                        <a:spcAft>
                          <a:spcPts val="0"/>
                        </a:spcAft>
                      </a:pPr>
                      <a:r>
                        <a:rPr lang="en-US" sz="1200" dirty="0">
                          <a:effectLst/>
                        </a:rPr>
                        <a:t>1</a:t>
                      </a:r>
                      <a:endParaRPr lang="en-US" sz="1200" dirty="0">
                        <a:effectLst/>
                        <a:latin typeface="Calibri"/>
                        <a:ea typeface="Calibri"/>
                        <a:cs typeface="Times New Roman"/>
                      </a:endParaRPr>
                    </a:p>
                  </a:txBody>
                  <a:tcPr marL="45548" marR="45548" marT="0" marB="0"/>
                </a:tc>
              </a:tr>
            </a:tbl>
          </a:graphicData>
        </a:graphic>
      </p:graphicFrame>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380" y="1610436"/>
            <a:ext cx="2505425" cy="259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320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345" y="866417"/>
            <a:ext cx="4011084" cy="1162050"/>
          </a:xfrm>
        </p:spPr>
        <p:txBody>
          <a:bodyPr>
            <a:noAutofit/>
          </a:bodyPr>
          <a:lstStyle/>
          <a:p>
            <a:r>
              <a:rPr lang="en-US" sz="4400" b="0" dirty="0" smtClean="0">
                <a:solidFill>
                  <a:schemeClr val="tx1"/>
                </a:solidFill>
                <a:latin typeface="Calibri Light" panose="020F0302020204030204" pitchFamily="34" charset="0"/>
              </a:rPr>
              <a:t>Stepper Motor Driver</a:t>
            </a:r>
            <a:endParaRPr lang="en-US" sz="4400" b="0" dirty="0">
              <a:solidFill>
                <a:schemeClr val="tx1"/>
              </a:solidFill>
              <a:latin typeface="Calibri Light" panose="020F0302020204030204" pitchFamily="34" charset="0"/>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1251" y="3810001"/>
            <a:ext cx="4648200" cy="240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1981201" y="1432487"/>
            <a:ext cx="3008313" cy="5425513"/>
          </a:xfrm>
        </p:spPr>
        <p:txBody>
          <a:bodyPr>
            <a:normAutofit fontScale="92500" lnSpcReduction="20000"/>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ULN2003A Darlington array.</a:t>
            </a:r>
          </a:p>
          <a:p>
            <a:pPr marL="285750" indent="-285750">
              <a:buFont typeface="Arial" panose="020B0604020202020204" pitchFamily="34" charset="0"/>
              <a:buChar char="•"/>
            </a:pPr>
            <a:r>
              <a:rPr lang="en-US" dirty="0" smtClean="0"/>
              <a:t>7 Darlington array circuits in space-saving IC package. Will only need to use 4 of the 7</a:t>
            </a:r>
          </a:p>
          <a:p>
            <a:pPr marL="285750" indent="-285750">
              <a:buFont typeface="Arial" panose="020B0604020202020204" pitchFamily="34" charset="0"/>
              <a:buChar char="•"/>
            </a:pPr>
            <a:r>
              <a:rPr lang="en-US" dirty="0" smtClean="0"/>
              <a:t>Clamp diodes for inductive load switching.</a:t>
            </a:r>
          </a:p>
          <a:p>
            <a:pPr marL="285750" indent="-285750">
              <a:buFont typeface="Arial" panose="020B0604020202020204" pitchFamily="34" charset="0"/>
              <a:buChar char="•"/>
            </a:pPr>
            <a:r>
              <a:rPr lang="en-US" dirty="0" smtClean="0"/>
              <a:t>Very low current draw from the MCU.</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smtClean="0"/>
              <a:t>Motor draws 250 mA max per coil winding.</a:t>
            </a:r>
          </a:p>
        </p:txBody>
      </p:sp>
      <p:pic>
        <p:nvPicPr>
          <p:cNvPr id="12291" name="Picture 3" descr="C:\Users\Nick\Desktop\SD_PP_pics\ULNmotor_dri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380286"/>
            <a:ext cx="3653851" cy="21343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4155303507"/>
              </p:ext>
            </p:extLst>
          </p:nvPr>
        </p:nvGraphicFramePr>
        <p:xfrm>
          <a:off x="1981201" y="4527453"/>
          <a:ext cx="3200400" cy="1463040"/>
        </p:xfrm>
        <a:graphic>
          <a:graphicData uri="http://schemas.openxmlformats.org/drawingml/2006/table">
            <a:tbl>
              <a:tblPr firstRow="1" bandRow="1">
                <a:tableStyleId>{5C22544A-7EE6-4342-B048-85BDC9FD1C3A}</a:tableStyleId>
              </a:tblPr>
              <a:tblGrid>
                <a:gridCol w="2215662"/>
                <a:gridCol w="984738"/>
              </a:tblGrid>
              <a:tr h="287867">
                <a:tc>
                  <a:txBody>
                    <a:bodyPr/>
                    <a:lstStyle/>
                    <a:p>
                      <a:r>
                        <a:rPr lang="en-US" dirty="0" smtClean="0"/>
                        <a:t>Maximum ratings</a:t>
                      </a:r>
                      <a:endParaRPr lang="en-US" dirty="0"/>
                    </a:p>
                  </a:txBody>
                  <a:tcPr/>
                </a:tc>
                <a:tc>
                  <a:txBody>
                    <a:bodyPr/>
                    <a:lstStyle/>
                    <a:p>
                      <a:endParaRPr lang="en-US" dirty="0"/>
                    </a:p>
                  </a:txBody>
                  <a:tcPr/>
                </a:tc>
              </a:tr>
              <a:tr h="287867">
                <a:tc>
                  <a:txBody>
                    <a:bodyPr/>
                    <a:lstStyle/>
                    <a:p>
                      <a:r>
                        <a:rPr lang="en-US" sz="1200" dirty="0" smtClean="0"/>
                        <a:t>Output</a:t>
                      </a:r>
                      <a:r>
                        <a:rPr lang="en-US" sz="1200" baseline="0" dirty="0" smtClean="0"/>
                        <a:t> current per channel</a:t>
                      </a:r>
                      <a:endParaRPr lang="en-US" sz="1200" dirty="0"/>
                    </a:p>
                  </a:txBody>
                  <a:tcPr/>
                </a:tc>
                <a:tc>
                  <a:txBody>
                    <a:bodyPr/>
                    <a:lstStyle/>
                    <a:p>
                      <a:r>
                        <a:rPr lang="en-US" dirty="0" smtClean="0"/>
                        <a:t>500mA</a:t>
                      </a:r>
                      <a:endParaRPr lang="en-US" dirty="0"/>
                    </a:p>
                  </a:txBody>
                  <a:tcPr/>
                </a:tc>
              </a:tr>
              <a:tr h="287867">
                <a:tc>
                  <a:txBody>
                    <a:bodyPr/>
                    <a:lstStyle/>
                    <a:p>
                      <a:r>
                        <a:rPr lang="en-US" sz="1200" dirty="0" smtClean="0"/>
                        <a:t>Output Voltage</a:t>
                      </a:r>
                      <a:endParaRPr lang="en-US" sz="1200" dirty="0"/>
                    </a:p>
                  </a:txBody>
                  <a:tcPr/>
                </a:tc>
                <a:tc>
                  <a:txBody>
                    <a:bodyPr/>
                    <a:lstStyle/>
                    <a:p>
                      <a:r>
                        <a:rPr lang="en-US" dirty="0" smtClean="0"/>
                        <a:t>50 V</a:t>
                      </a:r>
                      <a:endParaRPr lang="en-US" dirty="0"/>
                    </a:p>
                  </a:txBody>
                  <a:tcPr/>
                </a:tc>
              </a:tr>
              <a:tr h="287867">
                <a:tc>
                  <a:txBody>
                    <a:bodyPr/>
                    <a:lstStyle/>
                    <a:p>
                      <a:r>
                        <a:rPr lang="en-US" sz="1200" dirty="0" smtClean="0"/>
                        <a:t>Input Voltage</a:t>
                      </a:r>
                      <a:endParaRPr lang="en-US" sz="1200" dirty="0"/>
                    </a:p>
                  </a:txBody>
                  <a:tcPr/>
                </a:tc>
                <a:tc>
                  <a:txBody>
                    <a:bodyPr/>
                    <a:lstStyle/>
                    <a:p>
                      <a:r>
                        <a:rPr lang="en-US" dirty="0" smtClean="0"/>
                        <a:t>30 V</a:t>
                      </a:r>
                      <a:endParaRPr lang="en-US" dirty="0"/>
                    </a:p>
                  </a:txBody>
                  <a:tcPr/>
                </a:tc>
              </a:tr>
            </a:tbl>
          </a:graphicData>
        </a:graphic>
      </p:graphicFrame>
    </p:spTree>
    <p:extLst>
      <p:ext uri="{BB962C8B-B14F-4D97-AF65-F5344CB8AC3E}">
        <p14:creationId xmlns:p14="http://schemas.microsoft.com/office/powerpoint/2010/main" val="130122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165" y="338076"/>
            <a:ext cx="8596668" cy="1320800"/>
          </a:xfrm>
        </p:spPr>
        <p:txBody>
          <a:bodyPr>
            <a:normAutofit/>
          </a:bodyPr>
          <a:lstStyle/>
          <a:p>
            <a:pPr algn="l"/>
            <a:r>
              <a:rPr lang="en-US" sz="4400" dirty="0">
                <a:solidFill>
                  <a:schemeClr val="tx1"/>
                </a:solidFill>
                <a:latin typeface="Calibri Light" panose="020F0302020204030204" pitchFamily="34" charset="0"/>
              </a:rPr>
              <a:t>Rotating Arm Sensor Comparison</a:t>
            </a:r>
          </a:p>
        </p:txBody>
      </p:sp>
      <p:sp>
        <p:nvSpPr>
          <p:cNvPr id="3" name="Content Placeholder 2"/>
          <p:cNvSpPr>
            <a:spLocks noGrp="1"/>
          </p:cNvSpPr>
          <p:nvPr>
            <p:ph sz="half" idx="1"/>
          </p:nvPr>
        </p:nvSpPr>
        <p:spPr>
          <a:xfrm>
            <a:off x="-131682" y="1512156"/>
            <a:ext cx="5030181" cy="3880772"/>
          </a:xfrm>
        </p:spPr>
        <p:txBody>
          <a:bodyPr/>
          <a:lstStyle/>
          <a:p>
            <a:pPr lvl="1">
              <a:buFont typeface="Courier New" panose="02070309020205020404" pitchFamily="49" charset="0"/>
              <a:buChar char="o"/>
            </a:pPr>
            <a:r>
              <a:rPr lang="en-US" sz="1400" b="1" dirty="0"/>
              <a:t>TCS3200 Color sensor</a:t>
            </a:r>
          </a:p>
          <a:p>
            <a:pPr marL="1085850" lvl="2" indent="-171450"/>
            <a:r>
              <a:rPr lang="en-US" sz="1400" dirty="0"/>
              <a:t>Advantages</a:t>
            </a:r>
          </a:p>
          <a:p>
            <a:pPr lvl="3">
              <a:buFont typeface="Wingdings" panose="05000000000000000000" pitchFamily="2" charset="2"/>
              <a:buChar char="Ø"/>
            </a:pPr>
            <a:r>
              <a:rPr lang="en-US" sz="1200" dirty="0"/>
              <a:t>Provides constant feedback relative to sorting bins.</a:t>
            </a:r>
          </a:p>
          <a:p>
            <a:pPr lvl="3">
              <a:buFont typeface="Wingdings" panose="05000000000000000000" pitchFamily="2" charset="2"/>
              <a:buChar char="Ø"/>
            </a:pPr>
            <a:r>
              <a:rPr lang="en-US" sz="1200" dirty="0"/>
              <a:t>No worry of stepper motor losing accuracy over time.</a:t>
            </a:r>
          </a:p>
          <a:p>
            <a:pPr marL="1085850" lvl="2" indent="-171450"/>
            <a:r>
              <a:rPr lang="en-US" sz="1400" dirty="0"/>
              <a:t>Disadvantages</a:t>
            </a:r>
          </a:p>
          <a:p>
            <a:pPr lvl="3">
              <a:buFont typeface="Wingdings" panose="05000000000000000000" pitchFamily="2" charset="2"/>
              <a:buChar char="Ø"/>
            </a:pPr>
            <a:r>
              <a:rPr lang="en-US" sz="1200" dirty="0"/>
              <a:t>More pins.</a:t>
            </a:r>
          </a:p>
          <a:p>
            <a:pPr lvl="3">
              <a:buFont typeface="Wingdings" panose="05000000000000000000" pitchFamily="2" charset="2"/>
              <a:buChar char="Ø"/>
            </a:pPr>
            <a:r>
              <a:rPr lang="en-US" sz="1200" dirty="0"/>
              <a:t>Relatively complex coding.</a:t>
            </a:r>
          </a:p>
          <a:p>
            <a:pPr lvl="3">
              <a:buFont typeface="Wingdings" panose="05000000000000000000" pitchFamily="2" charset="2"/>
              <a:buChar char="Ø"/>
            </a:pPr>
            <a:r>
              <a:rPr lang="en-US" sz="1200" dirty="0"/>
              <a:t>MCU resource intensive.</a:t>
            </a:r>
          </a:p>
          <a:p>
            <a:pPr lvl="3">
              <a:buFont typeface="Wingdings" panose="05000000000000000000" pitchFamily="2" charset="2"/>
              <a:buChar char="Ø"/>
            </a:pPr>
            <a:r>
              <a:rPr lang="en-US" sz="1200" dirty="0"/>
              <a:t>Tangled wires.</a:t>
            </a:r>
          </a:p>
          <a:p>
            <a:endParaRPr lang="en-US" sz="1400" dirty="0"/>
          </a:p>
          <a:p>
            <a:endParaRPr lang="en-US" dirty="0"/>
          </a:p>
        </p:txBody>
      </p:sp>
      <p:sp>
        <p:nvSpPr>
          <p:cNvPr id="4" name="Content Placeholder 3"/>
          <p:cNvSpPr>
            <a:spLocks noGrp="1"/>
          </p:cNvSpPr>
          <p:nvPr>
            <p:ph sz="half" idx="2"/>
          </p:nvPr>
        </p:nvSpPr>
        <p:spPr>
          <a:xfrm>
            <a:off x="5361134" y="1512155"/>
            <a:ext cx="4184034" cy="3880773"/>
          </a:xfrm>
        </p:spPr>
        <p:txBody>
          <a:bodyPr/>
          <a:lstStyle/>
          <a:p>
            <a:pPr>
              <a:buFont typeface="Courier New" panose="02070309020205020404" pitchFamily="49" charset="0"/>
              <a:buChar char="o"/>
            </a:pPr>
            <a:r>
              <a:rPr lang="en-US" sz="1400" b="1" dirty="0"/>
              <a:t>QRE1113 IR reflectance sensor</a:t>
            </a:r>
          </a:p>
          <a:p>
            <a:pPr marL="685800" lvl="1">
              <a:buFont typeface="Arial" panose="020B0604020202020204" pitchFamily="34" charset="0"/>
              <a:buChar char="•"/>
            </a:pPr>
            <a:r>
              <a:rPr lang="en-US" sz="1400" dirty="0"/>
              <a:t>Advantages</a:t>
            </a:r>
          </a:p>
          <a:p>
            <a:pPr marL="1085850" lvl="2">
              <a:buFont typeface="Wingdings" panose="05000000000000000000" pitchFamily="2" charset="2"/>
              <a:buChar char="Ø"/>
            </a:pPr>
            <a:r>
              <a:rPr lang="en-US" sz="1200" dirty="0"/>
              <a:t>One pin to MCU.</a:t>
            </a:r>
          </a:p>
          <a:p>
            <a:pPr marL="1085850" lvl="2">
              <a:buFont typeface="Wingdings" panose="05000000000000000000" pitchFamily="2" charset="2"/>
              <a:buChar char="Ø"/>
            </a:pPr>
            <a:r>
              <a:rPr lang="en-US" sz="1200" dirty="0"/>
              <a:t>Simple code.</a:t>
            </a:r>
          </a:p>
          <a:p>
            <a:pPr marL="1085850" lvl="2">
              <a:buFont typeface="Wingdings" panose="05000000000000000000" pitchFamily="2" charset="2"/>
              <a:buChar char="Ø"/>
            </a:pPr>
            <a:r>
              <a:rPr lang="en-US" sz="1200" dirty="0"/>
              <a:t>No worry about wires tangling.</a:t>
            </a:r>
          </a:p>
          <a:p>
            <a:pPr marL="685800" lvl="1">
              <a:buFont typeface="Arial" panose="020B0604020202020204" pitchFamily="34" charset="0"/>
              <a:buChar char="•"/>
            </a:pPr>
            <a:r>
              <a:rPr lang="en-US" sz="1400" dirty="0"/>
              <a:t>Disadvantages</a:t>
            </a:r>
          </a:p>
          <a:p>
            <a:pPr marL="1085850" lvl="2">
              <a:buFont typeface="Wingdings" panose="05000000000000000000" pitchFamily="2" charset="2"/>
              <a:buChar char="Ø"/>
            </a:pPr>
            <a:r>
              <a:rPr lang="en-US" sz="1200" dirty="0"/>
              <a:t>Feedback of position not constant.</a:t>
            </a:r>
          </a:p>
          <a:p>
            <a:pPr marL="1085850" lvl="2">
              <a:buFont typeface="Wingdings" panose="05000000000000000000" pitchFamily="2" charset="2"/>
              <a:buChar char="Ø"/>
            </a:pPr>
            <a:r>
              <a:rPr lang="en-US" sz="1200" dirty="0"/>
              <a:t>Program must keep track of stepper motor position. Will lose accuracy over time.</a:t>
            </a:r>
          </a:p>
          <a:p>
            <a:pPr marL="1085850" lvl="2">
              <a:buFont typeface="Courier New" panose="02070309020205020404" pitchFamily="49" charset="0"/>
              <a:buChar char="o"/>
            </a:pPr>
            <a:endParaRPr lang="en-US" sz="1200" dirty="0"/>
          </a:p>
          <a:p>
            <a:endParaRPr lang="en-US" dirty="0"/>
          </a:p>
        </p:txBody>
      </p:sp>
      <p:pic>
        <p:nvPicPr>
          <p:cNvPr id="5" name="Content Placeholder 7"/>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314" y="4403490"/>
            <a:ext cx="2667000" cy="2286000"/>
          </a:xfrm>
          <a:prstGeom prst="rect">
            <a:avLst/>
          </a:prstGeom>
          <a:noFill/>
          <a:ln>
            <a:no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2029" y="4225762"/>
            <a:ext cx="1981200" cy="246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032" y="5165021"/>
            <a:ext cx="1649516" cy="1067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descr="C:\Users\Nick\Desktop\SD_PP_pics\IR_senso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401" t="8864" r="36343"/>
          <a:stretch/>
        </p:blipFill>
        <p:spPr bwMode="auto">
          <a:xfrm>
            <a:off x="9635640" y="1737385"/>
            <a:ext cx="1042586" cy="159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573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solidFill>
                  <a:schemeClr val="tx1"/>
                </a:solidFill>
                <a:latin typeface="Calibri Light" panose="020F0302020204030204" pitchFamily="34" charset="0"/>
              </a:rPr>
              <a:t>QRE1113 IR Reflectance Sensor</a:t>
            </a:r>
            <a:endParaRPr lang="en-US" sz="4400" dirty="0">
              <a:solidFill>
                <a:schemeClr val="tx1"/>
              </a:solidFill>
              <a:latin typeface="Calibri Light" panose="020F0302020204030204" pitchFamily="34" charset="0"/>
            </a:endParaRPr>
          </a:p>
        </p:txBody>
      </p:sp>
      <p:sp>
        <p:nvSpPr>
          <p:cNvPr id="3" name="Content Placeholder 2"/>
          <p:cNvSpPr>
            <a:spLocks noGrp="1"/>
          </p:cNvSpPr>
          <p:nvPr>
            <p:ph sz="half" idx="1"/>
          </p:nvPr>
        </p:nvSpPr>
        <p:spPr>
          <a:xfrm>
            <a:off x="677334" y="2160589"/>
            <a:ext cx="6595663" cy="3880772"/>
          </a:xfrm>
        </p:spPr>
        <p:txBody>
          <a:bodyPr>
            <a:normAutofit/>
          </a:bodyPr>
          <a:lstStyle/>
          <a:p>
            <a:r>
              <a:rPr lang="en-US" sz="1700" dirty="0">
                <a:latin typeface="Calibri Light" panose="020F0302020204030204" pitchFamily="34" charset="0"/>
              </a:rPr>
              <a:t>5V and 3.3V compatible.</a:t>
            </a:r>
          </a:p>
          <a:p>
            <a:r>
              <a:rPr lang="en-US" sz="1700" dirty="0">
                <a:latin typeface="Calibri Light" panose="020F0302020204030204" pitchFamily="34" charset="0"/>
              </a:rPr>
              <a:t>Infrared LED lights up nearby surface. Phototransistor reacts to reflected IR rays.</a:t>
            </a:r>
          </a:p>
          <a:p>
            <a:r>
              <a:rPr lang="en-US" sz="1700" dirty="0">
                <a:latin typeface="Calibri Light" panose="020F0302020204030204" pitchFamily="34" charset="0"/>
              </a:rPr>
              <a:t>Analog output will use one ADC pin on MCU.</a:t>
            </a:r>
          </a:p>
          <a:p>
            <a:pPr marL="0" indent="0">
              <a:buNone/>
            </a:pPr>
            <a:endParaRPr lang="en-US" sz="1700" dirty="0">
              <a:latin typeface="Calibri Light" panose="020F0302020204030204" pitchFamily="34" charset="0"/>
            </a:endParaRPr>
          </a:p>
          <a:p>
            <a:r>
              <a:rPr lang="en-US" sz="1700" dirty="0">
                <a:latin typeface="Calibri Light" panose="020F0302020204030204" pitchFamily="34" charset="0"/>
              </a:rPr>
              <a:t>White ring around rotating arm with a black vertical stripe. The stripe absorbs IR rays and the sensor sends a lower value to MCU. The stripe acts as a homing position for the stepper motor. Program keeps track of step count.</a:t>
            </a:r>
          </a:p>
          <a:p>
            <a:r>
              <a:rPr lang="en-US" sz="1700" dirty="0">
                <a:latin typeface="Calibri Light" panose="020F0302020204030204" pitchFamily="34" charset="0"/>
              </a:rPr>
              <a:t>ISSUE – stepper motor has non-integer gear ratio. Code calculations will lose accuracy over extended periods. Proposed solution – bring stepper motor to home position periodically for recalibration. </a:t>
            </a:r>
          </a:p>
          <a:p>
            <a:endParaRPr lang="en-US" sz="1600" dirty="0"/>
          </a:p>
          <a:p>
            <a:endParaRPr lang="en-US" dirty="0"/>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511540" y="1270000"/>
            <a:ext cx="2057400" cy="20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402" y="3952328"/>
            <a:ext cx="1981200" cy="246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599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solidFill>
                  <a:schemeClr val="tx1"/>
                </a:solidFill>
                <a:latin typeface="Calibri Light" panose="020F0302020204030204" pitchFamily="34" charset="0"/>
              </a:rPr>
              <a:t>Movement Optimization</a:t>
            </a:r>
            <a:endParaRPr lang="en-US" sz="4400" dirty="0">
              <a:solidFill>
                <a:schemeClr val="tx1"/>
              </a:solidFill>
              <a:latin typeface="Calibri Light" panose="020F0302020204030204" pitchFamily="34" charset="0"/>
            </a:endParaRPr>
          </a:p>
        </p:txBody>
      </p:sp>
      <p:sp>
        <p:nvSpPr>
          <p:cNvPr id="3" name="Content Placeholder 2"/>
          <p:cNvSpPr>
            <a:spLocks noGrp="1"/>
          </p:cNvSpPr>
          <p:nvPr>
            <p:ph sz="half" idx="1"/>
          </p:nvPr>
        </p:nvSpPr>
        <p:spPr/>
        <p:txBody>
          <a:bodyPr>
            <a:normAutofit/>
          </a:bodyPr>
          <a:lstStyle/>
          <a:p>
            <a:r>
              <a:rPr lang="en-US" sz="1200" dirty="0"/>
              <a:t>Goal: Take least amount of time positioning arm from bin to bin.</a:t>
            </a:r>
          </a:p>
          <a:p>
            <a:r>
              <a:rPr lang="en-US" sz="1200" dirty="0"/>
              <a:t>Function “</a:t>
            </a:r>
            <a:r>
              <a:rPr lang="en-US" sz="1200" dirty="0" err="1"/>
              <a:t>bin_to_bin</a:t>
            </a:r>
            <a:r>
              <a:rPr lang="en-US" sz="1200" dirty="0"/>
              <a:t>” calculates the distance of clockwise and counter-clockwise paths from the current bin to the target bin. Nested if statements determine whether to move clockwise or counter-clockwise.</a:t>
            </a:r>
          </a:p>
          <a:p>
            <a:pPr>
              <a:buFont typeface="Wingdings" panose="05000000000000000000" pitchFamily="2" charset="2"/>
              <a:buChar char="Ø"/>
            </a:pPr>
            <a:r>
              <a:rPr lang="en-US" sz="1200" dirty="0"/>
              <a:t>Distance 1 = bigger bin – smaller bin;</a:t>
            </a:r>
          </a:p>
          <a:p>
            <a:pPr>
              <a:buFont typeface="Wingdings" panose="05000000000000000000" pitchFamily="2" charset="2"/>
              <a:buChar char="Ø"/>
            </a:pPr>
            <a:r>
              <a:rPr lang="en-US" sz="1200" dirty="0"/>
              <a:t>Distance 2 = (number of bins – bigger bin) + smaller bin;</a:t>
            </a:r>
          </a:p>
          <a:p>
            <a:pPr marL="0" indent="0">
              <a:buNone/>
            </a:pPr>
            <a:endParaRPr lang="en-US" sz="1400" dirty="0"/>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75667" y="1930400"/>
            <a:ext cx="4262217" cy="4765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671" y="4419050"/>
            <a:ext cx="3669475" cy="243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210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89835757"/>
              </p:ext>
            </p:extLst>
          </p:nvPr>
        </p:nvGraphicFramePr>
        <p:xfrm>
          <a:off x="2192215" y="264301"/>
          <a:ext cx="7256584" cy="4104375"/>
        </p:xfrm>
        <a:graphic>
          <a:graphicData uri="http://schemas.openxmlformats.org/drawingml/2006/table">
            <a:tbl>
              <a:tblPr>
                <a:tableStyleId>{5C22544A-7EE6-4342-B048-85BDC9FD1C3A}</a:tableStyleId>
              </a:tblPr>
              <a:tblGrid>
                <a:gridCol w="2873296"/>
                <a:gridCol w="1337420"/>
                <a:gridCol w="1380564"/>
                <a:gridCol w="1665304"/>
              </a:tblGrid>
              <a:tr h="218196">
                <a:tc gridSpan="4">
                  <a:txBody>
                    <a:bodyPr/>
                    <a:lstStyle/>
                    <a:p>
                      <a:pPr algn="ctr" fontAlgn="b"/>
                      <a:endParaRPr lang="en-US" sz="1400" b="0" i="0" u="none" strike="noStrike" dirty="0">
                        <a:solidFill>
                          <a:srgbClr val="000000"/>
                        </a:solidFill>
                        <a:effectLst/>
                        <a:latin typeface="Times New Roman"/>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277873">
                <a:tc gridSpan="4">
                  <a:txBody>
                    <a:bodyPr/>
                    <a:lstStyle/>
                    <a:p>
                      <a:pPr algn="ctr" fontAlgn="b"/>
                      <a:r>
                        <a:rPr lang="en-US" sz="1800" u="none" strike="noStrike" dirty="0">
                          <a:effectLst/>
                        </a:rPr>
                        <a:t>COMPONENT POWER CONSUMPTION</a:t>
                      </a:r>
                      <a:endParaRPr lang="en-US" sz="1800" b="0" i="0" u="none" strike="noStrike" dirty="0">
                        <a:solidFill>
                          <a:srgbClr val="000000"/>
                        </a:solidFill>
                        <a:effectLst/>
                        <a:latin typeface="Times New Roman"/>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486744">
                <a:tc>
                  <a:txBody>
                    <a:bodyPr/>
                    <a:lstStyle/>
                    <a:p>
                      <a:pPr algn="ctr" fontAlgn="b"/>
                      <a:r>
                        <a:rPr lang="en-US" sz="1600" u="none" strike="noStrike" dirty="0">
                          <a:effectLst/>
                        </a:rPr>
                        <a:t>Component </a:t>
                      </a:r>
                      <a:endParaRPr lang="en-US" sz="1600" b="1" i="0" u="none" strike="noStrike" dirty="0">
                        <a:solidFill>
                          <a:srgbClr val="000000"/>
                        </a:solidFill>
                        <a:effectLst/>
                        <a:latin typeface="Times New Roman"/>
                      </a:endParaRPr>
                    </a:p>
                  </a:txBody>
                  <a:tcPr marL="9525" marR="9525" marT="9525" marB="0" anchor="b"/>
                </a:tc>
                <a:tc>
                  <a:txBody>
                    <a:bodyPr/>
                    <a:lstStyle/>
                    <a:p>
                      <a:pPr algn="ctr" fontAlgn="b"/>
                      <a:r>
                        <a:rPr lang="en-US" sz="1600" u="none" strike="noStrike" dirty="0">
                          <a:effectLst/>
                        </a:rPr>
                        <a:t>Rated Voltage  [V]</a:t>
                      </a:r>
                      <a:endParaRPr lang="en-US" sz="1600" b="1" i="0" u="none" strike="noStrike" dirty="0">
                        <a:solidFill>
                          <a:srgbClr val="000000"/>
                        </a:solidFill>
                        <a:effectLst/>
                        <a:latin typeface="Times New Roman"/>
                      </a:endParaRPr>
                    </a:p>
                  </a:txBody>
                  <a:tcPr marL="9525" marR="9525" marT="9525" marB="0" anchor="b"/>
                </a:tc>
                <a:tc>
                  <a:txBody>
                    <a:bodyPr/>
                    <a:lstStyle/>
                    <a:p>
                      <a:pPr algn="ctr" fontAlgn="b"/>
                      <a:r>
                        <a:rPr lang="en-US" sz="1600" u="none" strike="noStrike" dirty="0">
                          <a:effectLst/>
                        </a:rPr>
                        <a:t>Rated Current [A]</a:t>
                      </a:r>
                      <a:endParaRPr lang="en-US" sz="1600" b="1" i="0" u="none" strike="noStrike" dirty="0">
                        <a:solidFill>
                          <a:srgbClr val="000000"/>
                        </a:solidFill>
                        <a:effectLst/>
                        <a:latin typeface="Times New Roman"/>
                      </a:endParaRPr>
                    </a:p>
                  </a:txBody>
                  <a:tcPr marL="9525" marR="9525" marT="9525" marB="0" anchor="b"/>
                </a:tc>
                <a:tc>
                  <a:txBody>
                    <a:bodyPr/>
                    <a:lstStyle/>
                    <a:p>
                      <a:pPr algn="ctr" fontAlgn="b"/>
                      <a:r>
                        <a:rPr lang="en-US" sz="1600" u="none" strike="noStrike" dirty="0">
                          <a:effectLst/>
                        </a:rPr>
                        <a:t>Power Consumed [W] </a:t>
                      </a:r>
                      <a:endParaRPr lang="en-US" sz="1600" b="1" i="0" u="none" strike="noStrike" dirty="0">
                        <a:solidFill>
                          <a:srgbClr val="000000"/>
                        </a:solidFill>
                        <a:effectLst/>
                        <a:latin typeface="Times New Roman"/>
                      </a:endParaRPr>
                    </a:p>
                  </a:txBody>
                  <a:tcPr marL="9525" marR="9525" marT="9525" marB="0" anchor="b"/>
                </a:tc>
              </a:tr>
              <a:tr h="218196">
                <a:tc gridSpan="4">
                  <a:txBody>
                    <a:bodyPr/>
                    <a:lstStyle/>
                    <a:p>
                      <a:pPr algn="ctr" fontAlgn="b"/>
                      <a:r>
                        <a:rPr lang="en-US" sz="1400" u="none" strike="noStrike" dirty="0">
                          <a:effectLst/>
                        </a:rPr>
                        <a:t>Supply 1</a:t>
                      </a:r>
                      <a:endParaRPr lang="en-US" sz="1400" b="1" i="0" u="none" strike="noStrike" dirty="0">
                        <a:solidFill>
                          <a:srgbClr val="000000"/>
                        </a:solidFill>
                        <a:effectLst/>
                        <a:latin typeface="Times New Roman"/>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188357">
                <a:tc>
                  <a:txBody>
                    <a:bodyPr/>
                    <a:lstStyle/>
                    <a:p>
                      <a:pPr algn="l" fontAlgn="b"/>
                      <a:r>
                        <a:rPr lang="en-US" sz="1200" u="none" strike="noStrike">
                          <a:effectLst/>
                        </a:rPr>
                        <a:t>Lift Arm DC Motor </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12</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0.3</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3.6</a:t>
                      </a:r>
                      <a:endParaRPr lang="en-US" sz="1200" b="0" i="0" u="none" strike="noStrike">
                        <a:solidFill>
                          <a:srgbClr val="000000"/>
                        </a:solidFill>
                        <a:effectLst/>
                        <a:latin typeface="Times New Roman"/>
                      </a:endParaRPr>
                    </a:p>
                  </a:txBody>
                  <a:tcPr marL="9525" marR="9525" marT="9525" marB="0" anchor="b"/>
                </a:tc>
              </a:tr>
              <a:tr h="188357">
                <a:tc>
                  <a:txBody>
                    <a:bodyPr/>
                    <a:lstStyle/>
                    <a:p>
                      <a:pPr algn="l" fontAlgn="b"/>
                      <a:r>
                        <a:rPr lang="en-US" sz="1200" u="none" strike="noStrike">
                          <a:effectLst/>
                        </a:rPr>
                        <a:t>Conveyor Belt DC Motor #1 </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12</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0.3</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3.6</a:t>
                      </a:r>
                      <a:endParaRPr lang="en-US" sz="1200" b="0" i="0" u="none" strike="noStrike">
                        <a:solidFill>
                          <a:srgbClr val="000000"/>
                        </a:solidFill>
                        <a:effectLst/>
                        <a:latin typeface="Times New Roman"/>
                      </a:endParaRPr>
                    </a:p>
                  </a:txBody>
                  <a:tcPr marL="9525" marR="9525" marT="9525" marB="0" anchor="b"/>
                </a:tc>
              </a:tr>
              <a:tr h="188357">
                <a:tc>
                  <a:txBody>
                    <a:bodyPr/>
                    <a:lstStyle/>
                    <a:p>
                      <a:pPr algn="l" fontAlgn="b"/>
                      <a:r>
                        <a:rPr lang="en-US" sz="1200" u="none" strike="noStrike" dirty="0">
                          <a:effectLst/>
                        </a:rPr>
                        <a:t>Conveyor Belt DC Motor #2</a:t>
                      </a:r>
                      <a:endParaRPr lang="en-US" sz="1200" b="0" i="0" u="none" strike="noStrike" dirty="0">
                        <a:solidFill>
                          <a:srgbClr val="000000"/>
                        </a:solidFill>
                        <a:effectLst/>
                        <a:latin typeface="Times New Roman"/>
                      </a:endParaRPr>
                    </a:p>
                  </a:txBody>
                  <a:tcPr marL="9525" marR="9525" marT="9525" marB="0" anchor="b"/>
                </a:tc>
                <a:tc>
                  <a:txBody>
                    <a:bodyPr/>
                    <a:lstStyle/>
                    <a:p>
                      <a:pPr algn="ctr" fontAlgn="b"/>
                      <a:r>
                        <a:rPr lang="en-US" sz="1200" u="none" strike="noStrike">
                          <a:effectLst/>
                        </a:rPr>
                        <a:t>12</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0.3</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dirty="0">
                          <a:effectLst/>
                        </a:rPr>
                        <a:t>3.6</a:t>
                      </a:r>
                      <a:endParaRPr lang="en-US" sz="1200" b="0" i="0" u="none" strike="noStrike" dirty="0">
                        <a:solidFill>
                          <a:srgbClr val="000000"/>
                        </a:solidFill>
                        <a:effectLst/>
                        <a:latin typeface="Times New Roman"/>
                      </a:endParaRPr>
                    </a:p>
                  </a:txBody>
                  <a:tcPr marL="9525" marR="9525" marT="9525" marB="0" anchor="b"/>
                </a:tc>
              </a:tr>
              <a:tr h="188357">
                <a:tc>
                  <a:txBody>
                    <a:bodyPr/>
                    <a:lstStyle/>
                    <a:p>
                      <a:pPr algn="l" fontAlgn="b"/>
                      <a:r>
                        <a:rPr lang="en-US" sz="1200" u="none" strike="noStrike">
                          <a:effectLst/>
                        </a:rPr>
                        <a:t>Atmega32u4</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12</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dirty="0">
                          <a:effectLst/>
                        </a:rPr>
                        <a:t>0.52</a:t>
                      </a:r>
                      <a:endParaRPr lang="en-US" sz="1200" b="0" i="0" u="none" strike="noStrike" dirty="0">
                        <a:solidFill>
                          <a:srgbClr val="000000"/>
                        </a:solidFill>
                        <a:effectLst/>
                        <a:latin typeface="Times New Roman"/>
                      </a:endParaRPr>
                    </a:p>
                  </a:txBody>
                  <a:tcPr marL="9525" marR="9525" marT="9525" marB="0" anchor="b"/>
                </a:tc>
                <a:tc>
                  <a:txBody>
                    <a:bodyPr/>
                    <a:lstStyle/>
                    <a:p>
                      <a:pPr algn="ctr" fontAlgn="b"/>
                      <a:r>
                        <a:rPr lang="en-US" sz="1200" u="none" strike="noStrike">
                          <a:effectLst/>
                        </a:rPr>
                        <a:t>6.24</a:t>
                      </a:r>
                      <a:endParaRPr lang="en-US" sz="1200" b="0" i="0" u="none" strike="noStrike">
                        <a:solidFill>
                          <a:srgbClr val="000000"/>
                        </a:solidFill>
                        <a:effectLst/>
                        <a:latin typeface="Times New Roman"/>
                      </a:endParaRPr>
                    </a:p>
                  </a:txBody>
                  <a:tcPr marL="9525" marR="9525" marT="9525" marB="0" anchor="b"/>
                </a:tc>
              </a:tr>
              <a:tr h="188357">
                <a:tc>
                  <a:txBody>
                    <a:bodyPr/>
                    <a:lstStyle/>
                    <a:p>
                      <a:pPr algn="l" fontAlgn="b"/>
                      <a:r>
                        <a:rPr lang="en-US" sz="1200" u="none" strike="noStrike">
                          <a:effectLst/>
                        </a:rPr>
                        <a:t>Total </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 </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1.42</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17.04</a:t>
                      </a:r>
                      <a:endParaRPr lang="en-US" sz="1200" b="0" i="0" u="none" strike="noStrike">
                        <a:solidFill>
                          <a:srgbClr val="000000"/>
                        </a:solidFill>
                        <a:effectLst/>
                        <a:latin typeface="Times New Roman"/>
                      </a:endParaRPr>
                    </a:p>
                  </a:txBody>
                  <a:tcPr marL="9525" marR="9525" marT="9525" marB="0" anchor="b"/>
                </a:tc>
              </a:tr>
              <a:tr h="248034">
                <a:tc gridSpan="4">
                  <a:txBody>
                    <a:bodyPr/>
                    <a:lstStyle/>
                    <a:p>
                      <a:pPr algn="ctr" fontAlgn="b"/>
                      <a:r>
                        <a:rPr lang="en-US" sz="1600" u="none" strike="noStrike" dirty="0">
                          <a:effectLst/>
                        </a:rPr>
                        <a:t>Supply 2 </a:t>
                      </a:r>
                      <a:endParaRPr lang="en-US" sz="1600" b="0" i="0" u="none" strike="noStrike" dirty="0">
                        <a:solidFill>
                          <a:srgbClr val="000000"/>
                        </a:solidFill>
                        <a:effectLst/>
                        <a:latin typeface="Times New Roman"/>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188357">
                <a:tc>
                  <a:txBody>
                    <a:bodyPr/>
                    <a:lstStyle/>
                    <a:p>
                      <a:pPr algn="l" fontAlgn="b"/>
                      <a:r>
                        <a:rPr lang="en-US" sz="1200" u="none" strike="noStrike">
                          <a:effectLst/>
                        </a:rPr>
                        <a:t>Lift Arm Microswitch #1</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dirty="0">
                          <a:effectLst/>
                        </a:rPr>
                        <a:t>0.17</a:t>
                      </a:r>
                      <a:endParaRPr lang="en-US" sz="1200" b="0" i="0" u="none" strike="noStrike" dirty="0">
                        <a:solidFill>
                          <a:srgbClr val="000000"/>
                        </a:solidFill>
                        <a:effectLst/>
                        <a:latin typeface="Times New Roman"/>
                      </a:endParaRPr>
                    </a:p>
                  </a:txBody>
                  <a:tcPr marL="9525" marR="9525" marT="9525" marB="0" anchor="b"/>
                </a:tc>
                <a:tc>
                  <a:txBody>
                    <a:bodyPr/>
                    <a:lstStyle/>
                    <a:p>
                      <a:pPr algn="ctr" fontAlgn="b"/>
                      <a:r>
                        <a:rPr lang="en-US" sz="1200" u="none" strike="noStrike">
                          <a:effectLst/>
                        </a:rPr>
                        <a:t>0.85</a:t>
                      </a:r>
                      <a:endParaRPr lang="en-US" sz="1200" b="0" i="0" u="none" strike="noStrike">
                        <a:solidFill>
                          <a:srgbClr val="000000"/>
                        </a:solidFill>
                        <a:effectLst/>
                        <a:latin typeface="Times New Roman"/>
                      </a:endParaRPr>
                    </a:p>
                  </a:txBody>
                  <a:tcPr marL="9525" marR="9525" marT="9525" marB="0" anchor="b"/>
                </a:tc>
              </a:tr>
              <a:tr h="188357">
                <a:tc>
                  <a:txBody>
                    <a:bodyPr/>
                    <a:lstStyle/>
                    <a:p>
                      <a:pPr algn="l" fontAlgn="b"/>
                      <a:r>
                        <a:rPr lang="en-US" sz="1200" u="none" strike="noStrike">
                          <a:effectLst/>
                        </a:rPr>
                        <a:t>Lift Arm Microswitch #2</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0.17</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0.85</a:t>
                      </a:r>
                      <a:endParaRPr lang="en-US" sz="1200" b="0" i="0" u="none" strike="noStrike">
                        <a:solidFill>
                          <a:srgbClr val="000000"/>
                        </a:solidFill>
                        <a:effectLst/>
                        <a:latin typeface="Times New Roman"/>
                      </a:endParaRPr>
                    </a:p>
                  </a:txBody>
                  <a:tcPr marL="9525" marR="9525" marT="9525" marB="0" anchor="b"/>
                </a:tc>
              </a:tr>
              <a:tr h="188357">
                <a:tc>
                  <a:txBody>
                    <a:bodyPr/>
                    <a:lstStyle/>
                    <a:p>
                      <a:pPr algn="l" fontAlgn="b"/>
                      <a:r>
                        <a:rPr lang="en-US" sz="1200" u="none" strike="noStrike">
                          <a:effectLst/>
                        </a:rPr>
                        <a:t>Lift Arm Controller (L293D)</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dirty="0">
                          <a:effectLst/>
                        </a:rPr>
                        <a:t>5</a:t>
                      </a:r>
                      <a:endParaRPr lang="en-US" sz="1200" b="0" i="0" u="none" strike="noStrike" dirty="0">
                        <a:solidFill>
                          <a:srgbClr val="000000"/>
                        </a:solidFill>
                        <a:effectLst/>
                        <a:latin typeface="Times New Roman"/>
                      </a:endParaRPr>
                    </a:p>
                  </a:txBody>
                  <a:tcPr marL="9525" marR="9525" marT="9525" marB="0" anchor="b"/>
                </a:tc>
                <a:tc>
                  <a:txBody>
                    <a:bodyPr/>
                    <a:lstStyle/>
                    <a:p>
                      <a:pPr algn="ctr" fontAlgn="b"/>
                      <a:r>
                        <a:rPr lang="en-US" sz="1200" u="none" strike="noStrike">
                          <a:effectLst/>
                        </a:rPr>
                        <a:t>1.2</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6</a:t>
                      </a:r>
                      <a:endParaRPr lang="en-US" sz="1200" b="0" i="0" u="none" strike="noStrike">
                        <a:solidFill>
                          <a:srgbClr val="000000"/>
                        </a:solidFill>
                        <a:effectLst/>
                        <a:latin typeface="Times New Roman"/>
                      </a:endParaRPr>
                    </a:p>
                  </a:txBody>
                  <a:tcPr marL="9525" marR="9525" marT="9525" marB="0" anchor="b"/>
                </a:tc>
              </a:tr>
              <a:tr h="188357">
                <a:tc>
                  <a:txBody>
                    <a:bodyPr/>
                    <a:lstStyle/>
                    <a:p>
                      <a:pPr algn="l" fontAlgn="b"/>
                      <a:r>
                        <a:rPr lang="en-US" sz="1200" u="none" strike="noStrike">
                          <a:effectLst/>
                        </a:rPr>
                        <a:t>Rotating Arm Stepper Motor </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0.32</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1.6</a:t>
                      </a:r>
                      <a:endParaRPr lang="en-US" sz="1200" b="0" i="0" u="none" strike="noStrike">
                        <a:solidFill>
                          <a:srgbClr val="000000"/>
                        </a:solidFill>
                        <a:effectLst/>
                        <a:latin typeface="Times New Roman"/>
                      </a:endParaRPr>
                    </a:p>
                  </a:txBody>
                  <a:tcPr marL="9525" marR="9525" marT="9525" marB="0" anchor="b"/>
                </a:tc>
              </a:tr>
              <a:tr h="263406">
                <a:tc>
                  <a:txBody>
                    <a:bodyPr/>
                    <a:lstStyle/>
                    <a:p>
                      <a:pPr algn="l" fontAlgn="b"/>
                      <a:r>
                        <a:rPr lang="en-US" sz="1200" u="none" strike="noStrike">
                          <a:effectLst/>
                        </a:rPr>
                        <a:t>Rotating Arm Controller (UNL3003)</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0.5</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2.5</a:t>
                      </a:r>
                      <a:endParaRPr lang="en-US" sz="1200" b="0" i="0" u="none" strike="noStrike">
                        <a:solidFill>
                          <a:srgbClr val="000000"/>
                        </a:solidFill>
                        <a:effectLst/>
                        <a:latin typeface="Times New Roman"/>
                      </a:endParaRPr>
                    </a:p>
                  </a:txBody>
                  <a:tcPr marL="9525" marR="9525" marT="9525" marB="0" anchor="b"/>
                </a:tc>
              </a:tr>
              <a:tr h="244329">
                <a:tc>
                  <a:txBody>
                    <a:bodyPr/>
                    <a:lstStyle/>
                    <a:p>
                      <a:pPr algn="l" fontAlgn="b"/>
                      <a:r>
                        <a:rPr lang="en-US" sz="1200" u="none" strike="noStrike">
                          <a:effectLst/>
                        </a:rPr>
                        <a:t>Rotating Arm Photoelectric Sensor </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0.02</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0.1</a:t>
                      </a:r>
                      <a:endParaRPr lang="en-US" sz="1200" b="0" i="0" u="none" strike="noStrike">
                        <a:solidFill>
                          <a:srgbClr val="000000"/>
                        </a:solidFill>
                        <a:effectLst/>
                        <a:latin typeface="Times New Roman"/>
                      </a:endParaRPr>
                    </a:p>
                  </a:txBody>
                  <a:tcPr marL="9525" marR="9525" marT="9525" marB="0" anchor="b"/>
                </a:tc>
              </a:tr>
              <a:tr h="188357">
                <a:tc>
                  <a:txBody>
                    <a:bodyPr/>
                    <a:lstStyle/>
                    <a:p>
                      <a:pPr algn="l" fontAlgn="b"/>
                      <a:r>
                        <a:rPr lang="en-US" sz="1200" u="none" strike="noStrike">
                          <a:effectLst/>
                        </a:rPr>
                        <a:t>Beaglebone Black </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0.46</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2.3</a:t>
                      </a:r>
                      <a:endParaRPr lang="en-US" sz="1200" b="0" i="0" u="none" strike="noStrike">
                        <a:solidFill>
                          <a:srgbClr val="000000"/>
                        </a:solidFill>
                        <a:effectLst/>
                        <a:latin typeface="Times New Roman"/>
                      </a:endParaRPr>
                    </a:p>
                  </a:txBody>
                  <a:tcPr marL="9525" marR="9525" marT="9525" marB="0" anchor="b"/>
                </a:tc>
              </a:tr>
              <a:tr h="188357">
                <a:tc>
                  <a:txBody>
                    <a:bodyPr/>
                    <a:lstStyle/>
                    <a:p>
                      <a:pPr algn="l" fontAlgn="b"/>
                      <a:r>
                        <a:rPr lang="en-US" sz="1200" u="none" strike="noStrike" dirty="0">
                          <a:effectLst/>
                        </a:rPr>
                        <a:t>Total </a:t>
                      </a:r>
                      <a:endParaRPr lang="en-US" sz="1200" b="0" i="0" u="none" strike="noStrike" dirty="0">
                        <a:solidFill>
                          <a:srgbClr val="000000"/>
                        </a:solidFill>
                        <a:effectLst/>
                        <a:latin typeface="Times New Roman"/>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2.84</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dirty="0">
                          <a:effectLst/>
                        </a:rPr>
                        <a:t>14.2</a:t>
                      </a:r>
                      <a:endParaRPr lang="en-US" sz="1200" b="0" i="0" u="none" strike="noStrike" dirty="0">
                        <a:solidFill>
                          <a:srgbClr val="000000"/>
                        </a:solidFill>
                        <a:effectLst/>
                        <a:latin typeface="Times New Roman"/>
                      </a:endParaRPr>
                    </a:p>
                  </a:txBody>
                  <a:tcPr marL="9525" marR="9525" marT="9525" marB="0" anchor="b"/>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54888008"/>
              </p:ext>
            </p:extLst>
          </p:nvPr>
        </p:nvGraphicFramePr>
        <p:xfrm>
          <a:off x="3579448" y="4831679"/>
          <a:ext cx="4673600" cy="1579245"/>
        </p:xfrm>
        <a:graphic>
          <a:graphicData uri="http://schemas.openxmlformats.org/drawingml/2006/table">
            <a:tbl>
              <a:tblPr>
                <a:tableStyleId>{5C22544A-7EE6-4342-B048-85BDC9FD1C3A}</a:tableStyleId>
              </a:tblPr>
              <a:tblGrid>
                <a:gridCol w="1943100"/>
                <a:gridCol w="1168400"/>
                <a:gridCol w="1562100"/>
              </a:tblGrid>
              <a:tr h="0">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dirty="0">
                        <a:solidFill>
                          <a:srgbClr val="000000"/>
                        </a:solidFill>
                        <a:effectLst/>
                        <a:latin typeface="Calibri"/>
                      </a:endParaRPr>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209550">
                <a:tc gridSpan="3">
                  <a:txBody>
                    <a:bodyPr/>
                    <a:lstStyle/>
                    <a:p>
                      <a:pPr algn="ctr" fontAlgn="b"/>
                      <a:r>
                        <a:rPr lang="en-US" sz="1600" b="1" u="none" strike="noStrike" dirty="0">
                          <a:effectLst/>
                        </a:rPr>
                        <a:t>POWER RATING </a:t>
                      </a:r>
                      <a:endParaRPr lang="en-US" sz="1600" b="1" i="0" u="none" strike="noStrike" dirty="0">
                        <a:solidFill>
                          <a:srgbClr val="000000"/>
                        </a:solidFill>
                        <a:effectLst/>
                        <a:latin typeface="Times New Roman"/>
                      </a:endParaRPr>
                    </a:p>
                  </a:txBody>
                  <a:tcPr marL="9525" marR="9525" marT="9525" marB="0" anchor="b"/>
                </a:tc>
                <a:tc hMerge="1">
                  <a:txBody>
                    <a:bodyPr/>
                    <a:lstStyle/>
                    <a:p>
                      <a:endParaRPr lang="en-US"/>
                    </a:p>
                  </a:txBody>
                  <a:tcPr/>
                </a:tc>
                <a:tc hMerge="1">
                  <a:txBody>
                    <a:bodyPr/>
                    <a:lstStyle/>
                    <a:p>
                      <a:endParaRPr lang="en-US"/>
                    </a:p>
                  </a:txBody>
                  <a:tcPr/>
                </a:tc>
              </a:tr>
              <a:tr h="200025">
                <a:tc>
                  <a:txBody>
                    <a:bodyPr/>
                    <a:lstStyle/>
                    <a:p>
                      <a:pPr algn="l" fontAlgn="b"/>
                      <a:r>
                        <a:rPr lang="en-US" sz="1600" b="1" u="none" strike="noStrike">
                          <a:effectLst/>
                        </a:rPr>
                        <a:t> </a:t>
                      </a:r>
                      <a:endParaRPr lang="en-US" sz="1600" b="1" i="0" u="none" strike="noStrike">
                        <a:solidFill>
                          <a:srgbClr val="000000"/>
                        </a:solidFill>
                        <a:effectLst/>
                        <a:latin typeface="Times New Roman"/>
                      </a:endParaRPr>
                    </a:p>
                  </a:txBody>
                  <a:tcPr marL="9525" marR="9525" marT="9525" marB="0" anchor="b"/>
                </a:tc>
                <a:tc>
                  <a:txBody>
                    <a:bodyPr/>
                    <a:lstStyle/>
                    <a:p>
                      <a:pPr algn="ctr" fontAlgn="b"/>
                      <a:r>
                        <a:rPr lang="en-US" sz="1600" b="1" u="none" strike="noStrike">
                          <a:effectLst/>
                        </a:rPr>
                        <a:t>Supply 1 </a:t>
                      </a:r>
                      <a:endParaRPr lang="en-US" sz="1600" b="1" i="0" u="none" strike="noStrike">
                        <a:solidFill>
                          <a:srgbClr val="000000"/>
                        </a:solidFill>
                        <a:effectLst/>
                        <a:latin typeface="Times New Roman"/>
                      </a:endParaRPr>
                    </a:p>
                  </a:txBody>
                  <a:tcPr marL="9525" marR="9525" marT="9525" marB="0" anchor="b"/>
                </a:tc>
                <a:tc>
                  <a:txBody>
                    <a:bodyPr/>
                    <a:lstStyle/>
                    <a:p>
                      <a:pPr algn="ctr" fontAlgn="b"/>
                      <a:r>
                        <a:rPr lang="en-US" sz="1600" b="1" u="none" strike="noStrike" dirty="0">
                          <a:effectLst/>
                        </a:rPr>
                        <a:t>Supply 2 </a:t>
                      </a:r>
                      <a:endParaRPr lang="en-US" sz="1600" b="1" i="0" u="none" strike="noStrike" dirty="0">
                        <a:solidFill>
                          <a:srgbClr val="000000"/>
                        </a:solidFill>
                        <a:effectLst/>
                        <a:latin typeface="Times New Roman"/>
                      </a:endParaRPr>
                    </a:p>
                  </a:txBody>
                  <a:tcPr marL="9525" marR="9525" marT="9525" marB="0" anchor="b"/>
                </a:tc>
              </a:tr>
              <a:tr h="209550">
                <a:tc>
                  <a:txBody>
                    <a:bodyPr/>
                    <a:lstStyle/>
                    <a:p>
                      <a:pPr algn="l" fontAlgn="b"/>
                      <a:r>
                        <a:rPr lang="en-US" sz="1200" u="none" strike="noStrike">
                          <a:effectLst/>
                        </a:rPr>
                        <a:t>Rated Voltage  [V]</a:t>
                      </a:r>
                      <a:endParaRPr lang="en-US" sz="1200" b="1"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12</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5</a:t>
                      </a:r>
                      <a:endParaRPr lang="en-US" sz="1200" b="0" i="0" u="none" strike="noStrike">
                        <a:solidFill>
                          <a:srgbClr val="000000"/>
                        </a:solidFill>
                        <a:effectLst/>
                        <a:latin typeface="Times New Roman"/>
                      </a:endParaRPr>
                    </a:p>
                  </a:txBody>
                  <a:tcPr marL="9525" marR="9525" marT="9525" marB="0" anchor="b"/>
                </a:tc>
              </a:tr>
              <a:tr h="238125">
                <a:tc>
                  <a:txBody>
                    <a:bodyPr/>
                    <a:lstStyle/>
                    <a:p>
                      <a:pPr algn="l" fontAlgn="b"/>
                      <a:r>
                        <a:rPr lang="en-US" sz="1200" u="none" strike="noStrike">
                          <a:effectLst/>
                        </a:rPr>
                        <a:t>Rated Current [A]</a:t>
                      </a:r>
                      <a:endParaRPr lang="en-US" sz="1200" b="1"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1.42</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2.84</a:t>
                      </a:r>
                      <a:endParaRPr lang="en-US" sz="1200" b="0" i="0" u="none" strike="noStrike">
                        <a:solidFill>
                          <a:srgbClr val="000000"/>
                        </a:solidFill>
                        <a:effectLst/>
                        <a:latin typeface="Times New Roman"/>
                      </a:endParaRPr>
                    </a:p>
                  </a:txBody>
                  <a:tcPr marL="9525" marR="9525" marT="9525" marB="0" anchor="b"/>
                </a:tc>
              </a:tr>
              <a:tr h="238125">
                <a:tc>
                  <a:txBody>
                    <a:bodyPr/>
                    <a:lstStyle/>
                    <a:p>
                      <a:pPr algn="l" fontAlgn="b"/>
                      <a:r>
                        <a:rPr lang="en-US" sz="1200" u="none" strike="noStrike">
                          <a:effectLst/>
                        </a:rPr>
                        <a:t>Rated Current +20% [A]</a:t>
                      </a:r>
                      <a:endParaRPr lang="en-US" sz="1200" b="1"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1.7</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3.41</a:t>
                      </a:r>
                      <a:endParaRPr lang="en-US" sz="1200" b="0" i="0" u="none" strike="noStrike">
                        <a:solidFill>
                          <a:srgbClr val="000000"/>
                        </a:solidFill>
                        <a:effectLst/>
                        <a:latin typeface="Times New Roman"/>
                      </a:endParaRPr>
                    </a:p>
                  </a:txBody>
                  <a:tcPr marL="9525" marR="9525" marT="9525" marB="0" anchor="b"/>
                </a:tc>
              </a:tr>
              <a:tr h="209550">
                <a:tc>
                  <a:txBody>
                    <a:bodyPr/>
                    <a:lstStyle/>
                    <a:p>
                      <a:pPr algn="l" fontAlgn="b"/>
                      <a:r>
                        <a:rPr lang="en-US" sz="1200" u="none" strike="noStrike">
                          <a:effectLst/>
                        </a:rPr>
                        <a:t>Power Consumed [W]</a:t>
                      </a:r>
                      <a:endParaRPr lang="en-US" sz="1200" b="1"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a:effectLst/>
                        </a:rPr>
                        <a:t>20.4</a:t>
                      </a:r>
                      <a:endParaRPr lang="en-US" sz="1200" b="0" i="0" u="none" strike="noStrike">
                        <a:solidFill>
                          <a:srgbClr val="000000"/>
                        </a:solidFill>
                        <a:effectLst/>
                        <a:latin typeface="Times New Roman"/>
                      </a:endParaRPr>
                    </a:p>
                  </a:txBody>
                  <a:tcPr marL="9525" marR="9525" marT="9525" marB="0" anchor="b"/>
                </a:tc>
                <a:tc>
                  <a:txBody>
                    <a:bodyPr/>
                    <a:lstStyle/>
                    <a:p>
                      <a:pPr algn="ctr" fontAlgn="b"/>
                      <a:r>
                        <a:rPr lang="en-US" sz="1200" u="none" strike="noStrike" dirty="0">
                          <a:effectLst/>
                        </a:rPr>
                        <a:t>17.05</a:t>
                      </a:r>
                      <a:endParaRPr lang="en-US" sz="1200" b="0" i="0" u="none" strike="noStrike" dirty="0">
                        <a:solidFill>
                          <a:srgbClr val="000000"/>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4143866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644" t="37981" r="27199" b="27244"/>
          <a:stretch/>
        </p:blipFill>
        <p:spPr bwMode="auto">
          <a:xfrm>
            <a:off x="113755" y="123705"/>
            <a:ext cx="4314092" cy="254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334" t="18109" r="3772" b="20673"/>
          <a:stretch/>
        </p:blipFill>
        <p:spPr bwMode="auto">
          <a:xfrm>
            <a:off x="4337538" y="3650981"/>
            <a:ext cx="7502769" cy="2779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4322" t="30209" r="24231" b="33734"/>
          <a:stretch/>
        </p:blipFill>
        <p:spPr bwMode="auto">
          <a:xfrm>
            <a:off x="4610923" y="257910"/>
            <a:ext cx="7229384" cy="284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96286" y="2667614"/>
            <a:ext cx="1905610" cy="1403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 </a:t>
            </a:r>
            <a:r>
              <a:rPr lang="en-US" dirty="0" err="1" smtClean="0"/>
              <a:t>Webench</a:t>
            </a:r>
            <a:r>
              <a:rPr lang="en-US" dirty="0" smtClean="0"/>
              <a:t> DC Power Architecture SMPS Design</a:t>
            </a:r>
            <a:endParaRPr lang="en-US" dirty="0"/>
          </a:p>
        </p:txBody>
      </p:sp>
      <p:sp>
        <p:nvSpPr>
          <p:cNvPr id="10" name="Rectangle 9"/>
          <p:cNvSpPr/>
          <p:nvPr/>
        </p:nvSpPr>
        <p:spPr>
          <a:xfrm>
            <a:off x="773317" y="4325813"/>
            <a:ext cx="2362095" cy="1913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 Voltage Source Manufactured by Honeywell Model: PS-45-12 Selected for the AC/DC conversion</a:t>
            </a:r>
            <a:endParaRPr lang="en-US" dirty="0"/>
          </a:p>
        </p:txBody>
      </p:sp>
    </p:spTree>
    <p:extLst>
      <p:ext uri="{BB962C8B-B14F-4D97-AF65-F5344CB8AC3E}">
        <p14:creationId xmlns:p14="http://schemas.microsoft.com/office/powerpoint/2010/main" val="537240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84" t="15929" r="16526" b="10513"/>
          <a:stretch/>
        </p:blipFill>
        <p:spPr bwMode="auto">
          <a:xfrm>
            <a:off x="2636637" y="344339"/>
            <a:ext cx="9303916" cy="603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88789" y="562703"/>
            <a:ext cx="2297723" cy="1336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Eagle Power Supply Schematic Files </a:t>
            </a:r>
            <a:endParaRPr lang="en-US" dirty="0"/>
          </a:p>
        </p:txBody>
      </p:sp>
      <p:sp>
        <p:nvSpPr>
          <p:cNvPr id="6" name="Rectangle 5"/>
          <p:cNvSpPr/>
          <p:nvPr/>
        </p:nvSpPr>
        <p:spPr>
          <a:xfrm>
            <a:off x="188788" y="2549322"/>
            <a:ext cx="2297723" cy="2655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12V 3.7A DC Input from Mean Well was wired to a simple home SPST 120V 15 A Switch to cutoff power.</a:t>
            </a:r>
            <a:endParaRPr lang="en-US" dirty="0"/>
          </a:p>
        </p:txBody>
      </p:sp>
    </p:spTree>
    <p:extLst>
      <p:ext uri="{BB962C8B-B14F-4D97-AF65-F5344CB8AC3E}">
        <p14:creationId xmlns:p14="http://schemas.microsoft.com/office/powerpoint/2010/main" val="2525635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tx1"/>
                </a:solidFill>
                <a:latin typeface="Calibri Light" panose="020F0302020204030204" pitchFamily="34" charset="0"/>
              </a:rPr>
              <a:t>Project Design</a:t>
            </a:r>
            <a:endParaRPr lang="en-US" sz="4400" dirty="0">
              <a:solidFill>
                <a:schemeClr val="tx1"/>
              </a:solidFill>
              <a:latin typeface="Calibri Light" panose="020F0302020204030204" pitchFamily="34" charset="0"/>
            </a:endParaRPr>
          </a:p>
        </p:txBody>
      </p:sp>
      <p:sp>
        <p:nvSpPr>
          <p:cNvPr id="3" name="Content Placeholder 2"/>
          <p:cNvSpPr>
            <a:spLocks noGrp="1"/>
          </p:cNvSpPr>
          <p:nvPr>
            <p:ph idx="1"/>
          </p:nvPr>
        </p:nvSpPr>
        <p:spPr>
          <a:xfrm>
            <a:off x="170897" y="2208248"/>
            <a:ext cx="8596668" cy="3880773"/>
          </a:xfrm>
        </p:spPr>
        <p:txBody>
          <a:bodyPr/>
          <a:lstStyle/>
          <a:p>
            <a:r>
              <a:rPr lang="en-US" sz="2400" dirty="0" smtClean="0">
                <a:latin typeface="Calibri Light" panose="020F0302020204030204" pitchFamily="34" charset="0"/>
              </a:rPr>
              <a:t>Subsystems</a:t>
            </a:r>
          </a:p>
          <a:p>
            <a:pPr lvl="1"/>
            <a:r>
              <a:rPr lang="en-US" sz="2000" dirty="0" smtClean="0">
                <a:latin typeface="Calibri Light" panose="020F0302020204030204" pitchFamily="34" charset="0"/>
              </a:rPr>
              <a:t>User Interface</a:t>
            </a:r>
          </a:p>
          <a:p>
            <a:pPr lvl="1"/>
            <a:r>
              <a:rPr lang="en-US" sz="2000" dirty="0" smtClean="0">
                <a:latin typeface="Calibri Light" panose="020F0302020204030204" pitchFamily="34" charset="0"/>
              </a:rPr>
              <a:t>Lift  system</a:t>
            </a:r>
          </a:p>
          <a:p>
            <a:pPr lvl="1"/>
            <a:r>
              <a:rPr lang="en-US" sz="2000" dirty="0" smtClean="0">
                <a:latin typeface="Calibri Light" panose="020F0302020204030204" pitchFamily="34" charset="0"/>
              </a:rPr>
              <a:t>Dual conveyor system</a:t>
            </a:r>
          </a:p>
          <a:p>
            <a:pPr lvl="1"/>
            <a:r>
              <a:rPr lang="en-US" sz="2000" dirty="0" smtClean="0">
                <a:latin typeface="Calibri Light" panose="020F0302020204030204" pitchFamily="34" charset="0"/>
              </a:rPr>
              <a:t>Image Processing system</a:t>
            </a:r>
          </a:p>
          <a:p>
            <a:pPr lvl="1"/>
            <a:r>
              <a:rPr lang="en-US" sz="2000" dirty="0" smtClean="0">
                <a:latin typeface="Calibri Light" panose="020F0302020204030204" pitchFamily="34" charset="0"/>
              </a:rPr>
              <a:t>Rotating Arm system</a:t>
            </a:r>
          </a:p>
          <a:p>
            <a:pPr lvl="1"/>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908" y="1735142"/>
            <a:ext cx="8138614" cy="4065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806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488" t="15866" r="14225" b="11538"/>
          <a:stretch/>
        </p:blipFill>
        <p:spPr bwMode="auto">
          <a:xfrm>
            <a:off x="164363" y="135077"/>
            <a:ext cx="6587887" cy="3880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201" t="15705" r="36209" b="44872"/>
          <a:stretch/>
        </p:blipFill>
        <p:spPr bwMode="auto">
          <a:xfrm>
            <a:off x="164122" y="4448289"/>
            <a:ext cx="3294185" cy="2051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9105" t="16667" r="14135" b="14743"/>
          <a:stretch/>
        </p:blipFill>
        <p:spPr bwMode="auto">
          <a:xfrm>
            <a:off x="5114519" y="4231709"/>
            <a:ext cx="1765211" cy="2543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443" t="22436" r="40445" b="17788"/>
          <a:stretch/>
        </p:blipFill>
        <p:spPr bwMode="auto">
          <a:xfrm>
            <a:off x="8093123" y="4231709"/>
            <a:ext cx="2750141" cy="242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575714" y="4844954"/>
            <a:ext cx="1446662" cy="1468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Vin Polygon Supply from Mean Well PS-45-12</a:t>
            </a:r>
            <a:endParaRPr lang="en-US" dirty="0"/>
          </a:p>
        </p:txBody>
      </p:sp>
      <p:sp>
        <p:nvSpPr>
          <p:cNvPr id="9" name="Rectangle 8"/>
          <p:cNvSpPr/>
          <p:nvPr/>
        </p:nvSpPr>
        <p:spPr>
          <a:xfrm>
            <a:off x="7003578" y="4981431"/>
            <a:ext cx="925772" cy="1195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Vo1 = 12V 1.70 A </a:t>
            </a:r>
            <a:endParaRPr lang="en-US" dirty="0"/>
          </a:p>
        </p:txBody>
      </p:sp>
      <p:sp>
        <p:nvSpPr>
          <p:cNvPr id="10" name="Rectangle 9"/>
          <p:cNvSpPr/>
          <p:nvPr/>
        </p:nvSpPr>
        <p:spPr>
          <a:xfrm>
            <a:off x="10990998" y="5008725"/>
            <a:ext cx="925772" cy="1195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Vo2 = 5V 3.41A</a:t>
            </a:r>
            <a:endParaRPr lang="en-US" dirty="0"/>
          </a:p>
        </p:txBody>
      </p:sp>
      <p:sp>
        <p:nvSpPr>
          <p:cNvPr id="11" name="Rectangle 10"/>
          <p:cNvSpPr/>
          <p:nvPr/>
        </p:nvSpPr>
        <p:spPr>
          <a:xfrm>
            <a:off x="7328848" y="245660"/>
            <a:ext cx="4722125" cy="2850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Eagle Power Supply PCB Board and Heat </a:t>
            </a:r>
            <a:r>
              <a:rPr lang="en-US" sz="3600" dirty="0"/>
              <a:t>S</a:t>
            </a:r>
            <a:r>
              <a:rPr lang="en-US" sz="3600" dirty="0" smtClean="0"/>
              <a:t>ink </a:t>
            </a:r>
            <a:r>
              <a:rPr lang="en-US" sz="3600" dirty="0"/>
              <a:t>I</a:t>
            </a:r>
            <a:r>
              <a:rPr lang="en-US" sz="3600" dirty="0" smtClean="0"/>
              <a:t>ssues.</a:t>
            </a:r>
            <a:endParaRPr lang="en-US" sz="3600" dirty="0"/>
          </a:p>
        </p:txBody>
      </p:sp>
    </p:spTree>
    <p:extLst>
      <p:ext uri="{BB962C8B-B14F-4D97-AF65-F5344CB8AC3E}">
        <p14:creationId xmlns:p14="http://schemas.microsoft.com/office/powerpoint/2010/main" val="30649016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System Schematic</a:t>
            </a:r>
            <a:endParaRPr lang="en-US"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0245" y="2146940"/>
            <a:ext cx="4749421" cy="458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2201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System PCB</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176" y="2024110"/>
            <a:ext cx="4858603" cy="4595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197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CIM\107KC182\107_782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727" t="16364" r="24455" b="24122"/>
          <a:stretch/>
        </p:blipFill>
        <p:spPr bwMode="auto">
          <a:xfrm>
            <a:off x="8122775" y="4516582"/>
            <a:ext cx="2111872"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i.ebayimg.com/00/s/MTAwMFg3ODg=/z/o9YAAOxyVaBSs0at/$_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6215" y="4112718"/>
            <a:ext cx="1983145" cy="251668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563001" y="4285690"/>
            <a:ext cx="2404089" cy="2343710"/>
            <a:chOff x="838198" y="3429000"/>
            <a:chExt cx="3094017" cy="3165764"/>
          </a:xfrm>
        </p:grpSpPr>
        <p:pic>
          <p:nvPicPr>
            <p:cNvPr id="2051" name="Picture 3" descr="E:\DCIM\107KC182\107_782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644" t="7103" r="19629" b="7321"/>
            <a:stretch/>
          </p:blipFill>
          <p:spPr bwMode="auto">
            <a:xfrm>
              <a:off x="838198" y="3429000"/>
              <a:ext cx="3094017" cy="3165764"/>
            </a:xfrm>
            <a:prstGeom prst="rect">
              <a:avLst/>
            </a:prstGeom>
            <a:noFill/>
          </p:spPr>
        </p:pic>
        <p:sp>
          <p:nvSpPr>
            <p:cNvPr id="2" name="Oval 1"/>
            <p:cNvSpPr/>
            <p:nvPr/>
          </p:nvSpPr>
          <p:spPr>
            <a:xfrm>
              <a:off x="930235" y="35814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054"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36778" t="53770" r="31850" b="14394"/>
          <a:stretch/>
        </p:blipFill>
        <p:spPr bwMode="auto">
          <a:xfrm>
            <a:off x="1027992" y="1851960"/>
            <a:ext cx="3962402" cy="226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27992" y="242445"/>
            <a:ext cx="6535992" cy="1446550"/>
          </a:xfrm>
          <a:prstGeom prst="rect">
            <a:avLst/>
          </a:prstGeom>
          <a:noFill/>
        </p:spPr>
        <p:txBody>
          <a:bodyPr wrap="square" rtlCol="0">
            <a:spAutoFit/>
          </a:bodyPr>
          <a:lstStyle/>
          <a:p>
            <a:r>
              <a:rPr lang="en-US" sz="4400" dirty="0">
                <a:solidFill>
                  <a:prstClr val="black"/>
                </a:solidFill>
                <a:latin typeface="Calibri Light" panose="020F0302020204030204" pitchFamily="34" charset="0"/>
              </a:rPr>
              <a:t>Lift Arm Initial Construction Plan</a:t>
            </a:r>
          </a:p>
        </p:txBody>
      </p:sp>
      <p:sp>
        <p:nvSpPr>
          <p:cNvPr id="4" name="TextBox 3"/>
          <p:cNvSpPr txBox="1"/>
          <p:nvPr/>
        </p:nvSpPr>
        <p:spPr>
          <a:xfrm>
            <a:off x="5699133" y="1127285"/>
            <a:ext cx="3965371" cy="2985433"/>
          </a:xfrm>
          <a:prstGeom prst="rect">
            <a:avLst/>
          </a:prstGeom>
          <a:noFill/>
        </p:spPr>
        <p:txBody>
          <a:bodyPr wrap="square" rtlCol="0">
            <a:spAutoFit/>
          </a:bodyPr>
          <a:lstStyle/>
          <a:p>
            <a:r>
              <a:rPr lang="en-US" dirty="0">
                <a:solidFill>
                  <a:prstClr val="black"/>
                </a:solidFill>
                <a:latin typeface="Calibri Light" panose="020F0302020204030204" pitchFamily="34" charset="0"/>
              </a:rPr>
              <a:t>Parallax S148 Continuous Rotation Servo Motor </a:t>
            </a:r>
          </a:p>
          <a:p>
            <a:endParaRPr lang="en-US" dirty="0">
              <a:solidFill>
                <a:prstClr val="black"/>
              </a:solidFill>
              <a:latin typeface="Calibri Light" panose="020F0302020204030204" pitchFamily="34" charset="0"/>
            </a:endParaRPr>
          </a:p>
          <a:p>
            <a:r>
              <a:rPr lang="en-US" dirty="0">
                <a:solidFill>
                  <a:prstClr val="black"/>
                </a:solidFill>
                <a:latin typeface="Calibri Light" panose="020F0302020204030204" pitchFamily="34" charset="0"/>
              </a:rPr>
              <a:t>Advantage</a:t>
            </a:r>
          </a:p>
          <a:p>
            <a:pPr marL="285750" indent="-285750">
              <a:buFont typeface="Arial" panose="020B0604020202020204" pitchFamily="34" charset="0"/>
              <a:buChar char="•"/>
            </a:pPr>
            <a:r>
              <a:rPr lang="en-US" sz="1600" dirty="0">
                <a:solidFill>
                  <a:prstClr val="black"/>
                </a:solidFill>
                <a:latin typeface="Calibri Light" panose="020F0302020204030204" pitchFamily="34" charset="0"/>
              </a:rPr>
              <a:t>Easy to control basic PWM 3 Lines: Ground, Supply, and Control</a:t>
            </a:r>
          </a:p>
          <a:p>
            <a:pPr marL="285750" indent="-285750">
              <a:buFont typeface="Arial" panose="020B0604020202020204" pitchFamily="34" charset="0"/>
              <a:buChar char="•"/>
            </a:pPr>
            <a:endParaRPr lang="en-US" dirty="0">
              <a:solidFill>
                <a:prstClr val="black"/>
              </a:solidFill>
              <a:latin typeface="Calibri Light" panose="020F0302020204030204" pitchFamily="34" charset="0"/>
            </a:endParaRPr>
          </a:p>
          <a:p>
            <a:r>
              <a:rPr lang="en-US" dirty="0">
                <a:solidFill>
                  <a:prstClr val="black"/>
                </a:solidFill>
                <a:latin typeface="Calibri Light" panose="020F0302020204030204" pitchFamily="34" charset="0"/>
              </a:rPr>
              <a:t>Disadvantages: </a:t>
            </a:r>
          </a:p>
          <a:p>
            <a:pPr marL="285750" indent="-285750">
              <a:buFont typeface="Arial" panose="020B0604020202020204" pitchFamily="34" charset="0"/>
              <a:buChar char="•"/>
            </a:pPr>
            <a:r>
              <a:rPr lang="en-US" sz="1600" dirty="0">
                <a:solidFill>
                  <a:prstClr val="black"/>
                </a:solidFill>
                <a:latin typeface="Calibri Light" panose="020F0302020204030204" pitchFamily="34" charset="0"/>
              </a:rPr>
              <a:t>Price: $19.99  and Quantity of (2) motors for each side</a:t>
            </a:r>
          </a:p>
          <a:p>
            <a:pPr marL="285750" indent="-285750">
              <a:buFont typeface="Arial" panose="020B0604020202020204" pitchFamily="34" charset="0"/>
              <a:buChar char="•"/>
            </a:pPr>
            <a:r>
              <a:rPr lang="en-US" sz="1600" dirty="0">
                <a:solidFill>
                  <a:prstClr val="black"/>
                </a:solidFill>
                <a:latin typeface="Calibri Light" panose="020F0302020204030204" pitchFamily="34" charset="0"/>
              </a:rPr>
              <a:t>Ultimately Not Enough Torque </a:t>
            </a:r>
          </a:p>
        </p:txBody>
      </p:sp>
    </p:spTree>
    <p:extLst>
      <p:ext uri="{BB962C8B-B14F-4D97-AF65-F5344CB8AC3E}">
        <p14:creationId xmlns:p14="http://schemas.microsoft.com/office/powerpoint/2010/main" val="3052579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168" y="179644"/>
            <a:ext cx="5266819" cy="1446550"/>
          </a:xfrm>
          <a:prstGeom prst="rect">
            <a:avLst/>
          </a:prstGeom>
          <a:noFill/>
        </p:spPr>
        <p:txBody>
          <a:bodyPr wrap="square" rtlCol="0">
            <a:spAutoFit/>
          </a:bodyPr>
          <a:lstStyle/>
          <a:p>
            <a:r>
              <a:rPr lang="en-US" sz="4400" dirty="0">
                <a:solidFill>
                  <a:prstClr val="black"/>
                </a:solidFill>
                <a:latin typeface="Calibri Light" panose="020F0302020204030204" pitchFamily="34" charset="0"/>
              </a:rPr>
              <a:t>Lift Arm Final Construction Plan</a:t>
            </a:r>
          </a:p>
        </p:txBody>
      </p:sp>
      <p:sp>
        <p:nvSpPr>
          <p:cNvPr id="12" name="TextBox 11"/>
          <p:cNvSpPr txBox="1"/>
          <p:nvPr/>
        </p:nvSpPr>
        <p:spPr>
          <a:xfrm>
            <a:off x="3795966" y="1890752"/>
            <a:ext cx="2059220" cy="2031325"/>
          </a:xfrm>
          <a:prstGeom prst="rect">
            <a:avLst/>
          </a:prstGeom>
          <a:noFill/>
        </p:spPr>
        <p:txBody>
          <a:bodyPr wrap="square" rtlCol="0">
            <a:spAutoFit/>
          </a:bodyPr>
          <a:lstStyle/>
          <a:p>
            <a:r>
              <a:rPr lang="en-US" dirty="0" smtClean="0">
                <a:solidFill>
                  <a:prstClr val="black"/>
                </a:solidFill>
              </a:rPr>
              <a:t>A threaded rod was coupled to motor shaft. Another coupler was epoxied to the “moving platform”</a:t>
            </a:r>
            <a:endParaRPr lang="en-US" dirty="0">
              <a:solidFill>
                <a:prstClr val="black"/>
              </a:solidFill>
            </a:endParaRPr>
          </a:p>
        </p:txBody>
      </p:sp>
      <p:sp>
        <p:nvSpPr>
          <p:cNvPr id="20" name="TextBox 19"/>
          <p:cNvSpPr txBox="1"/>
          <p:nvPr/>
        </p:nvSpPr>
        <p:spPr>
          <a:xfrm>
            <a:off x="5855186" y="179644"/>
            <a:ext cx="6136096" cy="646331"/>
          </a:xfrm>
          <a:prstGeom prst="rect">
            <a:avLst/>
          </a:prstGeom>
          <a:noFill/>
        </p:spPr>
        <p:txBody>
          <a:bodyPr wrap="square" rtlCol="0">
            <a:spAutoFit/>
          </a:bodyPr>
          <a:lstStyle/>
          <a:p>
            <a:r>
              <a:rPr lang="en-US" dirty="0">
                <a:solidFill>
                  <a:prstClr val="black"/>
                </a:solidFill>
              </a:rPr>
              <a:t>Design Requirements: Ability to move the platform up and down quickly without surpassing the physical bounds. </a:t>
            </a:r>
          </a:p>
        </p:txBody>
      </p:sp>
      <p:sp>
        <p:nvSpPr>
          <p:cNvPr id="36" name="TextBox 35"/>
          <p:cNvSpPr txBox="1"/>
          <p:nvPr/>
        </p:nvSpPr>
        <p:spPr>
          <a:xfrm>
            <a:off x="6873367" y="5606724"/>
            <a:ext cx="4218882" cy="923330"/>
          </a:xfrm>
          <a:prstGeom prst="rect">
            <a:avLst/>
          </a:prstGeom>
          <a:noFill/>
        </p:spPr>
        <p:txBody>
          <a:bodyPr wrap="square" rtlCol="0">
            <a:spAutoFit/>
          </a:bodyPr>
          <a:lstStyle/>
          <a:p>
            <a:r>
              <a:rPr lang="en-US" dirty="0">
                <a:solidFill>
                  <a:prstClr val="black"/>
                </a:solidFill>
              </a:rPr>
              <a:t>A pair </a:t>
            </a:r>
            <a:r>
              <a:rPr lang="en-US" dirty="0" smtClean="0">
                <a:solidFill>
                  <a:prstClr val="black"/>
                </a:solidFill>
              </a:rPr>
              <a:t>of mechanical Micro switches were selected to control the upper / lower boundaries of the system</a:t>
            </a:r>
            <a:endParaRPr lang="en-US" dirty="0">
              <a:solidFill>
                <a:prstClr val="black"/>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793" y="1794179"/>
            <a:ext cx="2652392" cy="473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Owner\Desktop\Downloads\IMG_2570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8406" y="4756002"/>
            <a:ext cx="2619289" cy="17740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1092" t="22230" r="16506" b="18097"/>
          <a:stretch/>
        </p:blipFill>
        <p:spPr bwMode="auto">
          <a:xfrm>
            <a:off x="6647695" y="1050158"/>
            <a:ext cx="4151408" cy="429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942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562" y="576590"/>
            <a:ext cx="6033867" cy="769441"/>
          </a:xfrm>
          <a:prstGeom prst="rect">
            <a:avLst/>
          </a:prstGeom>
          <a:noFill/>
        </p:spPr>
        <p:txBody>
          <a:bodyPr wrap="square" rtlCol="0">
            <a:spAutoFit/>
          </a:bodyPr>
          <a:lstStyle/>
          <a:p>
            <a:r>
              <a:rPr lang="en-US" sz="4400" dirty="0">
                <a:solidFill>
                  <a:prstClr val="black"/>
                </a:solidFill>
                <a:latin typeface="Calibri Light" panose="020F0302020204030204" pitchFamily="34" charset="0"/>
              </a:rPr>
              <a:t>Lift Arm Motor Selection</a:t>
            </a:r>
          </a:p>
        </p:txBody>
      </p:sp>
      <p:sp>
        <p:nvSpPr>
          <p:cNvPr id="4" name="TextBox 3"/>
          <p:cNvSpPr txBox="1"/>
          <p:nvPr/>
        </p:nvSpPr>
        <p:spPr>
          <a:xfrm>
            <a:off x="1247338" y="1230755"/>
            <a:ext cx="3955366" cy="2308324"/>
          </a:xfrm>
          <a:prstGeom prst="rect">
            <a:avLst/>
          </a:prstGeom>
          <a:noFill/>
        </p:spPr>
        <p:txBody>
          <a:bodyPr wrap="square" rtlCol="0">
            <a:spAutoFit/>
          </a:bodyPr>
          <a:lstStyle/>
          <a:p>
            <a:r>
              <a:rPr lang="en-US" b="1" dirty="0">
                <a:solidFill>
                  <a:prstClr val="black"/>
                </a:solidFill>
                <a:latin typeface="Calibri Light" panose="020F0302020204030204" pitchFamily="34" charset="0"/>
              </a:rPr>
              <a:t>Linear Actuator Pros:</a:t>
            </a:r>
          </a:p>
          <a:p>
            <a:pPr marL="285750" indent="-285750">
              <a:buFont typeface="Arial" panose="020B0604020202020204" pitchFamily="34" charset="0"/>
              <a:buChar char="•"/>
            </a:pPr>
            <a:r>
              <a:rPr lang="en-US" dirty="0">
                <a:solidFill>
                  <a:prstClr val="black"/>
                </a:solidFill>
                <a:latin typeface="Calibri Light" panose="020F0302020204030204" pitchFamily="34" charset="0"/>
              </a:rPr>
              <a:t>All in one construction</a:t>
            </a:r>
          </a:p>
          <a:p>
            <a:pPr marL="285750" indent="-285750">
              <a:buFont typeface="Arial" panose="020B0604020202020204" pitchFamily="34" charset="0"/>
              <a:buChar char="•"/>
            </a:pPr>
            <a:r>
              <a:rPr lang="en-US" dirty="0">
                <a:solidFill>
                  <a:prstClr val="black"/>
                </a:solidFill>
                <a:latin typeface="Calibri Light" panose="020F0302020204030204" pitchFamily="34" charset="0"/>
              </a:rPr>
              <a:t>Easy to control </a:t>
            </a:r>
          </a:p>
          <a:p>
            <a:pPr marL="285750" indent="-285750">
              <a:buFont typeface="Arial" panose="020B0604020202020204" pitchFamily="34" charset="0"/>
              <a:buChar char="•"/>
            </a:pPr>
            <a:r>
              <a:rPr lang="en-US" dirty="0">
                <a:solidFill>
                  <a:prstClr val="black"/>
                </a:solidFill>
                <a:latin typeface="Calibri Light" panose="020F0302020204030204" pitchFamily="34" charset="0"/>
              </a:rPr>
              <a:t>Built in limit switches </a:t>
            </a:r>
          </a:p>
          <a:p>
            <a:r>
              <a:rPr lang="en-US" b="1" dirty="0">
                <a:solidFill>
                  <a:prstClr val="black"/>
                </a:solidFill>
                <a:latin typeface="Calibri Light" panose="020F0302020204030204" pitchFamily="34" charset="0"/>
              </a:rPr>
              <a:t>Linear Actuator Cons:</a:t>
            </a:r>
          </a:p>
          <a:p>
            <a:pPr marL="285750" indent="-285750">
              <a:buFont typeface="Arial" panose="020B0604020202020204" pitchFamily="34" charset="0"/>
              <a:buChar char="•"/>
            </a:pPr>
            <a:r>
              <a:rPr lang="en-US" dirty="0">
                <a:solidFill>
                  <a:prstClr val="black"/>
                </a:solidFill>
                <a:latin typeface="Calibri Light" panose="020F0302020204030204" pitchFamily="34" charset="0"/>
              </a:rPr>
              <a:t>Extremely Expensive $80+</a:t>
            </a:r>
          </a:p>
          <a:p>
            <a:pPr marL="285750" indent="-285750">
              <a:buFont typeface="Arial" panose="020B0604020202020204" pitchFamily="34" charset="0"/>
              <a:buChar char="•"/>
            </a:pPr>
            <a:r>
              <a:rPr lang="en-US" dirty="0">
                <a:solidFill>
                  <a:prstClr val="black"/>
                </a:solidFill>
                <a:latin typeface="Calibri Light" panose="020F0302020204030204" pitchFamily="34" charset="0"/>
              </a:rPr>
              <a:t>Constricted to set Size </a:t>
            </a:r>
          </a:p>
          <a:p>
            <a:pPr marL="285750" indent="-285750">
              <a:buFont typeface="Arial" panose="020B0604020202020204" pitchFamily="34" charset="0"/>
              <a:buChar char="•"/>
            </a:pPr>
            <a:r>
              <a:rPr lang="en-US" dirty="0">
                <a:solidFill>
                  <a:prstClr val="black"/>
                </a:solidFill>
                <a:latin typeface="Calibri Light" panose="020F0302020204030204" pitchFamily="34" charset="0"/>
              </a:rPr>
              <a:t>RPM not quite high enough</a:t>
            </a:r>
          </a:p>
        </p:txBody>
      </p:sp>
      <p:sp>
        <p:nvSpPr>
          <p:cNvPr id="5" name="Rectangle 4"/>
          <p:cNvSpPr/>
          <p:nvPr/>
        </p:nvSpPr>
        <p:spPr>
          <a:xfrm>
            <a:off x="1252025" y="3423802"/>
            <a:ext cx="4295335" cy="1754326"/>
          </a:xfrm>
          <a:prstGeom prst="rect">
            <a:avLst/>
          </a:prstGeom>
        </p:spPr>
        <p:txBody>
          <a:bodyPr wrap="square">
            <a:spAutoFit/>
          </a:bodyPr>
          <a:lstStyle/>
          <a:p>
            <a:r>
              <a:rPr lang="en-US" b="1" dirty="0">
                <a:solidFill>
                  <a:prstClr val="black"/>
                </a:solidFill>
                <a:latin typeface="Calibri Light" panose="020F0302020204030204" pitchFamily="34" charset="0"/>
              </a:rPr>
              <a:t>Stepper Motor Pros</a:t>
            </a:r>
          </a:p>
          <a:p>
            <a:pPr marL="285750" indent="-285750">
              <a:buFont typeface="Arial" panose="020B0604020202020204" pitchFamily="34" charset="0"/>
              <a:buChar char="•"/>
            </a:pPr>
            <a:r>
              <a:rPr lang="en-US" dirty="0">
                <a:solidFill>
                  <a:prstClr val="black"/>
                </a:solidFill>
                <a:latin typeface="Calibri Light" panose="020F0302020204030204" pitchFamily="34" charset="0"/>
              </a:rPr>
              <a:t>Precise position control </a:t>
            </a:r>
          </a:p>
          <a:p>
            <a:pPr marL="285750" indent="-285750">
              <a:buFont typeface="Arial" panose="020B0604020202020204" pitchFamily="34" charset="0"/>
              <a:buChar char="•"/>
            </a:pPr>
            <a:r>
              <a:rPr lang="en-US" dirty="0">
                <a:solidFill>
                  <a:prstClr val="black"/>
                </a:solidFill>
                <a:latin typeface="Calibri Light" panose="020F0302020204030204" pitchFamily="34" charset="0"/>
              </a:rPr>
              <a:t>Eliminates the need for limit sensors</a:t>
            </a:r>
          </a:p>
          <a:p>
            <a:pPr marL="285750" indent="-285750">
              <a:buFont typeface="Arial" panose="020B0604020202020204" pitchFamily="34" charset="0"/>
              <a:buChar char="•"/>
            </a:pPr>
            <a:r>
              <a:rPr lang="en-US" dirty="0">
                <a:solidFill>
                  <a:prstClr val="black"/>
                </a:solidFill>
                <a:latin typeface="Calibri Light" panose="020F0302020204030204" pitchFamily="34" charset="0"/>
              </a:rPr>
              <a:t>Least Expensive $5</a:t>
            </a:r>
          </a:p>
          <a:p>
            <a:r>
              <a:rPr lang="en-US" b="1" dirty="0">
                <a:solidFill>
                  <a:prstClr val="black"/>
                </a:solidFill>
                <a:latin typeface="Calibri Light" panose="020F0302020204030204" pitchFamily="34" charset="0"/>
              </a:rPr>
              <a:t>Stepper Motor Cons</a:t>
            </a:r>
          </a:p>
          <a:p>
            <a:pPr marL="285750" indent="-285750">
              <a:buFont typeface="Arial" panose="020B0604020202020204" pitchFamily="34" charset="0"/>
              <a:buChar char="•"/>
            </a:pPr>
            <a:r>
              <a:rPr lang="en-US" dirty="0">
                <a:solidFill>
                  <a:prstClr val="black"/>
                </a:solidFill>
                <a:latin typeface="Calibri Light" panose="020F0302020204030204" pitchFamily="34" charset="0"/>
              </a:rPr>
              <a:t>Low RPM</a:t>
            </a:r>
          </a:p>
        </p:txBody>
      </p:sp>
      <p:sp>
        <p:nvSpPr>
          <p:cNvPr id="6" name="TextBox 5"/>
          <p:cNvSpPr txBox="1"/>
          <p:nvPr/>
        </p:nvSpPr>
        <p:spPr>
          <a:xfrm>
            <a:off x="1247338" y="5154543"/>
            <a:ext cx="4084317" cy="1754326"/>
          </a:xfrm>
          <a:prstGeom prst="rect">
            <a:avLst/>
          </a:prstGeom>
          <a:noFill/>
        </p:spPr>
        <p:txBody>
          <a:bodyPr wrap="square" rtlCol="0">
            <a:spAutoFit/>
          </a:bodyPr>
          <a:lstStyle/>
          <a:p>
            <a:r>
              <a:rPr lang="en-US" b="1" dirty="0">
                <a:solidFill>
                  <a:prstClr val="black"/>
                </a:solidFill>
                <a:latin typeface="Calibri Light" panose="020F0302020204030204" pitchFamily="34" charset="0"/>
              </a:rPr>
              <a:t>DC Motor Pros</a:t>
            </a:r>
          </a:p>
          <a:p>
            <a:pPr marL="285750" indent="-285750">
              <a:buFont typeface="Arial" panose="020B0604020202020204" pitchFamily="34" charset="0"/>
              <a:buChar char="•"/>
            </a:pPr>
            <a:r>
              <a:rPr lang="en-US" dirty="0">
                <a:solidFill>
                  <a:prstClr val="black"/>
                </a:solidFill>
                <a:latin typeface="Calibri Light" panose="020F0302020204030204" pitchFamily="34" charset="0"/>
              </a:rPr>
              <a:t>High RPM </a:t>
            </a:r>
          </a:p>
          <a:p>
            <a:pPr marL="285750" indent="-285750">
              <a:buFont typeface="Arial" panose="020B0604020202020204" pitchFamily="34" charset="0"/>
              <a:buChar char="•"/>
            </a:pPr>
            <a:r>
              <a:rPr lang="en-US" dirty="0">
                <a:solidFill>
                  <a:prstClr val="black"/>
                </a:solidFill>
                <a:latin typeface="Calibri Light" panose="020F0302020204030204" pitchFamily="34" charset="0"/>
              </a:rPr>
              <a:t>Easy to control with H-Bridge Circuit</a:t>
            </a:r>
          </a:p>
          <a:p>
            <a:r>
              <a:rPr lang="en-US" b="1" dirty="0">
                <a:solidFill>
                  <a:prstClr val="black"/>
                </a:solidFill>
                <a:latin typeface="Calibri Light" panose="020F0302020204030204" pitchFamily="34" charset="0"/>
              </a:rPr>
              <a:t>DC Motor Cons:</a:t>
            </a:r>
          </a:p>
          <a:p>
            <a:pPr marL="285750" indent="-285750">
              <a:buFont typeface="Arial" panose="020B0604020202020204" pitchFamily="34" charset="0"/>
              <a:buChar char="•"/>
            </a:pPr>
            <a:r>
              <a:rPr lang="en-US" dirty="0">
                <a:solidFill>
                  <a:prstClr val="black"/>
                </a:solidFill>
                <a:latin typeface="Calibri Light" panose="020F0302020204030204" pitchFamily="34" charset="0"/>
              </a:rPr>
              <a:t>Must use sensors to control the boundaries </a:t>
            </a:r>
          </a:p>
        </p:txBody>
      </p:sp>
      <p:graphicFrame>
        <p:nvGraphicFramePr>
          <p:cNvPr id="8" name="Table 7"/>
          <p:cNvGraphicFramePr>
            <a:graphicFrameLocks noGrp="1"/>
          </p:cNvGraphicFramePr>
          <p:nvPr>
            <p:extLst>
              <p:ext uri="{D42A27DB-BD31-4B8C-83A1-F6EECF244321}">
                <p14:modId xmlns:p14="http://schemas.microsoft.com/office/powerpoint/2010/main" val="616359976"/>
              </p:ext>
            </p:extLst>
          </p:nvPr>
        </p:nvGraphicFramePr>
        <p:xfrm>
          <a:off x="6226127" y="556846"/>
          <a:ext cx="5018649" cy="1628776"/>
        </p:xfrm>
        <a:graphic>
          <a:graphicData uri="http://schemas.openxmlformats.org/drawingml/2006/table">
            <a:tbl>
              <a:tblPr/>
              <a:tblGrid>
                <a:gridCol w="1803769"/>
                <a:gridCol w="1202513"/>
                <a:gridCol w="1092077"/>
                <a:gridCol w="920290"/>
              </a:tblGrid>
              <a:tr h="585560">
                <a:tc>
                  <a:txBody>
                    <a:bodyPr/>
                    <a:lstStyle/>
                    <a:p>
                      <a:pPr algn="ctr" fontAlgn="b"/>
                      <a:r>
                        <a:rPr lang="en-US" sz="1800" b="1" i="0" u="none" strike="noStrike" dirty="0">
                          <a:solidFill>
                            <a:srgbClr val="000000"/>
                          </a:solidFill>
                          <a:effectLst/>
                          <a:latin typeface="Calibri"/>
                        </a:rPr>
                        <a:t>RS-455PA DC Motor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gridSpan="2">
                  <a:txBody>
                    <a:bodyPr/>
                    <a:lstStyle/>
                    <a:p>
                      <a:pPr algn="ctr" fontAlgn="b"/>
                      <a:r>
                        <a:rPr lang="en-US" sz="1600" b="1" i="0" u="none" strike="noStrike" dirty="0">
                          <a:solidFill>
                            <a:srgbClr val="000000"/>
                          </a:solidFill>
                          <a:effectLst/>
                          <a:latin typeface="Calibri"/>
                        </a:rPr>
                        <a:t>No Load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b"/>
                      <a:r>
                        <a:rPr lang="en-US" sz="1600" b="1" i="0" u="none" strike="noStrike">
                          <a:solidFill>
                            <a:schemeClr val="bg1"/>
                          </a:solidFill>
                          <a:effectLst/>
                          <a:latin typeface="Calibri"/>
                        </a:rPr>
                        <a:t>Stall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r h="521608">
                <a:tc>
                  <a:txBody>
                    <a:bodyPr/>
                    <a:lstStyle/>
                    <a:p>
                      <a:pPr algn="ctr" fontAlgn="b"/>
                      <a:r>
                        <a:rPr lang="en-US" sz="1600" b="1" i="0" u="none" strike="noStrike" dirty="0">
                          <a:solidFill>
                            <a:srgbClr val="000000"/>
                          </a:solidFill>
                          <a:effectLst/>
                          <a:latin typeface="Calibri"/>
                        </a:rPr>
                        <a:t>Operating Voltage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Speed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Current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chemeClr val="bg1"/>
                          </a:solidFill>
                          <a:effectLst/>
                          <a:latin typeface="Calibri"/>
                        </a:rPr>
                        <a:t>Current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r h="521608">
                <a:tc>
                  <a:txBody>
                    <a:bodyPr/>
                    <a:lstStyle/>
                    <a:p>
                      <a:pPr algn="ctr" fontAlgn="b"/>
                      <a:r>
                        <a:rPr lang="en-US" sz="1600" b="0" i="0" u="none" strike="noStrike">
                          <a:solidFill>
                            <a:srgbClr val="000000"/>
                          </a:solidFill>
                          <a:effectLst/>
                          <a:latin typeface="Calibri"/>
                        </a:rPr>
                        <a:t>12-42 [V]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5500  [rev/min]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0.055 [A]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smtClean="0">
                          <a:solidFill>
                            <a:schemeClr val="bg1"/>
                          </a:solidFill>
                          <a:effectLst/>
                          <a:latin typeface="Calibri"/>
                        </a:rPr>
                        <a:t>0.1 A</a:t>
                      </a:r>
                      <a:endParaRPr lang="en-US" sz="1600" b="1" i="0" u="none" strike="noStrike" dirty="0">
                        <a:solidFill>
                          <a:schemeClr val="bg1"/>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28275473"/>
              </p:ext>
            </p:extLst>
          </p:nvPr>
        </p:nvGraphicFramePr>
        <p:xfrm>
          <a:off x="6211873" y="2549678"/>
          <a:ext cx="5105400" cy="1637154"/>
        </p:xfrm>
        <a:graphic>
          <a:graphicData uri="http://schemas.openxmlformats.org/drawingml/2006/table">
            <a:tbl>
              <a:tblPr firstRow="1" firstCol="1" bandRow="1">
                <a:tableStyleId>{5C22544A-7EE6-4342-B048-85BDC9FD1C3A}</a:tableStyleId>
              </a:tblPr>
              <a:tblGrid>
                <a:gridCol w="810380"/>
                <a:gridCol w="1071914"/>
                <a:gridCol w="1611553"/>
                <a:gridCol w="1611553"/>
              </a:tblGrid>
              <a:tr h="818577">
                <a:tc>
                  <a:txBody>
                    <a:bodyPr/>
                    <a:lstStyle/>
                    <a:p>
                      <a:pPr marL="0" marR="0">
                        <a:lnSpc>
                          <a:spcPct val="115000"/>
                        </a:lnSpc>
                        <a:spcBef>
                          <a:spcPts val="0"/>
                        </a:spcBef>
                        <a:spcAft>
                          <a:spcPts val="0"/>
                        </a:spcAft>
                      </a:pPr>
                      <a:r>
                        <a:rPr lang="en-US" sz="1400" dirty="0">
                          <a:effectLst/>
                        </a:rPr>
                        <a:t>Rev/min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Threaded Rod Specs [rev / in]</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Time to move the platform in 1 direction [s]</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Time to perform 1 iteration (up/down) [s]</a:t>
                      </a:r>
                      <a:endParaRPr lang="en-US" sz="1400" dirty="0">
                        <a:effectLst/>
                        <a:latin typeface="Calibri"/>
                        <a:ea typeface="Calibri"/>
                        <a:cs typeface="Times New Roman"/>
                      </a:endParaRPr>
                    </a:p>
                  </a:txBody>
                  <a:tcPr marL="68580" marR="68580" marT="0" marB="0"/>
                </a:tc>
              </a:tr>
              <a:tr h="272859">
                <a:tc>
                  <a:txBody>
                    <a:bodyPr/>
                    <a:lstStyle/>
                    <a:p>
                      <a:pPr marL="0" marR="0">
                        <a:lnSpc>
                          <a:spcPct val="115000"/>
                        </a:lnSpc>
                        <a:spcBef>
                          <a:spcPts val="0"/>
                        </a:spcBef>
                        <a:spcAft>
                          <a:spcPts val="0"/>
                        </a:spcAft>
                      </a:pPr>
                      <a:r>
                        <a:rPr lang="en-US" sz="1400">
                          <a:effectLst/>
                        </a:rPr>
                        <a:t>5500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18</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1.18 </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2.36 </a:t>
                      </a:r>
                      <a:endParaRPr lang="en-US" sz="1400" dirty="0">
                        <a:effectLst/>
                        <a:latin typeface="Calibri"/>
                        <a:ea typeface="Calibri"/>
                        <a:cs typeface="Times New Roman"/>
                      </a:endParaRPr>
                    </a:p>
                  </a:txBody>
                  <a:tcPr marL="68580" marR="68580" marT="0" marB="0"/>
                </a:tc>
              </a:tr>
              <a:tr h="272859">
                <a:tc>
                  <a:txBody>
                    <a:bodyPr/>
                    <a:lstStyle/>
                    <a:p>
                      <a:pPr marL="0" marR="0">
                        <a:lnSpc>
                          <a:spcPct val="115000"/>
                        </a:lnSpc>
                        <a:spcBef>
                          <a:spcPts val="0"/>
                        </a:spcBef>
                        <a:spcAft>
                          <a:spcPts val="0"/>
                        </a:spcAft>
                      </a:pPr>
                      <a:r>
                        <a:rPr lang="en-US" sz="1400">
                          <a:effectLst/>
                        </a:rPr>
                        <a:t>5500</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23</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1.5</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3</a:t>
                      </a:r>
                      <a:endParaRPr lang="en-US" sz="1400">
                        <a:effectLst/>
                        <a:latin typeface="Calibri"/>
                        <a:ea typeface="Calibri"/>
                        <a:cs typeface="Times New Roman"/>
                      </a:endParaRPr>
                    </a:p>
                  </a:txBody>
                  <a:tcPr marL="68580" marR="68580" marT="0" marB="0"/>
                </a:tc>
              </a:tr>
              <a:tr h="272859">
                <a:tc>
                  <a:txBody>
                    <a:bodyPr/>
                    <a:lstStyle/>
                    <a:p>
                      <a:pPr marL="0" marR="0">
                        <a:lnSpc>
                          <a:spcPct val="115000"/>
                        </a:lnSpc>
                        <a:spcBef>
                          <a:spcPts val="0"/>
                        </a:spcBef>
                        <a:spcAft>
                          <a:spcPts val="0"/>
                        </a:spcAft>
                      </a:pPr>
                      <a:r>
                        <a:rPr lang="en-US" sz="1400" dirty="0">
                          <a:effectLst/>
                        </a:rPr>
                        <a:t>5500</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30</a:t>
                      </a:r>
                      <a:endParaRPr lang="en-US" sz="14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a:effectLst/>
                        </a:rPr>
                        <a:t>1.96</a:t>
                      </a:r>
                      <a:endParaRPr lang="en-US" sz="14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400" dirty="0">
                          <a:effectLst/>
                        </a:rPr>
                        <a:t>3.92</a:t>
                      </a:r>
                      <a:endParaRPr lang="en-US" sz="1400" dirty="0">
                        <a:effectLst/>
                        <a:latin typeface="Calibri"/>
                        <a:ea typeface="Calibri"/>
                        <a:cs typeface="Times New Roman"/>
                      </a:endParaRPr>
                    </a:p>
                  </a:txBody>
                  <a:tcPr marL="68580" marR="68580" marT="0" marB="0"/>
                </a:tc>
              </a:tr>
            </a:tbl>
          </a:graphicData>
        </a:graphic>
      </p:graphicFrame>
      <p:sp>
        <p:nvSpPr>
          <p:cNvPr id="12" name="Rectangle 11"/>
          <p:cNvSpPr/>
          <p:nvPr/>
        </p:nvSpPr>
        <p:spPr>
          <a:xfrm>
            <a:off x="6383215" y="4369713"/>
            <a:ext cx="2362200" cy="1569660"/>
          </a:xfrm>
          <a:prstGeom prst="rect">
            <a:avLst/>
          </a:prstGeom>
        </p:spPr>
        <p:txBody>
          <a:bodyPr wrap="square">
            <a:spAutoFit/>
          </a:bodyPr>
          <a:lstStyle/>
          <a:p>
            <a:r>
              <a:rPr lang="en-US" sz="1600" dirty="0">
                <a:solidFill>
                  <a:prstClr val="black"/>
                </a:solidFill>
              </a:rPr>
              <a:t>RPM is  robust for our application moving the platform very fast. This can be adjusted by using a threaded rod with more revolutions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4535" y="4598071"/>
            <a:ext cx="2607147" cy="1521375"/>
          </a:xfrm>
          <a:prstGeom prst="rect">
            <a:avLst/>
          </a:prstGeom>
        </p:spPr>
      </p:pic>
    </p:spTree>
    <p:extLst>
      <p:ext uri="{BB962C8B-B14F-4D97-AF65-F5344CB8AC3E}">
        <p14:creationId xmlns:p14="http://schemas.microsoft.com/office/powerpoint/2010/main" val="4045040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900" dirty="0" smtClean="0">
                <a:solidFill>
                  <a:schemeClr val="tx1"/>
                </a:solidFill>
                <a:latin typeface="Calibri Light" panose="020F0302020204030204" pitchFamily="34" charset="0"/>
              </a:rPr>
              <a:t>Sweeper Arm System</a:t>
            </a:r>
            <a:r>
              <a:rPr lang="en-US" dirty="0" smtClean="0"/>
              <a:t/>
            </a:r>
            <a:br>
              <a:rPr lang="en-US" dirty="0" smtClean="0"/>
            </a:br>
            <a:endParaRPr lang="en-US" dirty="0"/>
          </a:p>
        </p:txBody>
      </p:sp>
      <p:sp>
        <p:nvSpPr>
          <p:cNvPr id="6" name="Content Placeholder 5"/>
          <p:cNvSpPr>
            <a:spLocks noGrp="1"/>
          </p:cNvSpPr>
          <p:nvPr>
            <p:ph sz="half" idx="1"/>
          </p:nvPr>
        </p:nvSpPr>
        <p:spPr/>
        <p:txBody>
          <a:bodyPr>
            <a:normAutofit/>
          </a:bodyPr>
          <a:lstStyle/>
          <a:p>
            <a:r>
              <a:rPr lang="en-US" sz="2000" dirty="0" smtClean="0">
                <a:latin typeface="Calibri Light" panose="020F0302020204030204" pitchFamily="34" charset="0"/>
              </a:rPr>
              <a:t>5V servo motor and gear rack </a:t>
            </a:r>
          </a:p>
          <a:p>
            <a:r>
              <a:rPr lang="en-US" sz="2000" dirty="0" smtClean="0">
                <a:latin typeface="Calibri Light" panose="020F0302020204030204" pitchFamily="34" charset="0"/>
              </a:rPr>
              <a:t>Servo motor on axel drives gear rack forward to push Lego piece into rotating arm system</a:t>
            </a:r>
          </a:p>
          <a:p>
            <a:r>
              <a:rPr lang="en-US" sz="2000" dirty="0" smtClean="0">
                <a:latin typeface="Calibri Light" panose="020F0302020204030204" pitchFamily="34" charset="0"/>
              </a:rPr>
              <a:t>Servo reverses to return sweeper to starting position</a:t>
            </a:r>
          </a:p>
          <a:p>
            <a:r>
              <a:rPr lang="en-US" sz="2000" dirty="0" smtClean="0">
                <a:latin typeface="Calibri Light" panose="020F0302020204030204" pitchFamily="34" charset="0"/>
              </a:rPr>
              <a:t>Micro switches on the front and back of sweeper to limit its movement </a:t>
            </a:r>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5329965" y="1931988"/>
            <a:ext cx="3583453" cy="3881437"/>
          </a:xfrm>
          <a:prstGeom prst="rect">
            <a:avLst/>
          </a:prstGeom>
          <a:noFill/>
          <a:ln w="9525">
            <a:noFill/>
            <a:miter lim="800000"/>
            <a:headEnd/>
            <a:tailEnd/>
          </a:ln>
        </p:spPr>
      </p:pic>
    </p:spTree>
    <p:extLst>
      <p:ext uri="{BB962C8B-B14F-4D97-AF65-F5344CB8AC3E}">
        <p14:creationId xmlns:p14="http://schemas.microsoft.com/office/powerpoint/2010/main" val="511862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tx1"/>
                </a:solidFill>
                <a:latin typeface="Calibri Light" panose="020F0302020204030204" pitchFamily="34" charset="0"/>
              </a:rPr>
              <a:t>Image Processing Chamber</a:t>
            </a:r>
            <a:endParaRPr lang="en-US" sz="4400" dirty="0">
              <a:solidFill>
                <a:schemeClr val="tx1"/>
              </a:solidFill>
              <a:latin typeface="Calibri Light" panose="020F0302020204030204" pitchFamily="34" charset="0"/>
            </a:endParaRPr>
          </a:p>
        </p:txBody>
      </p:sp>
      <p:sp>
        <p:nvSpPr>
          <p:cNvPr id="3" name="Content Placeholder 2"/>
          <p:cNvSpPr>
            <a:spLocks noGrp="1"/>
          </p:cNvSpPr>
          <p:nvPr>
            <p:ph idx="1"/>
          </p:nvPr>
        </p:nvSpPr>
        <p:spPr/>
        <p:txBody>
          <a:bodyPr/>
          <a:lstStyle/>
          <a:p>
            <a:r>
              <a:rPr lang="en-US" sz="2800" dirty="0" smtClean="0">
                <a:latin typeface="Calibri Light" panose="020F0302020204030204" pitchFamily="34" charset="0"/>
              </a:rPr>
              <a:t>Camera and Mirror</a:t>
            </a:r>
          </a:p>
          <a:p>
            <a:pPr lvl="1"/>
            <a:r>
              <a:rPr lang="en-US" sz="2400" dirty="0" smtClean="0">
                <a:latin typeface="Calibri Light" panose="020F0302020204030204" pitchFamily="34" charset="0"/>
              </a:rPr>
              <a:t>Top view and side view</a:t>
            </a:r>
          </a:p>
          <a:p>
            <a:r>
              <a:rPr lang="en-US" sz="2800" dirty="0" smtClean="0">
                <a:latin typeface="Calibri Light" panose="020F0302020204030204" pitchFamily="34" charset="0"/>
              </a:rPr>
              <a:t>Lighting</a:t>
            </a:r>
          </a:p>
          <a:p>
            <a:r>
              <a:rPr lang="en-US" sz="2800" dirty="0" smtClean="0">
                <a:latin typeface="Calibri Light" panose="020F0302020204030204" pitchFamily="34" charset="0"/>
              </a:rPr>
              <a:t>Logitech Webcam</a:t>
            </a:r>
          </a:p>
          <a:p>
            <a:r>
              <a:rPr lang="en-US" sz="2800" dirty="0" smtClean="0">
                <a:latin typeface="Calibri Light" panose="020F0302020204030204" pitchFamily="34" charset="0"/>
              </a:rPr>
              <a:t>Creating Ideal conditions for software</a:t>
            </a:r>
          </a:p>
          <a:p>
            <a:endParaRPr lang="en-US" dirty="0" smtClean="0"/>
          </a:p>
          <a:p>
            <a:endParaRPr lang="en-US" dirty="0"/>
          </a:p>
        </p:txBody>
      </p:sp>
    </p:spTree>
    <p:extLst>
      <p:ext uri="{BB962C8B-B14F-4D97-AF65-F5344CB8AC3E}">
        <p14:creationId xmlns:p14="http://schemas.microsoft.com/office/powerpoint/2010/main" val="32870744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smtClean="0">
                <a:solidFill>
                  <a:schemeClr val="tx1"/>
                </a:solidFill>
                <a:latin typeface="Calibri Light" panose="020F0302020204030204" pitchFamily="34" charset="0"/>
              </a:rPr>
              <a:t>Webcam</a:t>
            </a:r>
            <a:endParaRPr lang="en-US" sz="4400" dirty="0">
              <a:solidFill>
                <a:schemeClr val="tx1"/>
              </a:solidFill>
              <a:latin typeface="Calibri Light" panose="020F0302020204030204" pitchFamily="34" charset="0"/>
            </a:endParaRPr>
          </a:p>
        </p:txBody>
      </p:sp>
      <p:sp>
        <p:nvSpPr>
          <p:cNvPr id="3" name="Content Placeholder 2"/>
          <p:cNvSpPr>
            <a:spLocks noGrp="1"/>
          </p:cNvSpPr>
          <p:nvPr>
            <p:ph sz="half" idx="1"/>
          </p:nvPr>
        </p:nvSpPr>
        <p:spPr>
          <a:xfrm>
            <a:off x="677334" y="1641974"/>
            <a:ext cx="4184035" cy="3880772"/>
          </a:xfrm>
        </p:spPr>
        <p:txBody>
          <a:bodyPr>
            <a:normAutofit/>
          </a:bodyPr>
          <a:lstStyle/>
          <a:p>
            <a:r>
              <a:rPr lang="en-US" sz="2400" dirty="0" smtClean="0">
                <a:latin typeface="Calibri Light" panose="020F0302020204030204" pitchFamily="34" charset="0"/>
              </a:rPr>
              <a:t>Logitech C110</a:t>
            </a:r>
          </a:p>
          <a:p>
            <a:r>
              <a:rPr lang="en-US" sz="2400" dirty="0" smtClean="0">
                <a:latin typeface="Calibri Light" panose="020F0302020204030204" pitchFamily="34" charset="0"/>
              </a:rPr>
              <a:t>USB connectivity to </a:t>
            </a:r>
            <a:r>
              <a:rPr lang="en-US" sz="2400" dirty="0" err="1" smtClean="0">
                <a:latin typeface="Calibri Light" panose="020F0302020204030204" pitchFamily="34" charset="0"/>
              </a:rPr>
              <a:t>Beaglebone</a:t>
            </a:r>
            <a:endParaRPr lang="en-US" sz="2400" dirty="0" smtClean="0">
              <a:latin typeface="Calibri Light" panose="020F0302020204030204" pitchFamily="34" charset="0"/>
            </a:endParaRPr>
          </a:p>
          <a:p>
            <a:r>
              <a:rPr lang="en-US" sz="2400" dirty="0" smtClean="0">
                <a:latin typeface="Calibri Light" panose="020F0302020204030204" pitchFamily="34" charset="0"/>
              </a:rPr>
              <a:t>VGA resolution makes processing images quicker.</a:t>
            </a:r>
            <a:endParaRPr lang="en-US" sz="2400" dirty="0">
              <a:latin typeface="Calibri Light" panose="020F0302020204030204" pitchFamily="34" charset="0"/>
            </a:endParaRPr>
          </a:p>
        </p:txBody>
      </p:sp>
      <p:pic>
        <p:nvPicPr>
          <p:cNvPr id="1026" name="Picture 2" descr="http://ecx.images-amazon.com/images/I/61I4VJ5bIdL._SL1000_.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295400"/>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000500" y="4191000"/>
            <a:ext cx="4305300" cy="2208162"/>
          </a:xfrm>
          <a:prstGeom prst="rect">
            <a:avLst/>
          </a:prstGeom>
        </p:spPr>
      </p:pic>
    </p:spTree>
    <p:extLst>
      <p:ext uri="{BB962C8B-B14F-4D97-AF65-F5344CB8AC3E}">
        <p14:creationId xmlns:p14="http://schemas.microsoft.com/office/powerpoint/2010/main" val="1578568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tx1"/>
                </a:solidFill>
                <a:latin typeface="Calibri Light" panose="020F0302020204030204" pitchFamily="34" charset="0"/>
              </a:rPr>
              <a:t>Image Processing Software</a:t>
            </a:r>
            <a:endParaRPr lang="en-US" sz="4400" dirty="0">
              <a:solidFill>
                <a:schemeClr val="tx1"/>
              </a:solidFill>
              <a:latin typeface="Calibri Light" panose="020F0302020204030204" pitchFamily="34" charset="0"/>
            </a:endParaRPr>
          </a:p>
        </p:txBody>
      </p:sp>
      <p:sp>
        <p:nvSpPr>
          <p:cNvPr id="3" name="Content Placeholder 2"/>
          <p:cNvSpPr>
            <a:spLocks noGrp="1"/>
          </p:cNvSpPr>
          <p:nvPr>
            <p:ph idx="1"/>
          </p:nvPr>
        </p:nvSpPr>
        <p:spPr/>
        <p:txBody>
          <a:bodyPr/>
          <a:lstStyle/>
          <a:p>
            <a:r>
              <a:rPr lang="en-US" sz="2000" dirty="0" smtClean="0">
                <a:latin typeface="Calibri Light" panose="020F0302020204030204" pitchFamily="34" charset="0"/>
              </a:rPr>
              <a:t>The images taken of the Legos will represent the top view and side view (using the mirror) which will then be used to gather details on the Legos</a:t>
            </a:r>
          </a:p>
          <a:p>
            <a:r>
              <a:rPr lang="en-US" sz="2000" dirty="0" smtClean="0">
                <a:latin typeface="Calibri Light" panose="020F0302020204030204" pitchFamily="34" charset="0"/>
              </a:rPr>
              <a:t>The consistent feed from the camera will also be used in software to determine when to process an image.</a:t>
            </a:r>
          </a:p>
          <a:p>
            <a:r>
              <a:rPr lang="en-US" sz="2000" dirty="0" smtClean="0">
                <a:latin typeface="Calibri Light" panose="020F0302020204030204" pitchFamily="34" charset="0"/>
              </a:rPr>
              <a:t>After the camera detects a Lego in its field of view, it analyzes the color for shape or size, based on user input, then sends the data to the MCU, which will change the position of the rotating arm accordingly, and then set the sweeper arm to push the Lego.</a:t>
            </a:r>
          </a:p>
          <a:p>
            <a:endParaRPr lang="en-US" dirty="0"/>
          </a:p>
        </p:txBody>
      </p:sp>
    </p:spTree>
    <p:extLst>
      <p:ext uri="{BB962C8B-B14F-4D97-AF65-F5344CB8AC3E}">
        <p14:creationId xmlns:p14="http://schemas.microsoft.com/office/powerpoint/2010/main" val="676312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tx1"/>
                </a:solidFill>
                <a:latin typeface="Calibri Light" panose="020F0302020204030204" pitchFamily="34" charset="0"/>
              </a:rPr>
              <a:t>Division of Labor</a:t>
            </a:r>
            <a:endParaRPr lang="en-US" sz="4400" dirty="0">
              <a:solidFill>
                <a:schemeClr val="tx1"/>
              </a:solidFill>
              <a:latin typeface="Calibri Light" panose="020F0302020204030204" pitchFamily="34" charset="0"/>
            </a:endParaRPr>
          </a:p>
        </p:txBody>
      </p:sp>
      <p:sp>
        <p:nvSpPr>
          <p:cNvPr id="3" name="Content Placeholder 2"/>
          <p:cNvSpPr>
            <a:spLocks noGrp="1"/>
          </p:cNvSpPr>
          <p:nvPr>
            <p:ph idx="1"/>
          </p:nvPr>
        </p:nvSpPr>
        <p:spPr/>
        <p:txBody>
          <a:bodyPr/>
          <a:lstStyle/>
          <a:p>
            <a:r>
              <a:rPr lang="en-US" sz="2800" dirty="0" smtClean="0">
                <a:latin typeface="Calibri Light" panose="020F0302020204030204" pitchFamily="34" charset="0"/>
              </a:rPr>
              <a:t>Nike – User Interface</a:t>
            </a:r>
          </a:p>
          <a:p>
            <a:r>
              <a:rPr lang="en-US" sz="2800" dirty="0" smtClean="0">
                <a:latin typeface="Calibri Light" panose="020F0302020204030204" pitchFamily="34" charset="0"/>
              </a:rPr>
              <a:t>David – Image Processing Chamber, Lift Arm Construction</a:t>
            </a:r>
          </a:p>
          <a:p>
            <a:r>
              <a:rPr lang="en-US" sz="2800" dirty="0" smtClean="0">
                <a:latin typeface="Calibri Light" panose="020F0302020204030204" pitchFamily="34" charset="0"/>
              </a:rPr>
              <a:t>Nick – Rotating Arm ,conveyor systems, embedded PCB</a:t>
            </a:r>
          </a:p>
          <a:p>
            <a:r>
              <a:rPr lang="en-US" sz="2800" dirty="0" smtClean="0">
                <a:latin typeface="Calibri Light" panose="020F0302020204030204" pitchFamily="34" charset="0"/>
              </a:rPr>
              <a:t>Katrina – Power Supply, Lift arm and conveyor systems construction</a:t>
            </a:r>
          </a:p>
          <a:p>
            <a:pPr marL="0" indent="0">
              <a:buNone/>
            </a:pPr>
            <a:endParaRPr lang="en-US" dirty="0" smtClean="0"/>
          </a:p>
          <a:p>
            <a:endParaRPr lang="en-US" dirty="0"/>
          </a:p>
        </p:txBody>
      </p:sp>
    </p:spTree>
    <p:extLst>
      <p:ext uri="{BB962C8B-B14F-4D97-AF65-F5344CB8AC3E}">
        <p14:creationId xmlns:p14="http://schemas.microsoft.com/office/powerpoint/2010/main" val="28895724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6720"/>
            <a:ext cx="8596668" cy="1320800"/>
          </a:xfrm>
        </p:spPr>
        <p:txBody>
          <a:bodyPr>
            <a:normAutofit/>
          </a:bodyPr>
          <a:lstStyle/>
          <a:p>
            <a:pPr algn="l"/>
            <a:r>
              <a:rPr lang="en-US" sz="4400" dirty="0" smtClean="0">
                <a:solidFill>
                  <a:schemeClr val="tx1"/>
                </a:solidFill>
                <a:latin typeface="Calibri Light" panose="020F0302020204030204" pitchFamily="34" charset="0"/>
              </a:rPr>
              <a:t>Image Processing</a:t>
            </a:r>
            <a:endParaRPr lang="en-US" sz="4400" dirty="0">
              <a:solidFill>
                <a:schemeClr val="tx1"/>
              </a:solidFill>
              <a:latin typeface="Calibri Light" panose="020F0302020204030204" pitchFamily="34" charset="0"/>
            </a:endParaRPr>
          </a:p>
        </p:txBody>
      </p:sp>
      <p:sp>
        <p:nvSpPr>
          <p:cNvPr id="3" name="Content Placeholder 2"/>
          <p:cNvSpPr>
            <a:spLocks noGrp="1"/>
          </p:cNvSpPr>
          <p:nvPr>
            <p:ph sz="half" idx="1"/>
          </p:nvPr>
        </p:nvSpPr>
        <p:spPr>
          <a:xfrm>
            <a:off x="677334" y="1501727"/>
            <a:ext cx="5624992" cy="3880772"/>
          </a:xfrm>
        </p:spPr>
        <p:txBody>
          <a:bodyPr>
            <a:noAutofit/>
          </a:bodyPr>
          <a:lstStyle/>
          <a:p>
            <a:r>
              <a:rPr lang="en-US" sz="2400" dirty="0" err="1">
                <a:latin typeface="Calibri Light" panose="020F0302020204030204" pitchFamily="34" charset="0"/>
              </a:rPr>
              <a:t>Beaglebone</a:t>
            </a:r>
            <a:r>
              <a:rPr lang="en-US" sz="2400" dirty="0">
                <a:latin typeface="Calibri Light" panose="020F0302020204030204" pitchFamily="34" charset="0"/>
              </a:rPr>
              <a:t> Black Rev C</a:t>
            </a:r>
          </a:p>
          <a:p>
            <a:r>
              <a:rPr lang="en-US" sz="2400" dirty="0">
                <a:latin typeface="Calibri Light" panose="020F0302020204030204" pitchFamily="34" charset="0"/>
              </a:rPr>
              <a:t>512 MB RAM</a:t>
            </a:r>
          </a:p>
          <a:p>
            <a:r>
              <a:rPr lang="en-US" sz="2400" dirty="0">
                <a:latin typeface="Calibri Light" panose="020F0302020204030204" pitchFamily="34" charset="0"/>
              </a:rPr>
              <a:t>1 GHz</a:t>
            </a:r>
          </a:p>
          <a:p>
            <a:r>
              <a:rPr lang="en-US" sz="2400" dirty="0">
                <a:latin typeface="Calibri Light" panose="020F0302020204030204" pitchFamily="34" charset="0"/>
              </a:rPr>
              <a:t>4GB built in memory</a:t>
            </a:r>
          </a:p>
          <a:p>
            <a:r>
              <a:rPr lang="en-US" sz="2400" dirty="0">
                <a:latin typeface="Calibri Light" panose="020F0302020204030204" pitchFamily="34" charset="0"/>
              </a:rPr>
              <a:t>USB connectivity for camera</a:t>
            </a:r>
          </a:p>
          <a:p>
            <a:r>
              <a:rPr lang="en-US" sz="2400" dirty="0">
                <a:latin typeface="Calibri Light" panose="020F0302020204030204" pitchFamily="34" charset="0"/>
              </a:rPr>
              <a:t>3.3V I/O</a:t>
            </a:r>
          </a:p>
          <a:p>
            <a:r>
              <a:rPr lang="en-US" sz="2400" dirty="0">
                <a:latin typeface="Calibri Light" panose="020F0302020204030204" pitchFamily="34" charset="0"/>
              </a:rPr>
              <a:t>SPI interface</a:t>
            </a:r>
          </a:p>
          <a:p>
            <a:r>
              <a:rPr lang="en-US" sz="2400" dirty="0" err="1">
                <a:latin typeface="Calibri Light" panose="020F0302020204030204" pitchFamily="34" charset="0"/>
              </a:rPr>
              <a:t>Beaglebone</a:t>
            </a:r>
            <a:r>
              <a:rPr lang="en-US" sz="2400" dirty="0">
                <a:latin typeface="Calibri Light" panose="020F0302020204030204" pitchFamily="34" charset="0"/>
              </a:rPr>
              <a:t> faster and more memory than alternatives like MSP and Arduino MCUs.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464935" y="1501727"/>
            <a:ext cx="3106936" cy="4142582"/>
          </a:xfrm>
        </p:spPr>
      </p:pic>
    </p:spTree>
    <p:extLst>
      <p:ext uri="{BB962C8B-B14F-4D97-AF65-F5344CB8AC3E}">
        <p14:creationId xmlns:p14="http://schemas.microsoft.com/office/powerpoint/2010/main" val="305050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41097773"/>
              </p:ext>
            </p:extLst>
          </p:nvPr>
        </p:nvGraphicFramePr>
        <p:xfrm>
          <a:off x="2438400" y="457201"/>
          <a:ext cx="7391400" cy="6272746"/>
        </p:xfrm>
        <a:graphic>
          <a:graphicData uri="http://schemas.openxmlformats.org/drawingml/2006/table">
            <a:tbl>
              <a:tblPr/>
              <a:tblGrid>
                <a:gridCol w="3384161"/>
                <a:gridCol w="1441628"/>
                <a:gridCol w="1514933"/>
                <a:gridCol w="1050678"/>
              </a:tblGrid>
              <a:tr h="421157">
                <a:tc gridSpan="4">
                  <a:txBody>
                    <a:bodyPr/>
                    <a:lstStyle/>
                    <a:p>
                      <a:pPr algn="ctr" fontAlgn="b"/>
                      <a:r>
                        <a:rPr lang="en-US" sz="3200" b="0" i="0" u="none" strike="noStrike" dirty="0">
                          <a:solidFill>
                            <a:srgbClr val="000000"/>
                          </a:solidFill>
                          <a:effectLst/>
                          <a:latin typeface="Calibri"/>
                        </a:rPr>
                        <a:t>Predicted Budget </a:t>
                      </a:r>
                    </a:p>
                  </a:txBody>
                  <a:tcPr marL="8397" marR="8397" marT="83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1661">
                <a:tc>
                  <a:txBody>
                    <a:bodyPr/>
                    <a:lstStyle/>
                    <a:p>
                      <a:pPr algn="l" fontAlgn="b"/>
                      <a:r>
                        <a:rPr lang="en-US" sz="1400" b="1" i="0" u="none" strike="noStrike" dirty="0">
                          <a:solidFill>
                            <a:srgbClr val="000000"/>
                          </a:solidFill>
                          <a:effectLst/>
                          <a:latin typeface="Calibri"/>
                        </a:rPr>
                        <a:t>Part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Calibri"/>
                        </a:rPr>
                        <a:t>Quantity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rgbClr val="000000"/>
                          </a:solidFill>
                          <a:effectLst/>
                          <a:latin typeface="Calibri"/>
                        </a:rPr>
                        <a:t>Price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00"/>
                          </a:solidFill>
                          <a:effectLst/>
                          <a:latin typeface="Calibri"/>
                        </a:rPr>
                        <a:t>Total</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21661">
                <a:tc>
                  <a:txBody>
                    <a:bodyPr/>
                    <a:lstStyle/>
                    <a:p>
                      <a:pPr algn="l" fontAlgn="b"/>
                      <a:r>
                        <a:rPr lang="en-US" sz="1400" b="0" i="0" u="none" strike="noStrike" dirty="0" err="1">
                          <a:solidFill>
                            <a:srgbClr val="000000"/>
                          </a:solidFill>
                          <a:effectLst/>
                          <a:latin typeface="Calibri"/>
                        </a:rPr>
                        <a:t>Beaglebone</a:t>
                      </a:r>
                      <a:r>
                        <a:rPr lang="en-US" sz="1400" b="0" i="0" u="none" strike="noStrike" dirty="0">
                          <a:solidFill>
                            <a:srgbClr val="000000"/>
                          </a:solidFill>
                          <a:effectLst/>
                          <a:latin typeface="Calibri"/>
                        </a:rPr>
                        <a:t> Black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59.99</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$59.99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smtClean="0">
                          <a:solidFill>
                            <a:srgbClr val="000000"/>
                          </a:solidFill>
                          <a:effectLst/>
                          <a:latin typeface="Calibri"/>
                        </a:rPr>
                        <a:t>ATMega32U4</a:t>
                      </a:r>
                      <a:endParaRPr lang="en-US" sz="1400" b="0" i="0" u="none" strike="noStrike" dirty="0">
                        <a:solidFill>
                          <a:srgbClr val="000000"/>
                        </a:solidFill>
                        <a:effectLst/>
                        <a:latin typeface="Calibri"/>
                      </a:endParaRP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1</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Calibri"/>
                        </a:rPr>
                        <a:t>$5.99</a:t>
                      </a:r>
                      <a:endParaRPr lang="en-US" sz="1400" b="0" i="0" u="none" strike="noStrike" dirty="0">
                        <a:solidFill>
                          <a:srgbClr val="000000"/>
                        </a:solidFill>
                        <a:effectLst/>
                        <a:latin typeface="Calibri"/>
                      </a:endParaRP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Calibri"/>
                        </a:rPr>
                        <a:t>$5.99</a:t>
                      </a:r>
                      <a:endParaRPr lang="en-US" sz="1400" b="0" i="0" u="none" strike="noStrike" dirty="0">
                        <a:solidFill>
                          <a:srgbClr val="000000"/>
                        </a:solidFill>
                        <a:effectLst/>
                        <a:latin typeface="Calibri"/>
                      </a:endParaRP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a:solidFill>
                            <a:srgbClr val="000000"/>
                          </a:solidFill>
                          <a:effectLst/>
                          <a:latin typeface="Calibri"/>
                        </a:rPr>
                        <a:t>6" Drawer Slides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12.65</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12.65</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a:solidFill>
                            <a:srgbClr val="000000"/>
                          </a:solidFill>
                          <a:effectLst/>
                          <a:latin typeface="Calibri"/>
                        </a:rPr>
                        <a:t>L293D H- Bridge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$1.39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$1.39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a:solidFill>
                            <a:srgbClr val="000000"/>
                          </a:solidFill>
                          <a:effectLst/>
                          <a:latin typeface="Calibri"/>
                        </a:rPr>
                        <a:t>RS-455 PA DC Motor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$9.20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9.2</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a:solidFill>
                            <a:srgbClr val="000000"/>
                          </a:solidFill>
                          <a:effectLst/>
                          <a:latin typeface="Calibri"/>
                        </a:rPr>
                        <a:t>TFT RA8875 LCD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$30.76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30.76</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err="1" smtClean="0">
                          <a:solidFill>
                            <a:srgbClr val="000000"/>
                          </a:solidFill>
                          <a:effectLst/>
                          <a:latin typeface="Calibri"/>
                        </a:rPr>
                        <a:t>Microswitches</a:t>
                      </a:r>
                      <a:endParaRPr lang="en-US" sz="1400" b="0" i="0" u="none" strike="noStrike" dirty="0">
                        <a:solidFill>
                          <a:srgbClr val="000000"/>
                        </a:solidFill>
                        <a:effectLst/>
                        <a:latin typeface="Calibri"/>
                      </a:endParaRP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4</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Calibri"/>
                        </a:rPr>
                        <a:t>$1.50</a:t>
                      </a:r>
                      <a:endParaRPr lang="en-US" sz="1400" b="0" i="0" u="none" strike="noStrike" dirty="0">
                        <a:solidFill>
                          <a:srgbClr val="000000"/>
                        </a:solidFill>
                        <a:effectLst/>
                        <a:latin typeface="Calibri"/>
                      </a:endParaRP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Calibri"/>
                        </a:rPr>
                        <a:t>$6 </a:t>
                      </a:r>
                      <a:endParaRPr lang="en-US" sz="1400" b="0" i="0" u="none" strike="noStrike" dirty="0">
                        <a:solidFill>
                          <a:srgbClr val="000000"/>
                        </a:solidFill>
                        <a:effectLst/>
                        <a:latin typeface="Calibri"/>
                      </a:endParaRP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smtClean="0">
                          <a:solidFill>
                            <a:srgbClr val="000000"/>
                          </a:solidFill>
                          <a:effectLst/>
                          <a:latin typeface="Calibri"/>
                        </a:rPr>
                        <a:t>Embedded PCB Components</a:t>
                      </a:r>
                      <a:endParaRPr lang="en-US" sz="1400" b="0" i="0" u="none" strike="noStrike" dirty="0">
                        <a:solidFill>
                          <a:srgbClr val="000000"/>
                        </a:solidFill>
                        <a:effectLst/>
                        <a:latin typeface="Calibri"/>
                      </a:endParaRP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Calibri"/>
                        </a:rPr>
                        <a:t>$30</a:t>
                      </a:r>
                      <a:endParaRPr lang="en-US" sz="1400" b="0" i="0" u="none" strike="noStrike" dirty="0">
                        <a:solidFill>
                          <a:srgbClr val="000000"/>
                        </a:solidFill>
                        <a:effectLst/>
                        <a:latin typeface="Calibri"/>
                      </a:endParaRP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Calibri"/>
                        </a:rPr>
                        <a:t>$30</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a:solidFill>
                            <a:srgbClr val="000000"/>
                          </a:solidFill>
                          <a:effectLst/>
                          <a:latin typeface="Calibri"/>
                        </a:rPr>
                        <a:t>PCB</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Calibri"/>
                        </a:rPr>
                        <a:t>2</a:t>
                      </a:r>
                      <a:endParaRPr lang="en-US" sz="1400" b="0" i="0" u="none" strike="noStrike" dirty="0">
                        <a:solidFill>
                          <a:srgbClr val="000000"/>
                        </a:solidFill>
                        <a:effectLst/>
                        <a:latin typeface="Calibri"/>
                      </a:endParaRP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Calibri"/>
                        </a:rPr>
                        <a:t>$30</a:t>
                      </a:r>
                      <a:endParaRPr lang="en-US" sz="1400" b="0" i="0" u="none" strike="noStrike" dirty="0">
                        <a:solidFill>
                          <a:srgbClr val="000000"/>
                        </a:solidFill>
                        <a:effectLst/>
                        <a:latin typeface="Calibri"/>
                      </a:endParaRP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Calibri"/>
                        </a:rPr>
                        <a:t>$120</a:t>
                      </a:r>
                      <a:endParaRPr lang="en-US" sz="1400" b="0" i="0" u="none" strike="noStrike" dirty="0" smtClean="0">
                        <a:solidFill>
                          <a:srgbClr val="000000"/>
                        </a:solidFill>
                        <a:effectLst/>
                        <a:latin typeface="Calibri"/>
                      </a:endParaRP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smtClean="0">
                          <a:solidFill>
                            <a:srgbClr val="000000"/>
                          </a:solidFill>
                          <a:effectLst/>
                          <a:latin typeface="Calibri"/>
                        </a:rPr>
                        <a:t>Power</a:t>
                      </a:r>
                      <a:r>
                        <a:rPr lang="en-US" sz="1400" b="0" i="0" u="none" strike="noStrike" baseline="0" dirty="0" smtClean="0">
                          <a:solidFill>
                            <a:srgbClr val="000000"/>
                          </a:solidFill>
                          <a:effectLst/>
                          <a:latin typeface="Calibri"/>
                        </a:rPr>
                        <a:t> PCB</a:t>
                      </a:r>
                      <a:endParaRPr lang="en-US" sz="1400" b="0" i="0" u="none" strike="noStrike" dirty="0">
                        <a:solidFill>
                          <a:srgbClr val="000000"/>
                        </a:solidFill>
                        <a:effectLst/>
                        <a:latin typeface="Calibri"/>
                      </a:endParaRP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Calibri"/>
                        </a:rPr>
                        <a:t>1</a:t>
                      </a:r>
                      <a:endParaRPr lang="en-US" sz="1400" b="0" i="0" u="none" strike="noStrike" dirty="0">
                        <a:solidFill>
                          <a:srgbClr val="000000"/>
                        </a:solidFill>
                        <a:effectLst/>
                        <a:latin typeface="Calibri"/>
                      </a:endParaRP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Calibri"/>
                        </a:rPr>
                        <a:t>$150</a:t>
                      </a:r>
                      <a:endParaRPr lang="en-US" sz="1400" b="0" i="0" u="none" strike="noStrike" dirty="0">
                        <a:solidFill>
                          <a:srgbClr val="000000"/>
                        </a:solidFill>
                        <a:effectLst/>
                        <a:latin typeface="Calibri"/>
                      </a:endParaRP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000000"/>
                          </a:solidFill>
                          <a:effectLst/>
                          <a:latin typeface="Calibri"/>
                        </a:rPr>
                        <a:t>$150</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nb-NO" sz="1400" b="0" i="0" u="none" strike="noStrike" dirty="0">
                          <a:solidFill>
                            <a:srgbClr val="000000"/>
                          </a:solidFill>
                          <a:effectLst/>
                          <a:latin typeface="Calibri"/>
                        </a:rPr>
                        <a:t>Stepper Motor  28BYJ-48 + UNL2003 Driver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$7.99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$7.99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a:solidFill>
                            <a:srgbClr val="000000"/>
                          </a:solidFill>
                          <a:effectLst/>
                          <a:latin typeface="Calibri"/>
                        </a:rPr>
                        <a:t>Mirrors</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2</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$1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$2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a:solidFill>
                            <a:srgbClr val="000000"/>
                          </a:solidFill>
                          <a:effectLst/>
                          <a:latin typeface="Calibri"/>
                        </a:rPr>
                        <a:t>Threaded Rod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$1.70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$1.70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a:solidFill>
                            <a:srgbClr val="000000"/>
                          </a:solidFill>
                          <a:effectLst/>
                          <a:latin typeface="Calibri"/>
                        </a:rPr>
                        <a:t>Coupler for Threaded Rod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$0.90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$0.90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a:solidFill>
                            <a:srgbClr val="000000"/>
                          </a:solidFill>
                          <a:effectLst/>
                          <a:latin typeface="Calibri"/>
                        </a:rPr>
                        <a:t>Wood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$15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$15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a:solidFill>
                            <a:srgbClr val="000000"/>
                          </a:solidFill>
                          <a:effectLst/>
                          <a:latin typeface="Calibri"/>
                        </a:rPr>
                        <a:t>Photo Paper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2</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$5 / ft^2</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$10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a:solidFill>
                            <a:srgbClr val="000000"/>
                          </a:solidFill>
                          <a:effectLst/>
                          <a:latin typeface="Calibri"/>
                        </a:rPr>
                        <a:t>Buckets</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10</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$1/3 Pack</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$4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dirty="0">
                          <a:solidFill>
                            <a:srgbClr val="000000"/>
                          </a:solidFill>
                          <a:effectLst/>
                          <a:latin typeface="Calibri"/>
                        </a:rPr>
                        <a:t>Legos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N/A</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Donated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$0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a:solidFill>
                            <a:srgbClr val="000000"/>
                          </a:solidFill>
                          <a:effectLst/>
                          <a:latin typeface="Calibri"/>
                        </a:rPr>
                        <a:t>Conveyor Belt DC Motor</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2</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$12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$24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a:solidFill>
                            <a:srgbClr val="000000"/>
                          </a:solidFill>
                          <a:effectLst/>
                          <a:latin typeface="Calibri"/>
                        </a:rPr>
                        <a:t>Webcam Logitech C110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1</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$19.50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$19.50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a:solidFill>
                            <a:srgbClr val="000000"/>
                          </a:solidFill>
                          <a:effectLst/>
                          <a:latin typeface="Calibri"/>
                        </a:rPr>
                        <a:t>QRE1113 Sensor</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1</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$2.95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$2.95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a:solidFill>
                            <a:srgbClr val="000000"/>
                          </a:solidFill>
                          <a:effectLst/>
                          <a:latin typeface="Calibri"/>
                        </a:rPr>
                        <a:t>Power Supply Components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47</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$68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a:solidFill>
                            <a:srgbClr val="000000"/>
                          </a:solidFill>
                          <a:effectLst/>
                          <a:latin typeface="Calibri"/>
                        </a:rPr>
                        <a:t>DPDT Killswitch</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4.75</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4.75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661">
                <a:tc>
                  <a:txBody>
                    <a:bodyPr/>
                    <a:lstStyle/>
                    <a:p>
                      <a:pPr algn="l" fontAlgn="b"/>
                      <a:r>
                        <a:rPr lang="en-US" sz="1400" b="0" i="0" u="none" strike="noStrike">
                          <a:solidFill>
                            <a:srgbClr val="000000"/>
                          </a:solidFill>
                          <a:effectLst/>
                          <a:latin typeface="Calibri"/>
                        </a:rPr>
                        <a:t>LED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a:rPr>
                        <a:t>1</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$3 </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a:rPr>
                        <a:t>$3 </a:t>
                      </a: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32744">
                <a:tc>
                  <a:txBody>
                    <a:bodyPr/>
                    <a:lstStyle/>
                    <a:p>
                      <a:pPr algn="l" fontAlgn="b"/>
                      <a:r>
                        <a:rPr lang="en-US" sz="1400" b="0" i="0" u="none" strike="noStrike" dirty="0">
                          <a:solidFill>
                            <a:srgbClr val="000000"/>
                          </a:solidFill>
                          <a:effectLst/>
                          <a:latin typeface="Calibri"/>
                        </a:rPr>
                        <a:t> </a:t>
                      </a:r>
                    </a:p>
                  </a:txBody>
                  <a:tcPr marL="8397" marR="8397" marT="839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fontAlgn="b"/>
                      <a:r>
                        <a:rPr lang="en-US" sz="1400" b="1" i="0" u="none" strike="noStrike" dirty="0">
                          <a:solidFill>
                            <a:srgbClr val="000000"/>
                          </a:solidFill>
                          <a:effectLst/>
                          <a:latin typeface="Calibri"/>
                        </a:rPr>
                        <a:t>Total</a:t>
                      </a:r>
                    </a:p>
                  </a:txBody>
                  <a:tcPr marL="8397" marR="8397" marT="839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r" fontAlgn="b"/>
                      <a:r>
                        <a:rPr lang="en-US" sz="1400" b="0" i="0" u="none" strike="noStrike" smtClean="0">
                          <a:solidFill>
                            <a:srgbClr val="000000"/>
                          </a:solidFill>
                          <a:effectLst/>
                          <a:latin typeface="Calibri"/>
                        </a:rPr>
                        <a:t>$569.80</a:t>
                      </a:r>
                      <a:endParaRPr lang="en-US" sz="1400" b="0" i="0" u="none" strike="noStrike" dirty="0">
                        <a:solidFill>
                          <a:srgbClr val="000000"/>
                        </a:solidFill>
                        <a:effectLst/>
                        <a:latin typeface="Calibri"/>
                      </a:endParaRPr>
                    </a:p>
                  </a:txBody>
                  <a:tcPr marL="8397" marR="8397" marT="839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4808078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t>Questions?</a:t>
            </a:r>
            <a:endParaRPr lang="en-US" sz="88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22655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900" dirty="0" smtClean="0">
                <a:solidFill>
                  <a:schemeClr val="tx1"/>
                </a:solidFill>
                <a:latin typeface="Calibri Light" panose="020F0302020204030204" pitchFamily="34" charset="0"/>
              </a:rPr>
              <a:t>MCU choice: ATmega34U2</a:t>
            </a:r>
            <a:r>
              <a:rPr lang="en-US" dirty="0" smtClean="0"/>
              <a:t/>
            </a:r>
            <a:br>
              <a:rPr lang="en-US" dirty="0" smtClean="0"/>
            </a:br>
            <a:endParaRPr lang="en-US" dirty="0"/>
          </a:p>
        </p:txBody>
      </p:sp>
      <p:sp>
        <p:nvSpPr>
          <p:cNvPr id="6" name="Content Placeholder 5"/>
          <p:cNvSpPr>
            <a:spLocks noGrp="1"/>
          </p:cNvSpPr>
          <p:nvPr>
            <p:ph sz="half" idx="1"/>
          </p:nvPr>
        </p:nvSpPr>
        <p:spPr>
          <a:xfrm>
            <a:off x="677334" y="2160589"/>
            <a:ext cx="6951765" cy="3880772"/>
          </a:xfrm>
        </p:spPr>
        <p:txBody>
          <a:bodyPr>
            <a:normAutofit/>
          </a:bodyPr>
          <a:lstStyle/>
          <a:p>
            <a:r>
              <a:rPr lang="en-US" sz="2800" dirty="0" smtClean="0">
                <a:latin typeface="Calibri Light" panose="020F0302020204030204" pitchFamily="34" charset="0"/>
              </a:rPr>
              <a:t>32KB integrated flash memory for code</a:t>
            </a:r>
          </a:p>
          <a:p>
            <a:r>
              <a:rPr lang="en-US" sz="2800" dirty="0" smtClean="0">
                <a:latin typeface="Calibri Light" panose="020F0302020204030204" pitchFamily="34" charset="0"/>
              </a:rPr>
              <a:t>2.5KB SRAM</a:t>
            </a:r>
          </a:p>
          <a:p>
            <a:r>
              <a:rPr lang="en-US" sz="2800" dirty="0" smtClean="0">
                <a:latin typeface="Calibri Light" panose="020F0302020204030204" pitchFamily="34" charset="0"/>
              </a:rPr>
              <a:t>16MHz clock rate</a:t>
            </a:r>
          </a:p>
          <a:p>
            <a:r>
              <a:rPr lang="en-US" sz="2800" dirty="0" smtClean="0">
                <a:latin typeface="Calibri Light" panose="020F0302020204030204" pitchFamily="34" charset="0"/>
              </a:rPr>
              <a:t>SPI, I2C, UART</a:t>
            </a:r>
          </a:p>
          <a:p>
            <a:r>
              <a:rPr lang="en-US" sz="2800" dirty="0" smtClean="0">
                <a:latin typeface="Calibri Light" panose="020F0302020204030204" pitchFamily="34" charset="0"/>
              </a:rPr>
              <a:t>7 PWM pins</a:t>
            </a:r>
          </a:p>
          <a:p>
            <a:r>
              <a:rPr lang="en-US" sz="2800" dirty="0" smtClean="0">
                <a:latin typeface="Calibri Light" panose="020F0302020204030204" pitchFamily="34" charset="0"/>
              </a:rPr>
              <a:t>12 ADC channels</a:t>
            </a:r>
          </a:p>
          <a:p>
            <a:r>
              <a:rPr lang="en-US" sz="2800" dirty="0" smtClean="0">
                <a:latin typeface="Calibri Light" panose="020F0302020204030204" pitchFamily="34" charset="0"/>
              </a:rPr>
              <a:t>5V logic</a:t>
            </a:r>
            <a:endParaRPr lang="en-US" sz="2800" dirty="0">
              <a:latin typeface="Calibri Light" panose="020F0302020204030204" pitchFamily="34" charset="0"/>
            </a:endParaRPr>
          </a:p>
        </p:txBody>
      </p:sp>
    </p:spTree>
    <p:extLst>
      <p:ext uri="{BB962C8B-B14F-4D97-AF65-F5344CB8AC3E}">
        <p14:creationId xmlns:p14="http://schemas.microsoft.com/office/powerpoint/2010/main" val="1407925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Owner\Desktop\Downloads\hardware_block_diagram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501" y="115119"/>
            <a:ext cx="9729302" cy="657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0119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400" dirty="0">
                <a:solidFill>
                  <a:schemeClr val="tx1"/>
                </a:solidFill>
                <a:latin typeface="Calibri Light" panose="020F0302020204030204" pitchFamily="34" charset="0"/>
              </a:rPr>
              <a:t>LCD Touch Screen User Interface</a:t>
            </a:r>
          </a:p>
        </p:txBody>
      </p:sp>
      <p:sp>
        <p:nvSpPr>
          <p:cNvPr id="3" name="Content Placeholder 2"/>
          <p:cNvSpPr>
            <a:spLocks noGrp="1"/>
          </p:cNvSpPr>
          <p:nvPr>
            <p:ph idx="1"/>
          </p:nvPr>
        </p:nvSpPr>
        <p:spPr/>
        <p:txBody>
          <a:bodyPr>
            <a:normAutofit/>
          </a:bodyPr>
          <a:lstStyle/>
          <a:p>
            <a:r>
              <a:rPr lang="en-US" sz="2000" dirty="0" smtClean="0">
                <a:latin typeface="Calibri Light" panose="020F0302020204030204" pitchFamily="34" charset="0"/>
              </a:rPr>
              <a:t>Purpose: To give the user options on how to sort the Legos</a:t>
            </a:r>
          </a:p>
          <a:p>
            <a:pPr lvl="1"/>
            <a:r>
              <a:rPr lang="en-US" sz="1800" dirty="0" smtClean="0">
                <a:latin typeface="Calibri Light" panose="020F0302020204030204" pitchFamily="34" charset="0"/>
              </a:rPr>
              <a:t>Designed with simplicity in mind</a:t>
            </a:r>
          </a:p>
          <a:p>
            <a:pPr lvl="1"/>
            <a:r>
              <a:rPr lang="en-US" sz="1800" dirty="0" smtClean="0">
                <a:latin typeface="Calibri Light" panose="020F0302020204030204" pitchFamily="34" charset="0"/>
              </a:rPr>
              <a:t>Uses touch screen control</a:t>
            </a:r>
          </a:p>
          <a:p>
            <a:r>
              <a:rPr lang="en-US" sz="2000" dirty="0" smtClean="0">
                <a:latin typeface="Calibri Light" panose="020F0302020204030204" pitchFamily="34" charset="0"/>
              </a:rPr>
              <a:t>ATMega32u4</a:t>
            </a:r>
          </a:p>
          <a:p>
            <a:pPr lvl="1"/>
            <a:r>
              <a:rPr lang="en-US" sz="1800" dirty="0" smtClean="0">
                <a:latin typeface="Calibri Light" panose="020F0302020204030204" pitchFamily="34" charset="0"/>
              </a:rPr>
              <a:t>Will act as a touch screen controller</a:t>
            </a:r>
          </a:p>
          <a:p>
            <a:pPr lvl="1"/>
            <a:r>
              <a:rPr lang="en-US" sz="1800" dirty="0" smtClean="0">
                <a:latin typeface="Calibri Light" panose="020F0302020204030204" pitchFamily="34" charset="0"/>
              </a:rPr>
              <a:t>Compatible Touch screen Library</a:t>
            </a:r>
          </a:p>
          <a:p>
            <a:r>
              <a:rPr lang="en-US" sz="2000" dirty="0" smtClean="0">
                <a:latin typeface="Calibri Light" panose="020F0302020204030204" pitchFamily="34" charset="0"/>
              </a:rPr>
              <a:t>RA8875 TFT Resistive Touch Screen</a:t>
            </a:r>
          </a:p>
          <a:p>
            <a:pPr lvl="1"/>
            <a:r>
              <a:rPr lang="en-US" sz="1800" dirty="0" smtClean="0">
                <a:latin typeface="Calibri Light" panose="020F0302020204030204" pitchFamily="34" charset="0"/>
              </a:rPr>
              <a:t>Display interface for the user and control the system</a:t>
            </a:r>
            <a:endParaRPr lang="en-US" sz="1800" dirty="0">
              <a:latin typeface="Calibri Light" panose="020F03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2171" y="2717210"/>
            <a:ext cx="3630504" cy="2722879"/>
          </a:xfrm>
          <a:prstGeom prst="rect">
            <a:avLst/>
          </a:prstGeom>
        </p:spPr>
      </p:pic>
    </p:spTree>
    <p:extLst>
      <p:ext uri="{BB962C8B-B14F-4D97-AF65-F5344CB8AC3E}">
        <p14:creationId xmlns:p14="http://schemas.microsoft.com/office/powerpoint/2010/main" val="2620943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468" y="443066"/>
            <a:ext cx="10590889" cy="1320800"/>
          </a:xfrm>
        </p:spPr>
        <p:txBody>
          <a:bodyPr>
            <a:normAutofit fontScale="90000"/>
          </a:bodyPr>
          <a:lstStyle/>
          <a:p>
            <a:pPr algn="l"/>
            <a:r>
              <a:rPr lang="en-US" sz="4900" dirty="0" smtClean="0">
                <a:solidFill>
                  <a:schemeClr val="tx1"/>
                </a:solidFill>
                <a:latin typeface="Calibri Light" panose="020F0302020204030204" pitchFamily="34" charset="0"/>
              </a:rPr>
              <a:t>LCD </a:t>
            </a:r>
            <a:r>
              <a:rPr lang="en-US" sz="4900" dirty="0">
                <a:solidFill>
                  <a:schemeClr val="tx1"/>
                </a:solidFill>
                <a:latin typeface="Calibri Light" panose="020F0302020204030204" pitchFamily="34" charset="0"/>
              </a:rPr>
              <a:t>Touchscreen - TFT 5 inch LCD Display Module w/Controller Board Serial I2C RA8875</a:t>
            </a:r>
            <a:r>
              <a:rPr lang="en-US" dirty="0"/>
              <a:t/>
            </a:r>
            <a:br>
              <a:rPr lang="en-US" dirty="0"/>
            </a:br>
            <a:endParaRPr lang="en-US" dirty="0"/>
          </a:p>
        </p:txBody>
      </p:sp>
      <p:sp>
        <p:nvSpPr>
          <p:cNvPr id="3" name="Content Placeholder 2"/>
          <p:cNvSpPr>
            <a:spLocks noGrp="1"/>
          </p:cNvSpPr>
          <p:nvPr>
            <p:ph sz="half" idx="1"/>
          </p:nvPr>
        </p:nvSpPr>
        <p:spPr>
          <a:xfrm>
            <a:off x="967257" y="2117123"/>
            <a:ext cx="5384800" cy="4525963"/>
          </a:xfrm>
        </p:spPr>
        <p:txBody>
          <a:bodyPr/>
          <a:lstStyle/>
          <a:p>
            <a:r>
              <a:rPr lang="en-US" sz="2000" dirty="0">
                <a:latin typeface="Calibri Light" panose="020F0302020204030204" pitchFamily="34" charset="0"/>
              </a:rPr>
              <a:t>Offers parallel or serial interfacing</a:t>
            </a:r>
          </a:p>
          <a:p>
            <a:r>
              <a:rPr lang="en-US" sz="2000" dirty="0">
                <a:latin typeface="Calibri Light" panose="020F0302020204030204" pitchFamily="34" charset="0"/>
              </a:rPr>
              <a:t>Resistive touch screen</a:t>
            </a:r>
          </a:p>
          <a:p>
            <a:r>
              <a:rPr lang="en-US" sz="2000" dirty="0">
                <a:latin typeface="Calibri Light" panose="020F0302020204030204" pitchFamily="34" charset="0"/>
              </a:rPr>
              <a:t>Display format – 480 x 272</a:t>
            </a:r>
          </a:p>
          <a:p>
            <a:r>
              <a:rPr lang="en-US" sz="2000" dirty="0">
                <a:latin typeface="Calibri Light" panose="020F0302020204030204" pitchFamily="34" charset="0"/>
              </a:rPr>
              <a:t>Colors – 256/65K</a:t>
            </a:r>
          </a:p>
          <a:p>
            <a:r>
              <a:rPr lang="en-US" sz="2000" dirty="0"/>
              <a:t>Supply – 3.3V or 5V</a:t>
            </a:r>
          </a:p>
          <a:p>
            <a:r>
              <a:rPr lang="en-US" sz="2000" dirty="0"/>
              <a:t>Draws 180 mA with 5V supply.</a:t>
            </a:r>
          </a:p>
          <a:p>
            <a:pPr lvl="1"/>
            <a:r>
              <a:rPr lang="en-US" sz="1600" dirty="0"/>
              <a:t>40 mA for backlight</a:t>
            </a:r>
          </a:p>
          <a:p>
            <a:endParaRPr lang="en-US" sz="2000" dirty="0"/>
          </a:p>
          <a:p>
            <a:endParaRPr lang="en-US" dirty="0" smtClean="0"/>
          </a:p>
          <a:p>
            <a:endParaRPr lang="en-US" dirty="0"/>
          </a:p>
        </p:txBody>
      </p:sp>
      <p:pic>
        <p:nvPicPr>
          <p:cNvPr id="5"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854748" y="1713104"/>
            <a:ext cx="2667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704" y="4521973"/>
            <a:ext cx="3352009" cy="190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967256" y="3852846"/>
            <a:ext cx="6155439" cy="2790240"/>
          </a:xfrm>
          <a:prstGeom prst="rect">
            <a:avLst/>
          </a:prstGeom>
        </p:spPr>
      </p:pic>
      <p:sp>
        <p:nvSpPr>
          <p:cNvPr id="7" name="Rectangle 6"/>
          <p:cNvSpPr/>
          <p:nvPr/>
        </p:nvSpPr>
        <p:spPr>
          <a:xfrm>
            <a:off x="1135698" y="4798395"/>
            <a:ext cx="1390934" cy="1306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Atmega32u4</a:t>
            </a:r>
            <a:endParaRPr lang="en-US" dirty="0"/>
          </a:p>
        </p:txBody>
      </p:sp>
    </p:spTree>
    <p:extLst>
      <p:ext uri="{BB962C8B-B14F-4D97-AF65-F5344CB8AC3E}">
        <p14:creationId xmlns:p14="http://schemas.microsoft.com/office/powerpoint/2010/main" val="3787333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523" y="417095"/>
            <a:ext cx="8596668" cy="1320800"/>
          </a:xfrm>
        </p:spPr>
        <p:txBody>
          <a:bodyPr>
            <a:normAutofit/>
          </a:bodyPr>
          <a:lstStyle/>
          <a:p>
            <a:pPr algn="l"/>
            <a:r>
              <a:rPr lang="en-US" b="1" dirty="0" smtClean="0">
                <a:solidFill>
                  <a:schemeClr val="tx1"/>
                </a:solidFill>
                <a:latin typeface="Calibri Light" panose="020F0302020204030204" pitchFamily="34" charset="0"/>
              </a:rPr>
              <a:t>Communication Interface </a:t>
            </a:r>
            <a:endParaRPr lang="en-US" b="1" dirty="0">
              <a:solidFill>
                <a:schemeClr val="tx1"/>
              </a:solidFill>
              <a:latin typeface="Calibri Light" panose="020F0302020204030204" pitchFamily="34" charset="0"/>
            </a:endParaRP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v"/>
            </a:pPr>
            <a:r>
              <a:rPr lang="en-US" sz="2800" dirty="0" smtClean="0">
                <a:latin typeface="Calibri Light" panose="020F0302020204030204" pitchFamily="34" charset="0"/>
              </a:rPr>
              <a:t>Arduino Atmega32u4 communicate via 4-wire SPI Interface with RA8875 LCD Controller</a:t>
            </a:r>
          </a:p>
          <a:p>
            <a:pPr>
              <a:buFont typeface="Wingdings" panose="05000000000000000000" pitchFamily="2" charset="2"/>
              <a:buChar char="v"/>
            </a:pPr>
            <a:r>
              <a:rPr lang="en-US" sz="2800" dirty="0" smtClean="0">
                <a:latin typeface="Calibri Light" panose="020F0302020204030204" pitchFamily="34" charset="0"/>
              </a:rPr>
              <a:t>Arduino Atmega32u4 communicates with BBB Rev C via UART Transmit &amp; Receive Pins</a:t>
            </a:r>
          </a:p>
          <a:p>
            <a:pPr>
              <a:buFont typeface="Wingdings" panose="05000000000000000000" pitchFamily="2" charset="2"/>
              <a:buChar char="v"/>
            </a:pPr>
            <a:endParaRPr lang="en-US" dirty="0"/>
          </a:p>
        </p:txBody>
      </p:sp>
      <p:sp>
        <p:nvSpPr>
          <p:cNvPr id="4" name="Content Placeholder 3"/>
          <p:cNvSpPr>
            <a:spLocks noGrp="1"/>
          </p:cNvSpPr>
          <p:nvPr>
            <p:ph sz="half" idx="2"/>
          </p:nvPr>
        </p:nvSpPr>
        <p:spPr/>
        <p:txBody>
          <a:bodyPr>
            <a:normAutofit/>
          </a:bodyPr>
          <a:lstStyle/>
          <a:p>
            <a:pPr marL="0" indent="0">
              <a:buNone/>
            </a:pPr>
            <a:endParaRPr lang="en-US" dirty="0" smtClean="0"/>
          </a:p>
          <a:p>
            <a:endParaRPr lang="en-US" dirty="0"/>
          </a:p>
        </p:txBody>
      </p:sp>
      <p:pic>
        <p:nvPicPr>
          <p:cNvPr id="9218" name="Picture 2" descr="C:\Users\Owner\Desktop\Downloads\communication.png"/>
          <p:cNvPicPr>
            <a:picLocks noChangeAspect="1" noChangeArrowheads="1"/>
          </p:cNvPicPr>
          <p:nvPr/>
        </p:nvPicPr>
        <p:blipFill rotWithShape="1">
          <a:blip r:embed="rId2">
            <a:extLst>
              <a:ext uri="{28A0092B-C50C-407E-A947-70E740481C1C}">
                <a14:useLocalDpi xmlns:a14="http://schemas.microsoft.com/office/drawing/2010/main" val="0"/>
              </a:ext>
            </a:extLst>
          </a:blip>
          <a:srcRect l="25155"/>
          <a:stretch/>
        </p:blipFill>
        <p:spPr bwMode="auto">
          <a:xfrm>
            <a:off x="5228345" y="1082842"/>
            <a:ext cx="6771149" cy="526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295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TotalTime>
  <Words>1883</Words>
  <Application>Microsoft Office PowerPoint</Application>
  <PresentationFormat>Widescreen</PresentationFormat>
  <Paragraphs>501</Paragraphs>
  <Slides>42</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42</vt:i4>
      </vt:variant>
    </vt:vector>
  </HeadingPairs>
  <TitlesOfParts>
    <vt:vector size="53" baseType="lpstr">
      <vt:lpstr>Arial</vt:lpstr>
      <vt:lpstr>Calibri</vt:lpstr>
      <vt:lpstr>Calibri Light</vt:lpstr>
      <vt:lpstr>Courier New</vt:lpstr>
      <vt:lpstr>Times New Roman</vt:lpstr>
      <vt:lpstr>Trebuchet MS</vt:lpstr>
      <vt:lpstr>Wingdings</vt:lpstr>
      <vt:lpstr>Wingdings 3</vt:lpstr>
      <vt:lpstr>Facet</vt:lpstr>
      <vt:lpstr>1_Facet</vt:lpstr>
      <vt:lpstr>3_Facet</vt:lpstr>
      <vt:lpstr>Group 33 – Electronic LEGO Sorter</vt:lpstr>
      <vt:lpstr>Project Goals/Specifications</vt:lpstr>
      <vt:lpstr>Project Design</vt:lpstr>
      <vt:lpstr>Division of Labor</vt:lpstr>
      <vt:lpstr>MCU choice: ATmega34U2 </vt:lpstr>
      <vt:lpstr>PowerPoint Presentation</vt:lpstr>
      <vt:lpstr>LCD Touch Screen User Interface</vt:lpstr>
      <vt:lpstr>LCD Touchscreen - TFT 5 inch LCD Display Module w/Controller Board Serial I2C RA8875 </vt:lpstr>
      <vt:lpstr>Communication Interface </vt:lpstr>
      <vt:lpstr>Flow</vt:lpstr>
      <vt:lpstr>Start Screen</vt:lpstr>
      <vt:lpstr>Choice Screen</vt:lpstr>
      <vt:lpstr>Confirmation Screen</vt:lpstr>
      <vt:lpstr>Status Screen</vt:lpstr>
      <vt:lpstr>Conveyor Belts</vt:lpstr>
      <vt:lpstr>Conveyor Motors</vt:lpstr>
      <vt:lpstr>Conveyor motor circuit considerations</vt:lpstr>
      <vt:lpstr>Conveyor Motor Circuit And Operation</vt:lpstr>
      <vt:lpstr>PowerPoint Presentation</vt:lpstr>
      <vt:lpstr>Rotating Arm Considerations</vt:lpstr>
      <vt:lpstr>Rotating Arm Motor</vt:lpstr>
      <vt:lpstr>Half-Step Motor Sequence</vt:lpstr>
      <vt:lpstr>Stepper Motor Driver</vt:lpstr>
      <vt:lpstr>Rotating Arm Sensor Comparison</vt:lpstr>
      <vt:lpstr>QRE1113 IR Reflectance Sensor</vt:lpstr>
      <vt:lpstr>Movement Optimization</vt:lpstr>
      <vt:lpstr>PowerPoint Presentation</vt:lpstr>
      <vt:lpstr>PowerPoint Presentation</vt:lpstr>
      <vt:lpstr>PowerPoint Presentation</vt:lpstr>
      <vt:lpstr>PowerPoint Presentation</vt:lpstr>
      <vt:lpstr>Embedded System Schematic</vt:lpstr>
      <vt:lpstr>Embedded System PCB</vt:lpstr>
      <vt:lpstr>PowerPoint Presentation</vt:lpstr>
      <vt:lpstr>PowerPoint Presentation</vt:lpstr>
      <vt:lpstr>PowerPoint Presentation</vt:lpstr>
      <vt:lpstr>Sweeper Arm System </vt:lpstr>
      <vt:lpstr>Image Processing Chamber</vt:lpstr>
      <vt:lpstr>Webcam</vt:lpstr>
      <vt:lpstr>Image Processing Software</vt:lpstr>
      <vt:lpstr>Image Processing</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33 – Image Processing Based Lego Sorter</dc:title>
  <dc:creator>David Carey</dc:creator>
  <cp:lastModifiedBy>David Carey</cp:lastModifiedBy>
  <cp:revision>60</cp:revision>
  <dcterms:created xsi:type="dcterms:W3CDTF">2015-02-26T17:21:55Z</dcterms:created>
  <dcterms:modified xsi:type="dcterms:W3CDTF">2015-04-20T17:52:40Z</dcterms:modified>
</cp:coreProperties>
</file>