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1" r:id="rId2"/>
    <p:sldMasterId id="2147483718" r:id="rId3"/>
    <p:sldMasterId id="2147483759" r:id="rId4"/>
  </p:sldMasterIdLst>
  <p:notesMasterIdLst>
    <p:notesMasterId r:id="rId45"/>
  </p:notesMasterIdLst>
  <p:sldIdLst>
    <p:sldId id="256" r:id="rId5"/>
    <p:sldId id="257" r:id="rId6"/>
    <p:sldId id="258" r:id="rId7"/>
    <p:sldId id="260" r:id="rId8"/>
    <p:sldId id="265" r:id="rId9"/>
    <p:sldId id="267" r:id="rId10"/>
    <p:sldId id="268" r:id="rId11"/>
    <p:sldId id="269" r:id="rId12"/>
    <p:sldId id="270" r:id="rId13"/>
    <p:sldId id="259" r:id="rId14"/>
    <p:sldId id="286" r:id="rId15"/>
    <p:sldId id="29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88" r:id="rId41"/>
    <p:sldId id="261" r:id="rId42"/>
    <p:sldId id="262" r:id="rId43"/>
    <p:sldId id="29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Complete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Overall Progress</c:v>
                </c:pt>
                <c:pt idx="1">
                  <c:v>Testing</c:v>
                </c:pt>
                <c:pt idx="2">
                  <c:v>Software Design</c:v>
                </c:pt>
                <c:pt idx="3">
                  <c:v>Hardware Design</c:v>
                </c:pt>
                <c:pt idx="4">
                  <c:v>Parts Acquisition</c:v>
                </c:pt>
                <c:pt idx="5">
                  <c:v>Research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60</c:v>
                </c:pt>
                <c:pt idx="1">
                  <c:v>20</c:v>
                </c:pt>
                <c:pt idx="2">
                  <c:v>40</c:v>
                </c:pt>
                <c:pt idx="3">
                  <c:v>55</c:v>
                </c:pt>
                <c:pt idx="4">
                  <c:v>90</c:v>
                </c:pt>
                <c:pt idx="5">
                  <c:v>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Incomplete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Overall Progress</c:v>
                </c:pt>
                <c:pt idx="1">
                  <c:v>Testing</c:v>
                </c:pt>
                <c:pt idx="2">
                  <c:v>Software Design</c:v>
                </c:pt>
                <c:pt idx="3">
                  <c:v>Hardware Design</c:v>
                </c:pt>
                <c:pt idx="4">
                  <c:v>Parts Acquisition</c:v>
                </c:pt>
                <c:pt idx="5">
                  <c:v>Research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45</c:v>
                </c:pt>
                <c:pt idx="4">
                  <c:v>10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0709720"/>
        <c:axId val="380700312"/>
      </c:barChart>
      <c:catAx>
        <c:axId val="380709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700312"/>
        <c:crosses val="autoZero"/>
        <c:auto val="1"/>
        <c:lblAlgn val="ctr"/>
        <c:lblOffset val="100"/>
        <c:noMultiLvlLbl val="0"/>
      </c:catAx>
      <c:valAx>
        <c:axId val="380700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709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B43E8-AC56-42B6-94C7-4F8DD824EE26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A1112-3D6F-4B68-A5E7-E228DA9EE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83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64576-9746-4438-801C-9633261A6104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39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64576-9746-4438-801C-9633261A6104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1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FB3B-A195-48EC-9CC5-12F9562B22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17FE-398E-48A5-AFEC-A8739A1C56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2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FB3B-A195-48EC-9CC5-12F9562B22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17FE-398E-48A5-AFEC-A8739A1C56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0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FB3B-A195-48EC-9CC5-12F9562B22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17FE-398E-48A5-AFEC-A8739A1C56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7064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FB3B-A195-48EC-9CC5-12F9562B22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17FE-398E-48A5-AFEC-A8739A1C56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34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FB3B-A195-48EC-9CC5-12F9562B22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17FE-398E-48A5-AFEC-A8739A1C56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3780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FB3B-A195-48EC-9CC5-12F9562B22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17FE-398E-48A5-AFEC-A8739A1C56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35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FB3B-A195-48EC-9CC5-12F9562B22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17FE-398E-48A5-AFEC-A8739A1C56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4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FB3B-A195-48EC-9CC5-12F9562B22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17FE-398E-48A5-AFEC-A8739A1C56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86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0F54-94B8-48D7-ACF1-130F0D94419C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79CD-81A3-46C5-B83A-EF7BD2DE7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73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0F54-94B8-48D7-ACF1-130F0D94419C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79CD-81A3-46C5-B83A-EF7BD2DE7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14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0F54-94B8-48D7-ACF1-130F0D94419C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79CD-81A3-46C5-B83A-EF7BD2DE7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FB3B-A195-48EC-9CC5-12F9562B22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17FE-398E-48A5-AFEC-A8739A1C56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74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0F54-94B8-48D7-ACF1-130F0D94419C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79CD-81A3-46C5-B83A-EF7BD2DE7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59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0F54-94B8-48D7-ACF1-130F0D94419C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79CD-81A3-46C5-B83A-EF7BD2DE7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91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0F54-94B8-48D7-ACF1-130F0D94419C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79CD-81A3-46C5-B83A-EF7BD2DE7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99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0F54-94B8-48D7-ACF1-130F0D94419C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79CD-81A3-46C5-B83A-EF7BD2DE7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91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0F54-94B8-48D7-ACF1-130F0D94419C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79CD-81A3-46C5-B83A-EF7BD2DE7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5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0F54-94B8-48D7-ACF1-130F0D94419C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79CD-81A3-46C5-B83A-EF7BD2DE7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74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0F54-94B8-48D7-ACF1-130F0D94419C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79CD-81A3-46C5-B83A-EF7BD2DE7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21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0F54-94B8-48D7-ACF1-130F0D94419C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79CD-81A3-46C5-B83A-EF7BD2DE714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0507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0F54-94B8-48D7-ACF1-130F0D94419C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79CD-81A3-46C5-B83A-EF7BD2DE7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83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0F54-94B8-48D7-ACF1-130F0D94419C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79CD-81A3-46C5-B83A-EF7BD2DE714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485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FB3B-A195-48EC-9CC5-12F9562B22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17FE-398E-48A5-AFEC-A8739A1C56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614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0F54-94B8-48D7-ACF1-130F0D94419C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79CD-81A3-46C5-B83A-EF7BD2DE7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72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0F54-94B8-48D7-ACF1-130F0D94419C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79CD-81A3-46C5-B83A-EF7BD2DE7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77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0F54-94B8-48D7-ACF1-130F0D94419C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79CD-81A3-46C5-B83A-EF7BD2DE7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337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66A1-340E-284F-8648-4F45838E0F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B2AB-B06A-2F42-AFDC-86A29079D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333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66A1-340E-284F-8648-4F45838E0F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B2AB-B06A-2F42-AFDC-86A29079D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908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66A1-340E-284F-8648-4F45838E0F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B2AB-B06A-2F42-AFDC-86A29079D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56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66A1-340E-284F-8648-4F45838E0F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B2AB-B06A-2F42-AFDC-86A29079D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065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66A1-340E-284F-8648-4F45838E0F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B2AB-B06A-2F42-AFDC-86A29079D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033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66A1-340E-284F-8648-4F45838E0F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B2AB-B06A-2F42-AFDC-86A29079D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185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66A1-340E-284F-8648-4F45838E0F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B2AB-B06A-2F42-AFDC-86A29079D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8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FB3B-A195-48EC-9CC5-12F9562B22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17FE-398E-48A5-AFEC-A8739A1C56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068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66A1-340E-284F-8648-4F45838E0F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B2AB-B06A-2F42-AFDC-86A29079D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510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66A1-340E-284F-8648-4F45838E0F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B2AB-B06A-2F42-AFDC-86A29079D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422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6C866A1-340E-284F-8648-4F45838E0F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812B2AB-B06A-2F42-AFDC-86A29079D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807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6C866A1-340E-284F-8648-4F45838E0F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812B2AB-B06A-2F42-AFDC-86A29079D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69815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6C866A1-340E-284F-8648-4F45838E0F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812B2AB-B06A-2F42-AFDC-86A29079D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33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6C866A1-340E-284F-8648-4F45838E0F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812B2AB-B06A-2F42-AFDC-86A29079D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47122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6C866A1-340E-284F-8648-4F45838E0F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812B2AB-B06A-2F42-AFDC-86A29079D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046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66A1-340E-284F-8648-4F45838E0F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B2AB-B06A-2F42-AFDC-86A29079D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753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66A1-340E-284F-8648-4F45838E0F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2B2AB-B06A-2F42-AFDC-86A29079D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924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E2D-E359-4D9D-A220-7071E8DF15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9323-60D6-4B76-8216-DBA996D5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6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FB3B-A195-48EC-9CC5-12F9562B22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17FE-398E-48A5-AFEC-A8739A1C56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602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E2D-E359-4D9D-A220-7071E8DF15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9323-60D6-4B76-8216-DBA996D5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819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E2D-E359-4D9D-A220-7071E8DF15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9323-60D6-4B76-8216-DBA996D5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159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E2D-E359-4D9D-A220-7071E8DF15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9323-60D6-4B76-8216-DBA996D5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348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E2D-E359-4D9D-A220-7071E8DF15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9323-60D6-4B76-8216-DBA996D5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079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E2D-E359-4D9D-A220-7071E8DF15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9323-60D6-4B76-8216-DBA996D5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180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E2D-E359-4D9D-A220-7071E8DF15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9323-60D6-4B76-8216-DBA996D5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702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E2D-E359-4D9D-A220-7071E8DF15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9323-60D6-4B76-8216-DBA996D5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54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E2D-E359-4D9D-A220-7071E8DF15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9323-60D6-4B76-8216-DBA996D5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473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E2D-E359-4D9D-A220-7071E8DF15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9323-60D6-4B76-8216-DBA996D5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879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E2D-E359-4D9D-A220-7071E8DF15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9323-60D6-4B76-8216-DBA996D5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505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FB3B-A195-48EC-9CC5-12F9562B22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17FE-398E-48A5-AFEC-A8739A1C56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121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E2D-E359-4D9D-A220-7071E8DF15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9323-60D6-4B76-8216-DBA996D5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801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E2D-E359-4D9D-A220-7071E8DF15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9323-60D6-4B76-8216-DBA996D5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98572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E2D-E359-4D9D-A220-7071E8DF15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9323-60D6-4B76-8216-DBA996D5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984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E2D-E359-4D9D-A220-7071E8DF15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9323-60D6-4B76-8216-DBA996D5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78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E2D-E359-4D9D-A220-7071E8DF15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9323-60D6-4B76-8216-DBA996D5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7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FB3B-A195-48EC-9CC5-12F9562B22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17FE-398E-48A5-AFEC-A8739A1C56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9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FB3B-A195-48EC-9CC5-12F9562B22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17FE-398E-48A5-AFEC-A8739A1C56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9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FB3B-A195-48EC-9CC5-12F9562B22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17FE-398E-48A5-AFEC-A8739A1C56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0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10F54-94B8-48D7-ACF1-130F0D94419C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E579CD-81A3-46C5-B83A-EF7BD2DE7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6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10F54-94B8-48D7-ACF1-130F0D94419C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E579CD-81A3-46C5-B83A-EF7BD2DE7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8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6C866A1-340E-284F-8648-4F45838E0F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9812B2AB-B06A-2F42-AFDC-86A29079D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2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10F54-94B8-48D7-ACF1-130F0D94419C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E579CD-81A3-46C5-B83A-EF7BD2DE7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4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Group 33 – Image Processing Based Lego Sorter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600" dirty="0" smtClean="0"/>
              <a:t>Nike </a:t>
            </a:r>
            <a:r>
              <a:rPr lang="en-US" sz="1600" dirty="0" err="1" smtClean="0"/>
              <a:t>Adeyemi</a:t>
            </a:r>
            <a:r>
              <a:rPr lang="en-US" sz="1600" dirty="0" smtClean="0"/>
              <a:t> (</a:t>
            </a:r>
            <a:r>
              <a:rPr lang="en-US" sz="1600" dirty="0" err="1" smtClean="0"/>
              <a:t>CpE</a:t>
            </a:r>
            <a:r>
              <a:rPr lang="en-US" sz="1600" dirty="0" smtClean="0"/>
              <a:t>)</a:t>
            </a:r>
          </a:p>
          <a:p>
            <a:pPr algn="ctr"/>
            <a:r>
              <a:rPr lang="en-US" sz="1600" dirty="0" smtClean="0"/>
              <a:t>David Carey (</a:t>
            </a:r>
            <a:r>
              <a:rPr lang="en-US" sz="1600" dirty="0" err="1" smtClean="0"/>
              <a:t>CpE</a:t>
            </a:r>
            <a:r>
              <a:rPr lang="en-US" sz="1600" dirty="0" smtClean="0"/>
              <a:t>)</a:t>
            </a:r>
          </a:p>
          <a:p>
            <a:pPr algn="ctr"/>
            <a:r>
              <a:rPr lang="en-US" sz="1600" dirty="0" smtClean="0"/>
              <a:t>Katrina Little (EE)</a:t>
            </a:r>
          </a:p>
          <a:p>
            <a:pPr algn="ctr"/>
            <a:r>
              <a:rPr lang="en-US" sz="1600" dirty="0" smtClean="0"/>
              <a:t>Nick Steinman (EE)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9747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Image Processing Chamber</a:t>
            </a:r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alibri Light" panose="020F0302020204030204" pitchFamily="34" charset="0"/>
              </a:rPr>
              <a:t>Camera and Mirror</a:t>
            </a:r>
          </a:p>
          <a:p>
            <a:pPr lvl="1"/>
            <a:r>
              <a:rPr lang="en-US" sz="2400" dirty="0" smtClean="0">
                <a:latin typeface="Calibri Light" panose="020F0302020204030204" pitchFamily="34" charset="0"/>
              </a:rPr>
              <a:t>Top view and side view</a:t>
            </a:r>
          </a:p>
          <a:p>
            <a:r>
              <a:rPr lang="en-US" sz="2800" dirty="0" smtClean="0">
                <a:latin typeface="Calibri Light" panose="020F0302020204030204" pitchFamily="34" charset="0"/>
              </a:rPr>
              <a:t>Lighting</a:t>
            </a:r>
          </a:p>
          <a:p>
            <a:r>
              <a:rPr lang="en-US" sz="2800" dirty="0" smtClean="0">
                <a:latin typeface="Calibri Light" panose="020F0302020204030204" pitchFamily="34" charset="0"/>
              </a:rPr>
              <a:t>Logitech Webcam</a:t>
            </a:r>
          </a:p>
          <a:p>
            <a:r>
              <a:rPr lang="en-US" sz="2800" dirty="0" smtClean="0">
                <a:latin typeface="Calibri Light" panose="020F0302020204030204" pitchFamily="34" charset="0"/>
              </a:rPr>
              <a:t>Creating Ideal conditions for software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Webcam</a:t>
            </a:r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Logitech C110</a:t>
            </a:r>
          </a:p>
          <a:p>
            <a:r>
              <a:rPr lang="en-US" dirty="0" smtClean="0"/>
              <a:t>USB connectivity to </a:t>
            </a:r>
            <a:r>
              <a:rPr lang="en-US" dirty="0" err="1" smtClean="0"/>
              <a:t>Beaglebone</a:t>
            </a:r>
            <a:endParaRPr lang="en-US" dirty="0" smtClean="0"/>
          </a:p>
          <a:p>
            <a:r>
              <a:rPr lang="en-US" dirty="0" smtClean="0"/>
              <a:t>VGA resolution makes processing images quicker.</a:t>
            </a:r>
            <a:endParaRPr lang="en-US" dirty="0"/>
          </a:p>
        </p:txBody>
      </p:sp>
      <p:pic>
        <p:nvPicPr>
          <p:cNvPr id="1026" name="Picture 2" descr="http://ecx.images-amazon.com/images/I/61I4VJ5bIdL._SL1000_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4191000"/>
            <a:ext cx="4305300" cy="22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Image Processing Software</a:t>
            </a:r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images taken of the Legos will represent the top view and side view (using the mirror) which will then be used to gather details on the Legos</a:t>
            </a:r>
          </a:p>
          <a:p>
            <a:r>
              <a:rPr lang="en-US" dirty="0" smtClean="0"/>
              <a:t>The consistent feed from the camera will also be used in software to determine when to process an image.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6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Conveyor Belts</a:t>
            </a:r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Two conveyor belts help distance LEGO pieces from one another.</a:t>
            </a:r>
          </a:p>
          <a:p>
            <a:r>
              <a:rPr lang="en-US" dirty="0" smtClean="0"/>
              <a:t>Lower belt moves quicker than upper belt.</a:t>
            </a:r>
          </a:p>
          <a:p>
            <a:r>
              <a:rPr lang="en-US" dirty="0" smtClean="0"/>
              <a:t>Need high torque, low speed motors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727154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38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Conveyor Motors</a:t>
            </a:r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>
                <a:latin typeface="Calibri Light" panose="020F0302020204030204" pitchFamily="34" charset="0"/>
              </a:rPr>
              <a:t>High torque geared motor</a:t>
            </a:r>
          </a:p>
          <a:p>
            <a:r>
              <a:rPr lang="en-US" sz="2400" dirty="0" smtClean="0">
                <a:latin typeface="Calibri Light" panose="020F0302020204030204" pitchFamily="34" charset="0"/>
              </a:rPr>
              <a:t>Torque rated at 60 N x cm</a:t>
            </a:r>
          </a:p>
          <a:p>
            <a:r>
              <a:rPr lang="en-US" sz="2400" dirty="0" smtClean="0">
                <a:latin typeface="Calibri Light" panose="020F0302020204030204" pitchFamily="34" charset="0"/>
              </a:rPr>
              <a:t>12V DC</a:t>
            </a:r>
          </a:p>
          <a:p>
            <a:r>
              <a:rPr lang="en-US" sz="2400" dirty="0" smtClean="0">
                <a:latin typeface="Calibri Light" panose="020F0302020204030204" pitchFamily="34" charset="0"/>
              </a:rPr>
              <a:t>120 RPM at 12V </a:t>
            </a:r>
          </a:p>
          <a:p>
            <a:r>
              <a:rPr lang="en-US" sz="2400" dirty="0" smtClean="0">
                <a:latin typeface="Calibri Light" panose="020F0302020204030204" pitchFamily="34" charset="0"/>
              </a:rPr>
              <a:t>Speed can be lowered and varied with PWM control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1"/>
            <a:ext cx="3164038" cy="202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72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08074"/>
            <a:ext cx="8987171" cy="1320800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Conveyor motor circuit considerations</a:t>
            </a:r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 Light" panose="020F0302020204030204" pitchFamily="34" charset="0"/>
              </a:rPr>
              <a:t>The motors only need to rotate in one direction.</a:t>
            </a:r>
          </a:p>
          <a:p>
            <a:r>
              <a:rPr lang="en-US" sz="2800" dirty="0" smtClean="0">
                <a:latin typeface="Calibri Light" panose="020F0302020204030204" pitchFamily="34" charset="0"/>
              </a:rPr>
              <a:t>12V </a:t>
            </a:r>
          </a:p>
          <a:p>
            <a:r>
              <a:rPr lang="en-US" sz="2800" dirty="0" smtClean="0">
                <a:latin typeface="Calibri Light" panose="020F0302020204030204" pitchFamily="34" charset="0"/>
              </a:rPr>
              <a:t>Motors will need to utilize PWM control for speed variance.</a:t>
            </a:r>
          </a:p>
          <a:p>
            <a:r>
              <a:rPr lang="en-US" sz="2800" dirty="0" smtClean="0">
                <a:latin typeface="Calibri Light" panose="020F0302020204030204" pitchFamily="34" charset="0"/>
              </a:rPr>
              <a:t>3.3V logic control signal from MCU.</a:t>
            </a:r>
          </a:p>
          <a:p>
            <a:r>
              <a:rPr lang="en-US" sz="2800" dirty="0" smtClean="0">
                <a:latin typeface="Calibri Light" panose="020F0302020204030204" pitchFamily="34" charset="0"/>
              </a:rPr>
              <a:t>Motors will be turned on and off periodically.</a:t>
            </a:r>
          </a:p>
        </p:txBody>
      </p:sp>
    </p:spTree>
    <p:extLst>
      <p:ext uri="{BB962C8B-B14F-4D97-AF65-F5344CB8AC3E}">
        <p14:creationId xmlns:p14="http://schemas.microsoft.com/office/powerpoint/2010/main" val="37942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dirty="0">
                <a:solidFill>
                  <a:schemeClr val="tx1"/>
                </a:solidFill>
                <a:latin typeface="Calibri Light" panose="020F0302020204030204" pitchFamily="34" charset="0"/>
              </a:rPr>
              <a:t>Conveyor Motor Circuit And Operation</a:t>
            </a:r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/>
              <a:t>Transistor Q1 acts as switch</a:t>
            </a:r>
          </a:p>
          <a:p>
            <a:r>
              <a:rPr lang="en-US" sz="1600" dirty="0"/>
              <a:t>Current </a:t>
            </a:r>
            <a:r>
              <a:rPr lang="en-US" sz="1600" dirty="0"/>
              <a:t>limiting </a:t>
            </a:r>
            <a:r>
              <a:rPr lang="en-US" sz="1600" dirty="0"/>
              <a:t>Resistor R1</a:t>
            </a:r>
          </a:p>
          <a:p>
            <a:r>
              <a:rPr lang="en-US" sz="1600" dirty="0"/>
              <a:t>DC motor M1</a:t>
            </a:r>
          </a:p>
          <a:p>
            <a:r>
              <a:rPr lang="en-US" sz="1600" dirty="0" err="1"/>
              <a:t>Flyback</a:t>
            </a:r>
            <a:r>
              <a:rPr lang="en-US" sz="1600" dirty="0"/>
              <a:t> diode D1</a:t>
            </a:r>
          </a:p>
          <a:p>
            <a:r>
              <a:rPr lang="en-US" sz="1600" dirty="0"/>
              <a:t>Resettable </a:t>
            </a:r>
            <a:r>
              <a:rPr lang="en-US" sz="1600" dirty="0"/>
              <a:t>fuse </a:t>
            </a:r>
            <a:r>
              <a:rPr lang="en-US" sz="1600" dirty="0"/>
              <a:t>S1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600" dirty="0"/>
              <a:t>PWM module on </a:t>
            </a:r>
            <a:r>
              <a:rPr lang="en-US" sz="1600" dirty="0" err="1"/>
              <a:t>Tiva</a:t>
            </a:r>
            <a:r>
              <a:rPr lang="en-US" sz="1600" dirty="0"/>
              <a:t> C will </a:t>
            </a:r>
            <a:r>
              <a:rPr lang="en-US" sz="1600" dirty="0"/>
              <a:t>be</a:t>
            </a:r>
          </a:p>
          <a:p>
            <a:pPr marL="0" indent="0">
              <a:buNone/>
            </a:pPr>
            <a:r>
              <a:rPr lang="en-US" sz="1600" dirty="0"/>
              <a:t>        used </a:t>
            </a:r>
            <a:r>
              <a:rPr lang="en-US" sz="1600" dirty="0"/>
              <a:t>to send varying width 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pulses </a:t>
            </a:r>
            <a:r>
              <a:rPr lang="en-US" sz="1600" dirty="0"/>
              <a:t>to control motor speed.</a:t>
            </a:r>
          </a:p>
          <a:p>
            <a:endParaRPr lang="en-US" sz="1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3048000" cy="2513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53371"/>
            <a:ext cx="5410200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57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Rotating Arm Considerations</a:t>
            </a:r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6201768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Arm should be light weight.</a:t>
            </a:r>
          </a:p>
          <a:p>
            <a:r>
              <a:rPr lang="en-US" dirty="0" smtClean="0"/>
              <a:t>Arm should rotate a full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360° to access all sorting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bins.</a:t>
            </a:r>
          </a:p>
          <a:p>
            <a:r>
              <a:rPr lang="en-US" dirty="0" smtClean="0"/>
              <a:t>Rotation needs to be </a:t>
            </a:r>
            <a:r>
              <a:rPr lang="en-US" dirty="0" smtClean="0"/>
              <a:t>precise enough </a:t>
            </a:r>
            <a:r>
              <a:rPr lang="en-US" dirty="0" smtClean="0"/>
              <a:t>to deposit a LEGO in up to 10 bins </a:t>
            </a:r>
            <a:r>
              <a:rPr lang="en-US" dirty="0" smtClean="0"/>
              <a:t>surrounding </a:t>
            </a:r>
            <a:r>
              <a:rPr lang="en-US" dirty="0" smtClean="0"/>
              <a:t>the rotating arm.</a:t>
            </a:r>
          </a:p>
          <a:p>
            <a:r>
              <a:rPr lang="en-US" dirty="0" smtClean="0"/>
              <a:t>Need a feedback sensor for relative positioning.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102" y="1930400"/>
            <a:ext cx="309562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2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06" y="562707"/>
            <a:ext cx="4851559" cy="872393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tx1"/>
                </a:solidFill>
                <a:latin typeface="Calibri Light" panose="020F0302020204030204" pitchFamily="34" charset="0"/>
              </a:rPr>
              <a:t>Rotating Arm Motor</a:t>
            </a:r>
            <a:endParaRPr lang="en-US" sz="4400" b="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5" name="Picture 3" descr="C:\Users\Nick\Desktop\SD_PP_pics\stepper_mot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93" y="1435100"/>
            <a:ext cx="4995333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354" y="1783569"/>
            <a:ext cx="5488661" cy="2584449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0" dirty="0" smtClean="0">
                <a:latin typeface="Calibri Light" panose="020F0302020204030204" pitchFamily="34" charset="0"/>
              </a:rPr>
              <a:t>5V </a:t>
            </a:r>
            <a:r>
              <a:rPr lang="en-US" sz="8000" dirty="0">
                <a:latin typeface="Calibri Light" panose="020F0302020204030204" pitchFamily="34" charset="0"/>
              </a:rPr>
              <a:t>unipolar stepper motor</a:t>
            </a:r>
            <a:r>
              <a:rPr lang="en-US" sz="8000" dirty="0">
                <a:latin typeface="Calibri Light" panose="020F03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0" dirty="0">
                <a:latin typeface="Calibri Light" panose="020F0302020204030204" pitchFamily="34" charset="0"/>
              </a:rPr>
              <a:t>Draws ~250 mA stalled.</a:t>
            </a:r>
            <a:endParaRPr lang="en-US" sz="8000" dirty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0" dirty="0">
                <a:latin typeface="Calibri Light" panose="020F0302020204030204" pitchFamily="34" charset="0"/>
              </a:rPr>
              <a:t>4 phases, 5 wires.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0" dirty="0">
                <a:latin typeface="Calibri Light" panose="020F0302020204030204" pitchFamily="34" charset="0"/>
              </a:rPr>
              <a:t>1/64 reduction ratio using full-step. 360° / 64 = 5.625° per </a:t>
            </a:r>
            <a:r>
              <a:rPr lang="en-US" sz="8000" dirty="0">
                <a:latin typeface="Calibri Light" panose="020F0302020204030204" pitchFamily="34" charset="0"/>
              </a:rPr>
              <a:t>step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0" dirty="0">
                <a:latin typeface="Calibri Light" panose="020F0302020204030204" pitchFamily="34" charset="0"/>
              </a:rPr>
              <a:t>Half step switching sequence allows for 512 steps per shaft revolution at resolution of ~0.703° per step</a:t>
            </a:r>
            <a:r>
              <a:rPr lang="en-US" sz="8000" dirty="0">
                <a:latin typeface="Calibri Light" panose="020F03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0" dirty="0">
                <a:latin typeface="Calibri Light" panose="020F0302020204030204" pitchFamily="34" charset="0"/>
              </a:rPr>
              <a:t>Possible issue – Actual gear ratio measured around 63.68395 : 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3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Half-Step Motor Sequence</a:t>
            </a:r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8 coil energizing sequences per half-step.</a:t>
            </a:r>
          </a:p>
          <a:p>
            <a:r>
              <a:rPr lang="en-US" dirty="0" smtClean="0"/>
              <a:t>512 total half-steps per revolution</a:t>
            </a: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3011849" y="4455931"/>
          <a:ext cx="6275376" cy="1857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7264"/>
                <a:gridCol w="697264"/>
                <a:gridCol w="697264"/>
                <a:gridCol w="697264"/>
                <a:gridCol w="697264"/>
                <a:gridCol w="697264"/>
                <a:gridCol w="697264"/>
                <a:gridCol w="697264"/>
                <a:gridCol w="697264"/>
              </a:tblGrid>
              <a:tr h="3715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Wire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</a:tr>
              <a:tr h="3715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</a:tr>
              <a:tr h="3715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</a:tr>
              <a:tr h="3715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</a:tr>
              <a:tr h="3715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48" marR="45548" marT="0" marB="0"/>
                </a:tc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1828800"/>
            <a:ext cx="2505425" cy="259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32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Project Goals/Specifications</a:t>
            </a:r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Calibri Light" panose="020F0302020204030204" pitchFamily="34" charset="0"/>
              </a:rPr>
              <a:t>Why a Lego sorter?</a:t>
            </a:r>
          </a:p>
          <a:p>
            <a:r>
              <a:rPr lang="en-US" sz="3200" dirty="0" smtClean="0">
                <a:latin typeface="Calibri Light" panose="020F0302020204030204" pitchFamily="34" charset="0"/>
              </a:rPr>
              <a:t>Specific Objectives</a:t>
            </a:r>
          </a:p>
          <a:p>
            <a:pPr lvl="1"/>
            <a:r>
              <a:rPr lang="en-US" sz="2800" dirty="0" smtClean="0">
                <a:latin typeface="Calibri Light" panose="020F0302020204030204" pitchFamily="34" charset="0"/>
              </a:rPr>
              <a:t>Minimal user dependency</a:t>
            </a:r>
          </a:p>
          <a:p>
            <a:pPr lvl="1"/>
            <a:r>
              <a:rPr lang="en-US" sz="2800" dirty="0" smtClean="0">
                <a:latin typeface="Calibri Light" panose="020F0302020204030204" pitchFamily="34" charset="0"/>
              </a:rPr>
              <a:t>Speed vs. Accuracy</a:t>
            </a:r>
          </a:p>
          <a:p>
            <a:r>
              <a:rPr lang="en-US" sz="3200" dirty="0" smtClean="0">
                <a:latin typeface="Calibri Light" panose="020F0302020204030204" pitchFamily="34" charset="0"/>
              </a:rPr>
              <a:t>Overall Objective Statement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345" y="866417"/>
            <a:ext cx="4011084" cy="1162050"/>
          </a:xfrm>
        </p:spPr>
        <p:txBody>
          <a:bodyPr>
            <a:noAutofit/>
          </a:bodyPr>
          <a:lstStyle/>
          <a:p>
            <a:r>
              <a:rPr lang="en-US" sz="4400" b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Stepper Motor Driver</a:t>
            </a:r>
            <a:endParaRPr lang="en-US" sz="4400" b="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51" y="3810001"/>
            <a:ext cx="4648200" cy="240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1" y="1432487"/>
            <a:ext cx="3008313" cy="542551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ULN2003A </a:t>
            </a:r>
            <a:r>
              <a:rPr lang="en-US" dirty="0" smtClean="0"/>
              <a:t>Darlington array.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7 Darlington array circuits in space-saving IC package. Will only need to use 4 of the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Clamp diodes for inductive load switching.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Very low current draw from the MCU.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Motor draws 250 mA max per coil winding.</a:t>
            </a:r>
          </a:p>
        </p:txBody>
      </p:sp>
      <p:pic>
        <p:nvPicPr>
          <p:cNvPr id="12291" name="Picture 3" descr="C:\Users\Nick\Desktop\SD_PP_pics\ULNmotor_dri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380286"/>
            <a:ext cx="3653851" cy="213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303507"/>
              </p:ext>
            </p:extLst>
          </p:nvPr>
        </p:nvGraphicFramePr>
        <p:xfrm>
          <a:off x="1981201" y="4527453"/>
          <a:ext cx="32004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5662"/>
                <a:gridCol w="984738"/>
              </a:tblGrid>
              <a:tr h="287867">
                <a:tc>
                  <a:txBody>
                    <a:bodyPr/>
                    <a:lstStyle/>
                    <a:p>
                      <a:r>
                        <a:rPr lang="en-US" dirty="0" smtClean="0"/>
                        <a:t>Maximum ratings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786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Output</a:t>
                      </a:r>
                      <a:r>
                        <a:rPr lang="en-US" sz="1200" baseline="0" dirty="0" smtClean="0"/>
                        <a:t> current per channel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500mA</a:t>
                      </a:r>
                      <a:endParaRPr lang="en-US" dirty="0"/>
                    </a:p>
                  </a:txBody>
                  <a:tcPr/>
                </a:tc>
              </a:tr>
              <a:tr h="28786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Output Voltage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V</a:t>
                      </a:r>
                      <a:endParaRPr lang="en-US" dirty="0"/>
                    </a:p>
                  </a:txBody>
                  <a:tcPr/>
                </a:tc>
              </a:tr>
              <a:tr h="28786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Input Voltage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V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65" y="338076"/>
            <a:ext cx="8596668" cy="1320800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tx1"/>
                </a:solidFill>
                <a:latin typeface="Calibri Light" panose="020F0302020204030204" pitchFamily="34" charset="0"/>
              </a:rPr>
              <a:t>Rotating Arm Sensor Comparison</a:t>
            </a:r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31682" y="1512156"/>
            <a:ext cx="5030181" cy="3880772"/>
          </a:xfrm>
        </p:spPr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/>
              <a:t>TCS3200 Color </a:t>
            </a:r>
            <a:r>
              <a:rPr lang="en-US" sz="1400" b="1" dirty="0"/>
              <a:t>sensor</a:t>
            </a:r>
          </a:p>
          <a:p>
            <a:pPr marL="1085850" lvl="2" indent="-171450"/>
            <a:r>
              <a:rPr lang="en-US" sz="1400" dirty="0"/>
              <a:t>Advantages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200" dirty="0"/>
              <a:t>Provides constant feedback relative to sorting bins.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200" dirty="0"/>
              <a:t>No worry of stepper motor losing accuracy over time.</a:t>
            </a:r>
          </a:p>
          <a:p>
            <a:pPr marL="1085850" lvl="2" indent="-171450"/>
            <a:r>
              <a:rPr lang="en-US" sz="1400" dirty="0"/>
              <a:t>Disadvantages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200" dirty="0"/>
              <a:t>More pins.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200" dirty="0"/>
              <a:t>Relatively complex coding.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200" dirty="0"/>
              <a:t>MCU resource </a:t>
            </a:r>
            <a:r>
              <a:rPr lang="en-US" sz="1200" dirty="0"/>
              <a:t>intensive.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200" dirty="0"/>
              <a:t>Tangled wires.</a:t>
            </a:r>
            <a:endParaRPr lang="en-US" sz="1200" dirty="0"/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1134" y="1512155"/>
            <a:ext cx="4184034" cy="388077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400" b="1" dirty="0"/>
              <a:t>QRE1113 IR reflectance </a:t>
            </a:r>
            <a:r>
              <a:rPr lang="en-US" sz="1400" b="1" dirty="0"/>
              <a:t>sensor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400" dirty="0"/>
              <a:t>Advantages</a:t>
            </a:r>
          </a:p>
          <a:p>
            <a:pPr marL="1085850" lvl="2">
              <a:buFont typeface="Wingdings" panose="05000000000000000000" pitchFamily="2" charset="2"/>
              <a:buChar char="Ø"/>
            </a:pPr>
            <a:r>
              <a:rPr lang="en-US" sz="1200" dirty="0"/>
              <a:t>One pin to MCU.</a:t>
            </a:r>
          </a:p>
          <a:p>
            <a:pPr marL="1085850" lvl="2">
              <a:buFont typeface="Wingdings" panose="05000000000000000000" pitchFamily="2" charset="2"/>
              <a:buChar char="Ø"/>
            </a:pPr>
            <a:r>
              <a:rPr lang="en-US" sz="1200" dirty="0"/>
              <a:t>Simple code.</a:t>
            </a:r>
          </a:p>
          <a:p>
            <a:pPr marL="1085850" lvl="2">
              <a:buFont typeface="Wingdings" panose="05000000000000000000" pitchFamily="2" charset="2"/>
              <a:buChar char="Ø"/>
            </a:pPr>
            <a:r>
              <a:rPr lang="en-US" sz="1200" dirty="0"/>
              <a:t>No worry about wires tangling.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400" dirty="0"/>
              <a:t>Disadvantages</a:t>
            </a:r>
          </a:p>
          <a:p>
            <a:pPr marL="1085850" lvl="2">
              <a:buFont typeface="Wingdings" panose="05000000000000000000" pitchFamily="2" charset="2"/>
              <a:buChar char="Ø"/>
            </a:pPr>
            <a:r>
              <a:rPr lang="en-US" sz="1200" dirty="0"/>
              <a:t>Feedback of position not constant.</a:t>
            </a:r>
          </a:p>
          <a:p>
            <a:pPr marL="1085850" lvl="2">
              <a:buFont typeface="Wingdings" panose="05000000000000000000" pitchFamily="2" charset="2"/>
              <a:buChar char="Ø"/>
            </a:pPr>
            <a:r>
              <a:rPr lang="en-US" sz="1200" dirty="0"/>
              <a:t>Program must keep track of stepper motor position. Will lose accuracy over time.</a:t>
            </a:r>
          </a:p>
          <a:p>
            <a:pPr marL="1085850" lvl="2">
              <a:buFont typeface="Courier New" panose="02070309020205020404" pitchFamily="49" charset="0"/>
              <a:buChar char="o"/>
            </a:pPr>
            <a:endParaRPr lang="en-US" sz="1200" dirty="0"/>
          </a:p>
          <a:p>
            <a:endParaRPr lang="en-US" dirty="0"/>
          </a:p>
        </p:txBody>
      </p:sp>
      <p:pic>
        <p:nvPicPr>
          <p:cNvPr id="5" name="Content Placeholder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784" y="4292616"/>
            <a:ext cx="2667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018" y="1482562"/>
            <a:ext cx="1981200" cy="246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32" y="5165021"/>
            <a:ext cx="1649516" cy="106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:\Users\Nick\Desktop\SD_PP_pics\IR_senso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1" t="8864" r="36343"/>
          <a:stretch/>
        </p:blipFill>
        <p:spPr bwMode="auto">
          <a:xfrm>
            <a:off x="10489881" y="4636996"/>
            <a:ext cx="1042586" cy="159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4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QRE1113 IR Reflectance Sensor</a:t>
            </a:r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6595663" cy="3880772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Calibri Light" panose="020F0302020204030204" pitchFamily="34" charset="0"/>
              </a:rPr>
              <a:t>5V and 3.3V compatible.</a:t>
            </a:r>
          </a:p>
          <a:p>
            <a:r>
              <a:rPr lang="en-US" sz="1700" dirty="0">
                <a:latin typeface="Calibri Light" panose="020F0302020204030204" pitchFamily="34" charset="0"/>
              </a:rPr>
              <a:t>Infrared LED lights up nearby surface. Phototransistor reacts to reflected IR rays.</a:t>
            </a:r>
          </a:p>
          <a:p>
            <a:r>
              <a:rPr lang="en-US" sz="1700" dirty="0">
                <a:latin typeface="Calibri Light" panose="020F0302020204030204" pitchFamily="34" charset="0"/>
              </a:rPr>
              <a:t>Analog output will use one ADC pin on MCU.</a:t>
            </a:r>
          </a:p>
          <a:p>
            <a:pPr marL="0" indent="0">
              <a:buNone/>
            </a:pPr>
            <a:endParaRPr lang="en-US" sz="1700" dirty="0">
              <a:latin typeface="Calibri Light" panose="020F0302020204030204" pitchFamily="34" charset="0"/>
            </a:endParaRPr>
          </a:p>
          <a:p>
            <a:r>
              <a:rPr lang="en-US" sz="1700" dirty="0">
                <a:latin typeface="Calibri Light" panose="020F0302020204030204" pitchFamily="34" charset="0"/>
              </a:rPr>
              <a:t>White ring around rotating arm with a black vertical stripe. The stripe absorbs IR rays and the sensor sends a lower value to MCU. The stripe acts as a homing position for the stepper motor. Program keeps track of step count.</a:t>
            </a:r>
          </a:p>
          <a:p>
            <a:r>
              <a:rPr lang="en-US" sz="1700" dirty="0">
                <a:latin typeface="Calibri Light" panose="020F0302020204030204" pitchFamily="34" charset="0"/>
              </a:rPr>
              <a:t>ISSUE – stepper motor has non-integer gear ratio. Code calculations will lose accuracy over extended periods. Proposed solution – bring stepper motor to home position periodically for recalibration. </a:t>
            </a:r>
          </a:p>
          <a:p>
            <a:endParaRPr lang="en-US" sz="1600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540" y="1270000"/>
            <a:ext cx="2057400" cy="20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02" y="3952328"/>
            <a:ext cx="1981200" cy="246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5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Movement Optimization</a:t>
            </a:r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Goal: Take least amount of time positioning arm from bin to bin.</a:t>
            </a:r>
          </a:p>
          <a:p>
            <a:r>
              <a:rPr lang="en-US" sz="1200" dirty="0"/>
              <a:t>Function “</a:t>
            </a:r>
            <a:r>
              <a:rPr lang="en-US" sz="1200" dirty="0" err="1"/>
              <a:t>bin_to_bin</a:t>
            </a:r>
            <a:r>
              <a:rPr lang="en-US" sz="1200" dirty="0"/>
              <a:t>” calculates the distance of clockwise and counter-clockwise paths from the current bin to the target bin. Nested if statements determine whether to move clockwise or counter-clockwise.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/>
              <a:t>Distance 1 = bigger bin – smaller bin;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/>
              <a:t>Distance 2 = (number of bins – bigger bin) + smaller bin;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7" y="1930400"/>
            <a:ext cx="4262217" cy="476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71" y="4419050"/>
            <a:ext cx="3669475" cy="243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21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9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MCU choice: TM4C1294 (</a:t>
            </a:r>
            <a:r>
              <a:rPr lang="en-US" sz="49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Tiva</a:t>
            </a:r>
            <a:r>
              <a:rPr lang="en-US" sz="49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C)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1MB integrated flash memory for code</a:t>
            </a:r>
          </a:p>
          <a:p>
            <a:r>
              <a:rPr lang="en-US" dirty="0" smtClean="0"/>
              <a:t>120MHz max speed</a:t>
            </a:r>
          </a:p>
          <a:p>
            <a:r>
              <a:rPr lang="en-US" dirty="0" smtClean="0"/>
              <a:t>90 GPIO lines</a:t>
            </a:r>
          </a:p>
          <a:p>
            <a:r>
              <a:rPr lang="en-US" dirty="0" smtClean="0"/>
              <a:t>SPI, I2C, UART</a:t>
            </a:r>
          </a:p>
          <a:p>
            <a:r>
              <a:rPr lang="en-US" dirty="0" smtClean="0"/>
              <a:t>20 ADC channels with 12 bit resolution</a:t>
            </a:r>
          </a:p>
          <a:p>
            <a:r>
              <a:rPr lang="en-US" dirty="0" smtClean="0"/>
              <a:t>3.3V logic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764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93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MCU Dataflow Diagram</a:t>
            </a:r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902" y="1705317"/>
            <a:ext cx="5181600" cy="379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3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468" y="443066"/>
            <a:ext cx="10590889" cy="1320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LCD </a:t>
            </a:r>
            <a:r>
              <a:rPr lang="en-US" sz="4900" dirty="0">
                <a:solidFill>
                  <a:schemeClr val="tx1"/>
                </a:solidFill>
                <a:latin typeface="Calibri Light" panose="020F0302020204030204" pitchFamily="34" charset="0"/>
              </a:rPr>
              <a:t>Touchscreen - </a:t>
            </a:r>
            <a:r>
              <a:rPr lang="en-US" sz="4900" dirty="0">
                <a:solidFill>
                  <a:schemeClr val="tx1"/>
                </a:solidFill>
                <a:latin typeface="Calibri Light" panose="020F0302020204030204" pitchFamily="34" charset="0"/>
              </a:rPr>
              <a:t>TFT 5 inch LCD Display Module w/Controller Board Serial I2C RA8875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257" y="2117123"/>
            <a:ext cx="5384800" cy="4525963"/>
          </a:xfrm>
        </p:spPr>
        <p:txBody>
          <a:bodyPr/>
          <a:lstStyle/>
          <a:p>
            <a:r>
              <a:rPr lang="en-US" sz="2000" dirty="0"/>
              <a:t>Offers parallel or serial interfacing</a:t>
            </a:r>
          </a:p>
          <a:p>
            <a:r>
              <a:rPr lang="en-US" sz="2000" dirty="0"/>
              <a:t>Resistive touch screen</a:t>
            </a:r>
          </a:p>
          <a:p>
            <a:r>
              <a:rPr lang="en-US" sz="2000" dirty="0"/>
              <a:t>Display format – 480 x 272</a:t>
            </a:r>
          </a:p>
          <a:p>
            <a:r>
              <a:rPr lang="en-US" sz="2000" dirty="0"/>
              <a:t>Colors – 256/65K</a:t>
            </a:r>
          </a:p>
          <a:p>
            <a:r>
              <a:rPr lang="en-US" sz="2000" dirty="0"/>
              <a:t>Supply – 3.3V or 5V</a:t>
            </a:r>
          </a:p>
          <a:p>
            <a:r>
              <a:rPr lang="en-US" sz="2000" dirty="0"/>
              <a:t>Draws 180 mA with 5V supply.</a:t>
            </a:r>
          </a:p>
          <a:p>
            <a:pPr lvl="1"/>
            <a:r>
              <a:rPr lang="en-US" sz="1600" dirty="0"/>
              <a:t>40 mA for backlight</a:t>
            </a:r>
          </a:p>
          <a:p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955" y="2066324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791" y="4733324"/>
            <a:ext cx="3352009" cy="190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257" y="5071461"/>
            <a:ext cx="34671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6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1320800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Image Processing</a:t>
            </a:r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501727"/>
            <a:ext cx="5624992" cy="3880772"/>
          </a:xfrm>
        </p:spPr>
        <p:txBody>
          <a:bodyPr>
            <a:noAutofit/>
          </a:bodyPr>
          <a:lstStyle/>
          <a:p>
            <a:r>
              <a:rPr lang="en-US" sz="2400" dirty="0" err="1"/>
              <a:t>Beaglebone</a:t>
            </a:r>
            <a:r>
              <a:rPr lang="en-US" sz="2400" dirty="0"/>
              <a:t> Black Rev C</a:t>
            </a:r>
          </a:p>
          <a:p>
            <a:r>
              <a:rPr lang="en-US" sz="2400" dirty="0"/>
              <a:t>512 MB RAM</a:t>
            </a:r>
          </a:p>
          <a:p>
            <a:r>
              <a:rPr lang="en-US" sz="2400" dirty="0"/>
              <a:t>1 GHz</a:t>
            </a:r>
          </a:p>
          <a:p>
            <a:r>
              <a:rPr lang="en-US" sz="2400" dirty="0"/>
              <a:t>4GB built in memory</a:t>
            </a:r>
          </a:p>
          <a:p>
            <a:r>
              <a:rPr lang="en-US" sz="2400" dirty="0"/>
              <a:t>USB connectivity for camera</a:t>
            </a:r>
          </a:p>
          <a:p>
            <a:r>
              <a:rPr lang="en-US" sz="2400" dirty="0"/>
              <a:t>3.3V I/O</a:t>
            </a:r>
          </a:p>
          <a:p>
            <a:r>
              <a:rPr lang="en-US" sz="2400" dirty="0"/>
              <a:t>SPI interface</a:t>
            </a:r>
          </a:p>
          <a:p>
            <a:r>
              <a:rPr lang="en-US" sz="2400" dirty="0" err="1"/>
              <a:t>Beaglebone</a:t>
            </a:r>
            <a:r>
              <a:rPr lang="en-US" sz="2400" dirty="0"/>
              <a:t> faster and more memory than alternatives like MSP and Arduino MCUs.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935" y="1501727"/>
            <a:ext cx="3106936" cy="4142582"/>
          </a:xfrm>
        </p:spPr>
      </p:pic>
    </p:spTree>
    <p:extLst>
      <p:ext uri="{BB962C8B-B14F-4D97-AF65-F5344CB8AC3E}">
        <p14:creationId xmlns:p14="http://schemas.microsoft.com/office/powerpoint/2010/main" val="32717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Master-Slave SPI Interfacing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err="1"/>
              <a:t>Tiva</a:t>
            </a:r>
            <a:r>
              <a:rPr lang="en-US" sz="2400" dirty="0"/>
              <a:t> C is the master device.</a:t>
            </a:r>
          </a:p>
          <a:p>
            <a:r>
              <a:rPr lang="en-US" sz="2400" dirty="0" err="1"/>
              <a:t>Beaglebone</a:t>
            </a:r>
            <a:r>
              <a:rPr lang="en-US" sz="2400" dirty="0"/>
              <a:t> Black and LCD touchscreen are the slave devices.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https://lh5.googleusercontent.com/lj3tYGSjOUrYA2oT5MvB_MTIhAOhAPFei6Uew09dU_asjQph4Kw0Ssm_fx9BqZtTrXvYjxc8MnIvujS2kmIcTJKS3o9KGQAP87x26QRLwpc_aC6M9evGZAUjgRW7xfBW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40823"/>
            <a:ext cx="4267200" cy="3244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62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572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Calibri Light" panose="020F0302020204030204" pitchFamily="34" charset="0"/>
              </a:rPr>
              <a:t>Conveyor Belt Mechanical Construction</a:t>
            </a:r>
            <a:endParaRPr lang="en-US" sz="44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8" t="37302" r="38647" b="31349"/>
          <a:stretch/>
        </p:blipFill>
        <p:spPr bwMode="auto">
          <a:xfrm>
            <a:off x="1719552" y="1982890"/>
            <a:ext cx="5014183" cy="366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33735" y="2189688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 conveyor belts will be constructed out of Lego parts &amp; Hot Glued together. Hot glue does a good job of melting the plastic together into one solid structure.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3735" y="4074942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There are also “technic” </a:t>
            </a:r>
            <a:r>
              <a:rPr lang="en-US" dirty="0" err="1">
                <a:solidFill>
                  <a:prstClr val="black"/>
                </a:solidFill>
              </a:rPr>
              <a:t>lego</a:t>
            </a:r>
            <a:r>
              <a:rPr lang="en-US" dirty="0">
                <a:solidFill>
                  <a:prstClr val="black"/>
                </a:solidFill>
              </a:rPr>
              <a:t> connectors that fit onto the motor shaft perfectly, which connects to the rod threaded to the belt’s wheels.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5669056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 belt material is constructed from photo paper. The photo paper costs  $5 per square foot including printing 17% gray which was suggested for ideal image processing.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Project Design</a:t>
            </a:r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897" y="2208248"/>
            <a:ext cx="8596668" cy="3880773"/>
          </a:xfrm>
        </p:spPr>
        <p:txBody>
          <a:bodyPr/>
          <a:lstStyle/>
          <a:p>
            <a:r>
              <a:rPr lang="en-US" sz="2400" dirty="0" smtClean="0">
                <a:latin typeface="Calibri Light" panose="020F0302020204030204" pitchFamily="34" charset="0"/>
              </a:rPr>
              <a:t>Subsystems</a:t>
            </a:r>
          </a:p>
          <a:p>
            <a:pPr lvl="1"/>
            <a:r>
              <a:rPr lang="en-US" sz="2000" dirty="0" smtClean="0">
                <a:latin typeface="Calibri Light" panose="020F0302020204030204" pitchFamily="34" charset="0"/>
              </a:rPr>
              <a:t>User Interface</a:t>
            </a:r>
          </a:p>
          <a:p>
            <a:pPr lvl="1"/>
            <a:r>
              <a:rPr lang="en-US" sz="2000" dirty="0" smtClean="0">
                <a:latin typeface="Calibri Light" panose="020F0302020204030204" pitchFamily="34" charset="0"/>
              </a:rPr>
              <a:t>Lift Arm system</a:t>
            </a:r>
          </a:p>
          <a:p>
            <a:pPr lvl="1"/>
            <a:r>
              <a:rPr lang="en-US" sz="2000" dirty="0" smtClean="0">
                <a:latin typeface="Calibri Light" panose="020F0302020204030204" pitchFamily="34" charset="0"/>
              </a:rPr>
              <a:t>Dual conveyor system</a:t>
            </a:r>
          </a:p>
          <a:p>
            <a:pPr lvl="1"/>
            <a:r>
              <a:rPr lang="en-US" sz="2000" dirty="0" smtClean="0">
                <a:latin typeface="Calibri Light" panose="020F0302020204030204" pitchFamily="34" charset="0"/>
              </a:rPr>
              <a:t>Image Processing system</a:t>
            </a:r>
          </a:p>
          <a:p>
            <a:pPr lvl="1"/>
            <a:r>
              <a:rPr lang="en-US" sz="2000" dirty="0" smtClean="0">
                <a:latin typeface="Calibri Light" panose="020F0302020204030204" pitchFamily="34" charset="0"/>
              </a:rPr>
              <a:t>Rotating Arm system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482" y="1677963"/>
            <a:ext cx="8021518" cy="415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Desktop\SENIOR DESIGN\hardware_block_diagra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568" y="762000"/>
            <a:ext cx="933506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01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Owner\Desktop\SENIOR DESIGN\power_supp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76" y="3622157"/>
            <a:ext cx="7659224" cy="323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076593"/>
              </p:ext>
            </p:extLst>
          </p:nvPr>
        </p:nvGraphicFramePr>
        <p:xfrm>
          <a:off x="1600200" y="152399"/>
          <a:ext cx="5410200" cy="3961154"/>
        </p:xfrm>
        <a:graphic>
          <a:graphicData uri="http://schemas.openxmlformats.org/drawingml/2006/table">
            <a:tbl>
              <a:tblPr/>
              <a:tblGrid>
                <a:gridCol w="2068368"/>
                <a:gridCol w="949016"/>
                <a:gridCol w="1022016"/>
                <a:gridCol w="1370800"/>
              </a:tblGrid>
              <a:tr h="28589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Subsystem Power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8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Component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Rated Voltage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Rated Current [A]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Consumed [W]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4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Lift Arm Slot Sensor #1 EE-SX670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Lift Arm Slot Sensor #2 EE-SX670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Lift Arm DC Motor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1.85 A (Stall)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22.2 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Lift Arm Motor Controller (L293D)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Conveyor Belt DC Motor 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Conveyor Belt DC Motor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Conveyor Belt Slot Sensor #1 EESX670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Conveyor Belt Slot Sensor #2 EEsx670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Rotating Arm Stepper Motor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Rotating Arm Motor Controller (UNL3003)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Rotating Arm Photoelectric Sensor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Tiva C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Beaglebone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Black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855610"/>
              </p:ext>
            </p:extLst>
          </p:nvPr>
        </p:nvGraphicFramePr>
        <p:xfrm>
          <a:off x="7239000" y="152401"/>
          <a:ext cx="3200400" cy="1600201"/>
        </p:xfrm>
        <a:graphic>
          <a:graphicData uri="http://schemas.openxmlformats.org/drawingml/2006/table">
            <a:tbl>
              <a:tblPr/>
              <a:tblGrid>
                <a:gridCol w="469158"/>
                <a:gridCol w="907477"/>
                <a:gridCol w="1154169"/>
                <a:gridCol w="669596"/>
              </a:tblGrid>
              <a:tr h="54020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Rated Power Supply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0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Supply [V]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∑ Rated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Curent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[A]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∑ Rated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Curent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+20% [A]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[W]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50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7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 descr="E:\DCIM\107KC182\107_78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82" t="28841" r="21379" b="28700"/>
          <a:stretch/>
        </p:blipFill>
        <p:spPr bwMode="auto">
          <a:xfrm>
            <a:off x="7848600" y="1905000"/>
            <a:ext cx="2572086" cy="15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8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" t="38281" r="58403" b="17383"/>
          <a:stretch/>
        </p:blipFill>
        <p:spPr bwMode="auto">
          <a:xfrm>
            <a:off x="6337994" y="3472718"/>
            <a:ext cx="4151318" cy="281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t="53831" r="53299" b="16510"/>
          <a:stretch/>
        </p:blipFill>
        <p:spPr bwMode="auto">
          <a:xfrm>
            <a:off x="1610814" y="480949"/>
            <a:ext cx="6450527" cy="246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" t="47817" r="53817" b="6250"/>
          <a:stretch/>
        </p:blipFill>
        <p:spPr bwMode="auto">
          <a:xfrm>
            <a:off x="1645073" y="3505200"/>
            <a:ext cx="4440610" cy="278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3" t="24008" r="57722" b="49207"/>
          <a:stretch/>
        </p:blipFill>
        <p:spPr bwMode="auto">
          <a:xfrm>
            <a:off x="8061341" y="624532"/>
            <a:ext cx="2427971" cy="21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2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t="27976" r="35188" b="6250"/>
          <a:stretch/>
        </p:blipFill>
        <p:spPr bwMode="auto">
          <a:xfrm>
            <a:off x="1711036" y="1489363"/>
            <a:ext cx="882783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606636" y="119197"/>
            <a:ext cx="2556164" cy="1389150"/>
            <a:chOff x="3082636" y="119197"/>
            <a:chExt cx="2556164" cy="1389150"/>
          </a:xfrm>
        </p:grpSpPr>
        <p:pic>
          <p:nvPicPr>
            <p:cNvPr id="3" name="Picture 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4" t="53831" r="81371" b="31339"/>
            <a:stretch/>
          </p:blipFill>
          <p:spPr bwMode="auto">
            <a:xfrm>
              <a:off x="3082636" y="119197"/>
              <a:ext cx="2556164" cy="1370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 flipH="1">
              <a:off x="5067299" y="823264"/>
              <a:ext cx="95543" cy="685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717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CIM\107KC182\107_78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7" t="16364" r="24455" b="24122"/>
          <a:stretch/>
        </p:blipFill>
        <p:spPr bwMode="auto">
          <a:xfrm>
            <a:off x="8122775" y="4516582"/>
            <a:ext cx="211187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i.ebayimg.com/00/s/MTAwMFg3ODg=/z/o9YAAOxyVaBSs0at/$_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15" y="4112718"/>
            <a:ext cx="1983145" cy="251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63001" y="4285690"/>
            <a:ext cx="2404089" cy="2343710"/>
            <a:chOff x="838198" y="3429000"/>
            <a:chExt cx="3094017" cy="3165764"/>
          </a:xfrm>
        </p:grpSpPr>
        <p:pic>
          <p:nvPicPr>
            <p:cNvPr id="2051" name="Picture 3" descr="E:\DCIM\107KC182\107_7825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44" t="7103" r="19629" b="7321"/>
            <a:stretch/>
          </p:blipFill>
          <p:spPr bwMode="auto">
            <a:xfrm>
              <a:off x="838198" y="3429000"/>
              <a:ext cx="3094017" cy="3165764"/>
            </a:xfrm>
            <a:prstGeom prst="rect">
              <a:avLst/>
            </a:prstGeom>
            <a:noFill/>
          </p:spPr>
        </p:pic>
        <p:sp>
          <p:nvSpPr>
            <p:cNvPr id="2" name="Oval 1"/>
            <p:cNvSpPr/>
            <p:nvPr/>
          </p:nvSpPr>
          <p:spPr>
            <a:xfrm>
              <a:off x="930235" y="3581400"/>
              <a:ext cx="5334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8" t="53770" r="31850" b="14394"/>
          <a:stretch/>
        </p:blipFill>
        <p:spPr bwMode="auto">
          <a:xfrm>
            <a:off x="1027992" y="1851960"/>
            <a:ext cx="3962402" cy="226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7992" y="242445"/>
            <a:ext cx="6535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Calibri Light" panose="020F0302020204030204" pitchFamily="34" charset="0"/>
              </a:rPr>
              <a:t>Lift Arm Initial Construction Plan</a:t>
            </a:r>
            <a:endParaRPr lang="en-US" sz="44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99133" y="1127285"/>
            <a:ext cx="396537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Parallax S148 Continuous Rotation Servo Motor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Advantage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Easy to control basic PWM 3 Lines: Ground, Supply, and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Disadvantages: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Price: $19.99  and Quantity of (2) motors for each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Ultimately Not Enough Torque </a:t>
            </a:r>
          </a:p>
        </p:txBody>
      </p:sp>
    </p:spTree>
    <p:extLst>
      <p:ext uri="{BB962C8B-B14F-4D97-AF65-F5344CB8AC3E}">
        <p14:creationId xmlns:p14="http://schemas.microsoft.com/office/powerpoint/2010/main" val="30525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2288698" y="2354167"/>
            <a:ext cx="2686797" cy="4402183"/>
            <a:chOff x="443345" y="1219200"/>
            <a:chExt cx="3366655" cy="5272617"/>
          </a:xfrm>
        </p:grpSpPr>
        <p:pic>
          <p:nvPicPr>
            <p:cNvPr id="4098" name="Picture 2" descr="C:\Users\Owner\Desktop\liftarm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73" y="3200400"/>
              <a:ext cx="3052041" cy="3291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>
              <a:off x="3810000" y="3367617"/>
              <a:ext cx="0" cy="3124200"/>
            </a:xfrm>
            <a:prstGeom prst="straightConnector1">
              <a:avLst/>
            </a:prstGeom>
            <a:ln w="34925" cmpd="sng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04" name="Picture 8" descr="http://www.robotdigg.com/upload/product/201306/1cf3d61798367f242d43fbad771b3a7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59" t="-15837" r="38322"/>
            <a:stretch/>
          </p:blipFill>
          <p:spPr bwMode="auto">
            <a:xfrm>
              <a:off x="1657073" y="1791746"/>
              <a:ext cx="995239" cy="4700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443345" y="3061855"/>
              <a:ext cx="1711347" cy="25066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828800" y="1219200"/>
              <a:ext cx="325893" cy="2209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38168" y="179644"/>
            <a:ext cx="52668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Calibri Light" panose="020F0302020204030204" pitchFamily="34" charset="0"/>
              </a:rPr>
              <a:t>Lift Arm Final Construction Plan</a:t>
            </a:r>
            <a:endParaRPr lang="en-US" sz="44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6113" y="2310547"/>
            <a:ext cx="1937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6” Drawer Rack Extension Slides  to guide the platform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9477" y="3157986"/>
            <a:ext cx="2059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Threaded Rod to Be coupled to the motor shaft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59087" y="1669851"/>
            <a:ext cx="3000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Coupler to be fastened to the bottom of the </a:t>
            </a:r>
            <a:r>
              <a:rPr lang="en-US" i="1" dirty="0">
                <a:solidFill>
                  <a:prstClr val="black"/>
                </a:solidFill>
              </a:rPr>
              <a:t>moving </a:t>
            </a:r>
            <a:r>
              <a:rPr lang="en-US" dirty="0">
                <a:solidFill>
                  <a:prstClr val="black"/>
                </a:solidFill>
              </a:rPr>
              <a:t>platform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55186" y="179644"/>
            <a:ext cx="613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Design Requirements: Ability to move the platform up and down quickly without surpassing the physical bounds. 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728619"/>
              </p:ext>
            </p:extLst>
          </p:nvPr>
        </p:nvGraphicFramePr>
        <p:xfrm>
          <a:off x="6560769" y="825975"/>
          <a:ext cx="4759036" cy="2704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2442"/>
                <a:gridCol w="1042267"/>
                <a:gridCol w="1392503"/>
                <a:gridCol w="1201824"/>
              </a:tblGrid>
              <a:tr h="361823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Lift Arm DC Motor RPM Selection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69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Rev per Minute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Speed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Time to move the platform in one direction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time to perform one iteration (up/down)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600 RPM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14.12 [mm/s]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10.79[ s] up/down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21.58 [s] total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1000 RPM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23.57 [mm/s]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6.47 [s] up/down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12.93 [s]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1500 RPM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 [mm/s]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4.35 [s] up/down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8.71 [s]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3000 RPM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70.53 [mm/s]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2.16 [s] up/down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4.32 [s]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873367" y="3702786"/>
            <a:ext cx="46786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*These calculations based on a threaded rod of 18 Rev/in</a:t>
            </a:r>
          </a:p>
          <a:p>
            <a:r>
              <a:rPr lang="en-US" sz="1400" dirty="0">
                <a:solidFill>
                  <a:prstClr val="black"/>
                </a:solidFill>
              </a:rPr>
              <a:t>**A typical Linear actuator has a speed of around 12 [mm/s] which would take 25.4 [s] to perform one iteration of moving the platform up and down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106" name="Picture 10" descr="http://i.ebayimg.com/00/s/ODAwWDgwMA==/z/1CQAAMXQS6pRns3D/$T2eC16d,!yEE9s5jGLRSBRns3Dhrnw~~60_3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3" t="18593" r="23120" b="13965"/>
          <a:stretch/>
        </p:blipFill>
        <p:spPr bwMode="auto">
          <a:xfrm>
            <a:off x="6873367" y="4995448"/>
            <a:ext cx="1437410" cy="186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8809931" y="5382048"/>
            <a:ext cx="3181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 pair of EESX-670 Slot Sensors were chosen to provide the boundaries of the lift arm system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562" y="576590"/>
            <a:ext cx="6033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Calibri Light" panose="020F0302020204030204" pitchFamily="34" charset="0"/>
              </a:rPr>
              <a:t>Lift Arm Motor Selection</a:t>
            </a:r>
            <a:endParaRPr lang="en-US" sz="44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7338" y="1346031"/>
            <a:ext cx="39553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Linear Actuator Pros: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All in one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Easy to control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Built in limit switches </a:t>
            </a:r>
          </a:p>
          <a:p>
            <a:r>
              <a:rPr lang="en-US" sz="1600" b="1" dirty="0">
                <a:solidFill>
                  <a:prstClr val="black"/>
                </a:solidFill>
              </a:rPr>
              <a:t>Linear Actuator Cons: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Extremely Expensive </a:t>
            </a:r>
            <a:r>
              <a:rPr lang="en-US" sz="1600" dirty="0">
                <a:solidFill>
                  <a:prstClr val="black"/>
                </a:solidFill>
              </a:rPr>
              <a:t>$80+</a:t>
            </a: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Constricted </a:t>
            </a:r>
            <a:r>
              <a:rPr lang="en-US" sz="1600" dirty="0">
                <a:solidFill>
                  <a:prstClr val="black"/>
                </a:solidFill>
              </a:rPr>
              <a:t>to set Size </a:t>
            </a: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RPM not </a:t>
            </a:r>
            <a:r>
              <a:rPr lang="en-US" sz="1600" dirty="0">
                <a:solidFill>
                  <a:prstClr val="black"/>
                </a:solidFill>
              </a:rPr>
              <a:t>quite high </a:t>
            </a:r>
            <a:r>
              <a:rPr lang="en-US" sz="1600" dirty="0">
                <a:solidFill>
                  <a:prstClr val="black"/>
                </a:solidFill>
              </a:rPr>
              <a:t>enough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2025" y="3423802"/>
            <a:ext cx="4295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Stepper Motor Pros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Precise position control </a:t>
            </a: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Eliminates the need for limit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Least </a:t>
            </a:r>
            <a:r>
              <a:rPr lang="en-US" sz="1600" dirty="0">
                <a:solidFill>
                  <a:prstClr val="black"/>
                </a:solidFill>
              </a:rPr>
              <a:t>Expensive $5</a:t>
            </a:r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b="1" dirty="0">
                <a:solidFill>
                  <a:prstClr val="black"/>
                </a:solidFill>
              </a:rPr>
              <a:t>Stepper Motor </a:t>
            </a:r>
            <a:r>
              <a:rPr lang="en-US" sz="1600" b="1" dirty="0">
                <a:solidFill>
                  <a:prstClr val="black"/>
                </a:solidFill>
              </a:rPr>
              <a:t>Cons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Low RPM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7338" y="4993462"/>
            <a:ext cx="4084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DC Motor Pros</a:t>
            </a:r>
            <a:endParaRPr lang="en-US" sz="1600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High RPM </a:t>
            </a: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Easy to control </a:t>
            </a:r>
            <a:r>
              <a:rPr lang="en-US" sz="1600" dirty="0">
                <a:solidFill>
                  <a:prstClr val="black"/>
                </a:solidFill>
              </a:rPr>
              <a:t>with H-Bridge Circuit</a:t>
            </a:r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b="1" dirty="0">
                <a:solidFill>
                  <a:prstClr val="black"/>
                </a:solidFill>
              </a:rPr>
              <a:t>DC Motor Cons</a:t>
            </a:r>
            <a:r>
              <a:rPr lang="en-US" sz="1600" b="1" dirty="0">
                <a:solidFill>
                  <a:prstClr val="black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Must use sensors to control the boundaries </a:t>
            </a:r>
            <a:endParaRPr lang="en-US" sz="1600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649989"/>
              </p:ext>
            </p:extLst>
          </p:nvPr>
        </p:nvGraphicFramePr>
        <p:xfrm>
          <a:off x="6226127" y="556846"/>
          <a:ext cx="5018649" cy="1628776"/>
        </p:xfrm>
        <a:graphic>
          <a:graphicData uri="http://schemas.openxmlformats.org/drawingml/2006/table">
            <a:tbl>
              <a:tblPr/>
              <a:tblGrid>
                <a:gridCol w="1803769"/>
                <a:gridCol w="1202513"/>
                <a:gridCol w="1092077"/>
                <a:gridCol w="920290"/>
              </a:tblGrid>
              <a:tr h="585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RS-455PA DC Motor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Load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Stall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21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Operating Voltage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[A]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Current [A]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21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12-42 [V]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5500  [rev/min]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0.055 [A]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1.85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275473"/>
              </p:ext>
            </p:extLst>
          </p:nvPr>
        </p:nvGraphicFramePr>
        <p:xfrm>
          <a:off x="6211873" y="2549678"/>
          <a:ext cx="5105400" cy="1637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0380"/>
                <a:gridCol w="1071914"/>
                <a:gridCol w="1611553"/>
                <a:gridCol w="1611553"/>
              </a:tblGrid>
              <a:tr h="8185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Rev/min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Threaded Rod Specs [rev / in]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Time to move the platform in 1 direction [s]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Time to perform 1 iteration (up/down) [s]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8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1.18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2.36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8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8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5500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1.96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3.92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6383215" y="4369713"/>
            <a:ext cx="236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RPM is  robust for our application moving the platform very fast. This can be adjusted by using a threaded rod with more revolutions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535" y="4598071"/>
            <a:ext cx="2607147" cy="152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4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302617"/>
              </p:ext>
            </p:extLst>
          </p:nvPr>
        </p:nvGraphicFramePr>
        <p:xfrm>
          <a:off x="2438400" y="457201"/>
          <a:ext cx="7391400" cy="6050989"/>
        </p:xfrm>
        <a:graphic>
          <a:graphicData uri="http://schemas.openxmlformats.org/drawingml/2006/table">
            <a:tbl>
              <a:tblPr/>
              <a:tblGrid>
                <a:gridCol w="3384161"/>
                <a:gridCol w="1441628"/>
                <a:gridCol w="1514933"/>
                <a:gridCol w="1050678"/>
              </a:tblGrid>
              <a:tr h="42115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Predicted Budget </a:t>
                      </a:r>
                    </a:p>
                  </a:txBody>
                  <a:tcPr marL="8397" marR="8397" marT="83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 </a:t>
                      </a:r>
                    </a:p>
                  </a:txBody>
                  <a:tcPr marL="8397" marR="8397" marT="83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Quantity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Price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1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Beaglebone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Black </a:t>
                      </a:r>
                    </a:p>
                  </a:txBody>
                  <a:tcPr marL="8397" marR="8397" marT="83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59.99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$59.99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TM4c1294ncpdti3 </a:t>
                      </a:r>
                    </a:p>
                  </a:txBody>
                  <a:tcPr marL="8397" marR="8397" marT="83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$17.75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$17.75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Tiva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 tm4c1294 Development Board </a:t>
                      </a:r>
                    </a:p>
                  </a:txBody>
                  <a:tcPr marL="8397" marR="8397" marT="83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Donated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6" Drawer Slides </a:t>
                      </a:r>
                    </a:p>
                  </a:txBody>
                  <a:tcPr marL="8397" marR="8397" marT="83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12.65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12.65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L293D H- Bridge </a:t>
                      </a:r>
                    </a:p>
                  </a:txBody>
                  <a:tcPr marL="8397" marR="8397" marT="83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$1.39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$1.39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RS-455 PA DC Motor </a:t>
                      </a:r>
                    </a:p>
                  </a:txBody>
                  <a:tcPr marL="8397" marR="8397" marT="83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$9.20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TFT RA8875 LCD </a:t>
                      </a:r>
                    </a:p>
                  </a:txBody>
                  <a:tcPr marL="8397" marR="8397" marT="83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$30.76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30.76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Omron Slot Sensor  EESX-670</a:t>
                      </a:r>
                    </a:p>
                  </a:txBody>
                  <a:tcPr marL="8397" marR="8397" marT="83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$3.10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$12.40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PCB</a:t>
                      </a:r>
                    </a:p>
                  </a:txBody>
                  <a:tcPr marL="8397" marR="8397" marT="83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$33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$33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66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Stepper Motor  28BYJ-48 + UNL2003 Driver </a:t>
                      </a:r>
                    </a:p>
                  </a:txBody>
                  <a:tcPr marL="8397" marR="8397" marT="83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$7.99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$7.99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Mirrors</a:t>
                      </a:r>
                    </a:p>
                  </a:txBody>
                  <a:tcPr marL="8397" marR="8397" marT="83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Threaded Rod </a:t>
                      </a:r>
                    </a:p>
                  </a:txBody>
                  <a:tcPr marL="8397" marR="8397" marT="83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$1.70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$1.70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Coupler for Threaded Rod </a:t>
                      </a:r>
                    </a:p>
                  </a:txBody>
                  <a:tcPr marL="8397" marR="8397" marT="83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$0.90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$0.90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Wood </a:t>
                      </a:r>
                    </a:p>
                  </a:txBody>
                  <a:tcPr marL="8397" marR="8397" marT="83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$15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$15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Photo Paper </a:t>
                      </a:r>
                    </a:p>
                  </a:txBody>
                  <a:tcPr marL="8397" marR="8397" marT="83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 / ft^2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Buckets</a:t>
                      </a:r>
                    </a:p>
                  </a:txBody>
                  <a:tcPr marL="8397" marR="8397" marT="83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$1/3 Pack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Legos </a:t>
                      </a:r>
                    </a:p>
                  </a:txBody>
                  <a:tcPr marL="8397" marR="8397" marT="83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Donated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Conveyor Belt DC Motor</a:t>
                      </a:r>
                    </a:p>
                  </a:txBody>
                  <a:tcPr marL="8397" marR="8397" marT="83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$24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Webcam Logitech C110 </a:t>
                      </a:r>
                    </a:p>
                  </a:txBody>
                  <a:tcPr marL="8397" marR="8397" marT="83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$19.50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$19.50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QRE1113 Sensor</a:t>
                      </a:r>
                    </a:p>
                  </a:txBody>
                  <a:tcPr marL="8397" marR="8397" marT="83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$2.95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$2.95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Supply Components </a:t>
                      </a:r>
                    </a:p>
                  </a:txBody>
                  <a:tcPr marL="8397" marR="8397" marT="83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$68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DPDT Killswitch</a:t>
                      </a:r>
                    </a:p>
                  </a:txBody>
                  <a:tcPr marL="8397" marR="8397" marT="83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4.75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4.75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LED </a:t>
                      </a:r>
                    </a:p>
                  </a:txBody>
                  <a:tcPr marL="8397" marR="8397" marT="83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97" marR="8397" marT="83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$340.46 </a:t>
                      </a:r>
                    </a:p>
                  </a:txBody>
                  <a:tcPr marL="8397" marR="8397" marT="83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8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Progress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443884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378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Goals Moving Forward</a:t>
            </a:r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alibri Light" panose="020F0302020204030204" pitchFamily="34" charset="0"/>
              </a:rPr>
              <a:t>Complete remaining subsystems</a:t>
            </a:r>
          </a:p>
          <a:p>
            <a:pPr lvl="1"/>
            <a:r>
              <a:rPr lang="en-US" sz="2400" dirty="0" smtClean="0">
                <a:latin typeface="Calibri Light" panose="020F0302020204030204" pitchFamily="34" charset="0"/>
              </a:rPr>
              <a:t>This includes specific testing</a:t>
            </a:r>
          </a:p>
          <a:p>
            <a:r>
              <a:rPr lang="en-US" sz="2800" dirty="0" smtClean="0">
                <a:latin typeface="Calibri Light" panose="020F0302020204030204" pitchFamily="34" charset="0"/>
              </a:rPr>
              <a:t>Integrate subsystems with each other</a:t>
            </a:r>
          </a:p>
          <a:p>
            <a:pPr lvl="1"/>
            <a:r>
              <a:rPr lang="en-US" sz="2400" dirty="0" smtClean="0">
                <a:latin typeface="Calibri Light" panose="020F0302020204030204" pitchFamily="34" charset="0"/>
              </a:rPr>
              <a:t>Begin final stages of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Division of Labor</a:t>
            </a:r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alibri Light" panose="020F0302020204030204" pitchFamily="34" charset="0"/>
              </a:rPr>
              <a:t>Nike – User Interface</a:t>
            </a:r>
          </a:p>
          <a:p>
            <a:r>
              <a:rPr lang="en-US" sz="2800" dirty="0" smtClean="0">
                <a:latin typeface="Calibri Light" panose="020F0302020204030204" pitchFamily="34" charset="0"/>
              </a:rPr>
              <a:t>David – Image Processing, Lift arm construction</a:t>
            </a:r>
          </a:p>
          <a:p>
            <a:r>
              <a:rPr lang="en-US" sz="2800" dirty="0" smtClean="0">
                <a:latin typeface="Calibri Light" panose="020F0302020204030204" pitchFamily="34" charset="0"/>
              </a:rPr>
              <a:t>Nick – Rotating Arm  and conveyor systems</a:t>
            </a:r>
          </a:p>
          <a:p>
            <a:r>
              <a:rPr lang="en-US" sz="2800" dirty="0" smtClean="0">
                <a:latin typeface="Calibri Light" panose="020F0302020204030204" pitchFamily="34" charset="0"/>
              </a:rPr>
              <a:t>Katrina – Power Supply, Lift arm and conveyor systems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5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Questions?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6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LCD Touch Screen User Interface</a:t>
            </a:r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Purpose: To give the user options on how to sort the Legos</a:t>
            </a:r>
            <a:endParaRPr lang="en-US" dirty="0" smtClean="0"/>
          </a:p>
          <a:p>
            <a:pPr lvl="1"/>
            <a:r>
              <a:rPr lang="en-US" dirty="0" smtClean="0"/>
              <a:t>Designed with simplicity in mind</a:t>
            </a:r>
          </a:p>
          <a:p>
            <a:pPr lvl="1"/>
            <a:r>
              <a:rPr lang="en-US" dirty="0" smtClean="0"/>
              <a:t>Uses touch screen control</a:t>
            </a:r>
          </a:p>
          <a:p>
            <a:r>
              <a:rPr lang="en-US" dirty="0" err="1" smtClean="0"/>
              <a:t>Tiva</a:t>
            </a:r>
            <a:r>
              <a:rPr lang="en-US" dirty="0" smtClean="0"/>
              <a:t> C TM4C1294NPDCT</a:t>
            </a:r>
          </a:p>
          <a:p>
            <a:pPr lvl="1"/>
            <a:r>
              <a:rPr lang="en-US" dirty="0" smtClean="0"/>
              <a:t>Will act as a touch screen controller</a:t>
            </a:r>
          </a:p>
          <a:p>
            <a:pPr lvl="1"/>
            <a:r>
              <a:rPr lang="en-US" dirty="0" smtClean="0"/>
              <a:t>Four master-slave modules</a:t>
            </a:r>
          </a:p>
          <a:p>
            <a:pPr lvl="1"/>
            <a:r>
              <a:rPr lang="en-US" dirty="0" smtClean="0"/>
              <a:t>Built in LCD Library</a:t>
            </a:r>
          </a:p>
          <a:p>
            <a:r>
              <a:rPr lang="en-US" dirty="0" smtClean="0"/>
              <a:t>RA8875 TFT Resistive Touch Screen</a:t>
            </a:r>
          </a:p>
          <a:p>
            <a:pPr lvl="1"/>
            <a:r>
              <a:rPr lang="en-US" dirty="0" smtClean="0"/>
              <a:t>Display interface for the user and control the system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184" y="2676265"/>
            <a:ext cx="5065635" cy="284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Flow</a:t>
            </a:r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Content Placeholder 3" descr="https://lh4.googleusercontent.com/ujy4nejk5_hgQ9IhgVR9YUJCjYBJnibJ2Mod8itmvsYh0jb-Sx0lLJrB1CloSx2uoIxlUwxP9Ht4ZgY-eqyERYrm2qsHSuBKL9y10cixjTz74dKoal4p3hH5u3O3L7fY_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153" y="2160588"/>
            <a:ext cx="7925731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23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Start page</a:t>
            </a:r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Content Placeholder 3" descr="https://lh6.googleusercontent.com/PogHVgvNPKyqAoTeiGOyXp_B3kBnr0mm5UU19X2cQlNH3rTjDrODoRyKuZPTdBRfrAZbqrkka4Y9J4u1F9jB65-lVZTt469DRZO_N4kzWrwhLUIeSwDJj2BZaTiAVwLnU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3756" y="2382044"/>
            <a:ext cx="5724525" cy="343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1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Set up page</a:t>
            </a:r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Content Placeholder 3" descr="https://lh6.googleusercontent.com/cvGpk6czX1DI4Xyzztn6mpbjISMyZAdH-O9sMqjOk5Iy8Ow-cDw6PqGWd5mfa0I_V-ZX890iWEaG3ttSdVI5_-y6KZ0CHDWprBkUFF985B8x8ZMZR3FAcqaQ_glaSU_Fj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3756" y="2382044"/>
            <a:ext cx="5724525" cy="343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706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Confirmation</a:t>
            </a: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page</a:t>
            </a:r>
            <a:endParaRPr lang="en-US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Content Placeholder 3" descr="https://lh6.googleusercontent.com/_yobo60OSURxE_XkDGqKqpg6936bKLWnioHvVO6YvIMSvQdrtHL9nIXArriSwiM9Q_uYXGO-kdAD3YWdK0hc7VL2a0_uD7Ub755CUpxXUcIJdjYGAdLljWnsn82llUI77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8994" y="2382044"/>
            <a:ext cx="5734050" cy="343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08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1917</Words>
  <Application>Microsoft Office PowerPoint</Application>
  <PresentationFormat>Widescreen</PresentationFormat>
  <Paragraphs>503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Calibri</vt:lpstr>
      <vt:lpstr>Calibri Light</vt:lpstr>
      <vt:lpstr>Courier New</vt:lpstr>
      <vt:lpstr>Times New Roman</vt:lpstr>
      <vt:lpstr>Trebuchet MS</vt:lpstr>
      <vt:lpstr>Wingdings</vt:lpstr>
      <vt:lpstr>Wingdings 3</vt:lpstr>
      <vt:lpstr>Facet</vt:lpstr>
      <vt:lpstr>1_Facet</vt:lpstr>
      <vt:lpstr>2_Facet</vt:lpstr>
      <vt:lpstr>3_Facet</vt:lpstr>
      <vt:lpstr>Group 33 – Image Processing Based Lego Sorter</vt:lpstr>
      <vt:lpstr>Project Goals/Specifications</vt:lpstr>
      <vt:lpstr>Project Design</vt:lpstr>
      <vt:lpstr>Division of Labor</vt:lpstr>
      <vt:lpstr>LCD Touch Screen User Interface</vt:lpstr>
      <vt:lpstr>Flow</vt:lpstr>
      <vt:lpstr>Start page</vt:lpstr>
      <vt:lpstr>Set up page</vt:lpstr>
      <vt:lpstr>Confirmation page</vt:lpstr>
      <vt:lpstr>Image Processing Chamber</vt:lpstr>
      <vt:lpstr>Webcam</vt:lpstr>
      <vt:lpstr>Image Processing Software</vt:lpstr>
      <vt:lpstr>Conveyor Belts</vt:lpstr>
      <vt:lpstr>Conveyor Motors</vt:lpstr>
      <vt:lpstr>Conveyor motor circuit considerations</vt:lpstr>
      <vt:lpstr>Conveyor Motor Circuit And Operation</vt:lpstr>
      <vt:lpstr>Rotating Arm Considerations</vt:lpstr>
      <vt:lpstr>Rotating Arm Motor</vt:lpstr>
      <vt:lpstr>Half-Step Motor Sequence</vt:lpstr>
      <vt:lpstr>Stepper Motor Driver</vt:lpstr>
      <vt:lpstr>Rotating Arm Sensor Comparison</vt:lpstr>
      <vt:lpstr>QRE1113 IR Reflectance Sensor</vt:lpstr>
      <vt:lpstr>Movement Optimization</vt:lpstr>
      <vt:lpstr>MCU choice: TM4C1294 (Tiva C) </vt:lpstr>
      <vt:lpstr>MCU Dataflow Diagram</vt:lpstr>
      <vt:lpstr>LCD Touchscreen - TFT 5 inch LCD Display Module w/Controller Board Serial I2C RA8875 </vt:lpstr>
      <vt:lpstr>Image Processing</vt:lpstr>
      <vt:lpstr>Master-Slave SPI Interfacing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Progress</vt:lpstr>
      <vt:lpstr>Goals Moving Forward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33 – Image Processing Based Lego Sorter</dc:title>
  <dc:creator>David Carey</dc:creator>
  <cp:lastModifiedBy>David Carey</cp:lastModifiedBy>
  <cp:revision>18</cp:revision>
  <dcterms:created xsi:type="dcterms:W3CDTF">2015-02-26T17:21:55Z</dcterms:created>
  <dcterms:modified xsi:type="dcterms:W3CDTF">2015-02-26T20:33:25Z</dcterms:modified>
</cp:coreProperties>
</file>