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69" r:id="rId4"/>
    <p:sldId id="259" r:id="rId5"/>
    <p:sldId id="268" r:id="rId6"/>
    <p:sldId id="266" r:id="rId7"/>
    <p:sldId id="283" r:id="rId8"/>
    <p:sldId id="265" r:id="rId9"/>
    <p:sldId id="271" r:id="rId10"/>
    <p:sldId id="272" r:id="rId11"/>
    <p:sldId id="286" r:id="rId12"/>
    <p:sldId id="282" r:id="rId13"/>
    <p:sldId id="287" r:id="rId14"/>
    <p:sldId id="284" r:id="rId15"/>
    <p:sldId id="281" r:id="rId16"/>
    <p:sldId id="285" r:id="rId17"/>
    <p:sldId id="276" r:id="rId18"/>
    <p:sldId id="288" r:id="rId19"/>
    <p:sldId id="289" r:id="rId20"/>
    <p:sldId id="290" r:id="rId21"/>
    <p:sldId id="291" r:id="rId22"/>
    <p:sldId id="292" r:id="rId23"/>
    <p:sldId id="29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400"/>
    <a:srgbClr val="E1E1E1"/>
    <a:srgbClr val="DEDEDE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Progress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Overall</c:v>
                </c:pt>
                <c:pt idx="1">
                  <c:v>Testing</c:v>
                </c:pt>
                <c:pt idx="2">
                  <c:v>Integration</c:v>
                </c:pt>
                <c:pt idx="3">
                  <c:v>PC Software</c:v>
                </c:pt>
                <c:pt idx="4">
                  <c:v>On-Board Software</c:v>
                </c:pt>
                <c:pt idx="5">
                  <c:v>Design</c:v>
                </c:pt>
                <c:pt idx="6">
                  <c:v>Reseach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45</c:v>
                </c:pt>
                <c:pt idx="1">
                  <c:v>20</c:v>
                </c:pt>
                <c:pt idx="2">
                  <c:v>20</c:v>
                </c:pt>
                <c:pt idx="3">
                  <c:v>25</c:v>
                </c:pt>
                <c:pt idx="4">
                  <c:v>40</c:v>
                </c:pt>
                <c:pt idx="5">
                  <c:v>75</c:v>
                </c:pt>
                <c:pt idx="6">
                  <c:v>90</c:v>
                </c:pt>
              </c:numCache>
            </c:numRef>
          </c:val>
        </c:ser>
        <c:axId val="155254144"/>
        <c:axId val="155801472"/>
      </c:barChart>
      <c:catAx>
        <c:axId val="155254144"/>
        <c:scaling>
          <c:orientation val="minMax"/>
        </c:scaling>
        <c:axPos val="l"/>
        <c:tickLblPos val="nextTo"/>
        <c:crossAx val="155801472"/>
        <c:crosses val="autoZero"/>
        <c:auto val="1"/>
        <c:lblAlgn val="ctr"/>
        <c:lblOffset val="100"/>
      </c:catAx>
      <c:valAx>
        <c:axId val="155801472"/>
        <c:scaling>
          <c:orientation val="minMax"/>
        </c:scaling>
        <c:axPos val="b"/>
        <c:majorGridlines/>
        <c:numFmt formatCode="General" sourceLinked="1"/>
        <c:tickLblPos val="nextTo"/>
        <c:crossAx val="15525414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601270-318F-4FE4-915C-AEECC6D9C284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D577F-2C6F-4742-B0FF-7721A58CA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DEDE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22FD-8682-4D61-BE3D-660DF9A7ECFE}" type="datetimeFigureOut">
              <a:rPr lang="en-US" smtClean="0"/>
              <a:pPr/>
              <a:t>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3758-0E71-4ED6-A3CC-652484028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rgbClr val="E1E1E1"/>
            </a:gs>
            <a:gs pos="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33019" b="34886"/>
          <a:stretch>
            <a:fillRect/>
          </a:stretch>
        </p:blipFill>
        <p:spPr bwMode="auto">
          <a:xfrm>
            <a:off x="0" y="1905000"/>
            <a:ext cx="5410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04800"/>
            <a:ext cx="4419600" cy="841375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ANTI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3048000" cy="14478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solidFill>
                  <a:srgbClr val="ACA400"/>
                </a:solidFill>
              </a:rPr>
              <a:t>Roland </a:t>
            </a:r>
            <a:r>
              <a:rPr lang="en-US" dirty="0">
                <a:solidFill>
                  <a:srgbClr val="ACA400"/>
                </a:solidFill>
              </a:rPr>
              <a:t>Anderson </a:t>
            </a:r>
            <a:r>
              <a:rPr lang="en-US" dirty="0" smtClean="0">
                <a:solidFill>
                  <a:srgbClr val="ACA400"/>
                </a:solidFill>
              </a:rPr>
              <a:t>- </a:t>
            </a:r>
            <a:r>
              <a:rPr lang="en-US" dirty="0" err="1" smtClean="0">
                <a:solidFill>
                  <a:srgbClr val="ACA400"/>
                </a:solidFill>
              </a:rPr>
              <a:t>CpE</a:t>
            </a:r>
            <a:endParaRPr lang="en-US" dirty="0">
              <a:solidFill>
                <a:srgbClr val="ACA400"/>
              </a:solidFill>
            </a:endParaRPr>
          </a:p>
          <a:p>
            <a:pPr algn="l"/>
            <a:r>
              <a:rPr lang="en-US" dirty="0">
                <a:solidFill>
                  <a:srgbClr val="ACA400"/>
                </a:solidFill>
              </a:rPr>
              <a:t>Patrick Galloway </a:t>
            </a:r>
            <a:r>
              <a:rPr lang="en-US" dirty="0" smtClean="0">
                <a:solidFill>
                  <a:srgbClr val="ACA400"/>
                </a:solidFill>
              </a:rPr>
              <a:t>- </a:t>
            </a:r>
            <a:r>
              <a:rPr lang="en-US" dirty="0" err="1" smtClean="0">
                <a:solidFill>
                  <a:srgbClr val="ACA400"/>
                </a:solidFill>
              </a:rPr>
              <a:t>CpE</a:t>
            </a:r>
            <a:endParaRPr lang="en-US" dirty="0">
              <a:solidFill>
                <a:srgbClr val="ACA400"/>
              </a:solidFill>
            </a:endParaRPr>
          </a:p>
          <a:p>
            <a:pPr algn="l"/>
            <a:r>
              <a:rPr lang="en-US" dirty="0">
                <a:solidFill>
                  <a:srgbClr val="ACA400"/>
                </a:solidFill>
              </a:rPr>
              <a:t>Casey </a:t>
            </a:r>
            <a:r>
              <a:rPr lang="en-US" dirty="0" err="1">
                <a:solidFill>
                  <a:srgbClr val="ACA400"/>
                </a:solidFill>
              </a:rPr>
              <a:t>Miville</a:t>
            </a:r>
            <a:r>
              <a:rPr lang="en-US" dirty="0">
                <a:solidFill>
                  <a:srgbClr val="ACA400"/>
                </a:solidFill>
              </a:rPr>
              <a:t> </a:t>
            </a:r>
            <a:r>
              <a:rPr lang="en-US" dirty="0" smtClean="0">
                <a:solidFill>
                  <a:srgbClr val="ACA400"/>
                </a:solidFill>
              </a:rPr>
              <a:t>- EE</a:t>
            </a:r>
            <a:endParaRPr lang="en-US" dirty="0">
              <a:solidFill>
                <a:srgbClr val="ACA400"/>
              </a:solidFill>
            </a:endParaRPr>
          </a:p>
          <a:p>
            <a:pPr algn="l"/>
            <a:r>
              <a:rPr lang="en-US" dirty="0">
                <a:solidFill>
                  <a:srgbClr val="ACA400"/>
                </a:solidFill>
              </a:rPr>
              <a:t>Michael </a:t>
            </a:r>
            <a:r>
              <a:rPr lang="en-US" dirty="0" err="1">
                <a:solidFill>
                  <a:srgbClr val="ACA400"/>
                </a:solidFill>
              </a:rPr>
              <a:t>Sperrazzo</a:t>
            </a:r>
            <a:r>
              <a:rPr lang="en-US" dirty="0">
                <a:solidFill>
                  <a:srgbClr val="ACA400"/>
                </a:solidFill>
              </a:rPr>
              <a:t> </a:t>
            </a:r>
            <a:r>
              <a:rPr lang="en-US" dirty="0" smtClean="0">
                <a:solidFill>
                  <a:srgbClr val="ACA400"/>
                </a:solidFill>
              </a:rPr>
              <a:t>- EE</a:t>
            </a:r>
            <a:endParaRPr lang="en-US" dirty="0">
              <a:solidFill>
                <a:srgbClr val="ACA4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28700" y="1219200"/>
            <a:ext cx="4191000" cy="841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Automatic Note Taker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for the Impaired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8600" y="4114800"/>
            <a:ext cx="3048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CA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 29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 l="33019" b="34886"/>
          <a:stretch>
            <a:fillRect/>
          </a:stretch>
        </p:blipFill>
        <p:spPr bwMode="auto">
          <a:xfrm flipH="1" flipV="1">
            <a:off x="5731412" y="0"/>
            <a:ext cx="34125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 descr="C:\Users\Steel\Desktop\ucf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b="1" dirty="0" smtClean="0"/>
              <a:t> - Webcam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048000" cy="2285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USB Webcam</a:t>
            </a:r>
          </a:p>
          <a:p>
            <a:pPr lvl="1"/>
            <a:r>
              <a:rPr lang="en-US" sz="2400" dirty="0" smtClean="0"/>
              <a:t>Inexpensive</a:t>
            </a:r>
          </a:p>
          <a:p>
            <a:pPr lvl="1"/>
            <a:r>
              <a:rPr lang="en-US" sz="2400" dirty="0" smtClean="0"/>
              <a:t>Easy use</a:t>
            </a:r>
          </a:p>
          <a:p>
            <a:pPr lvl="1"/>
            <a:r>
              <a:rPr lang="en-US" sz="2400" dirty="0" smtClean="0"/>
              <a:t>USB power and communication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10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04800" y="4267200"/>
            <a:ext cx="42219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Logitech B910 HD Webcam:</a:t>
            </a:r>
            <a:endParaRPr lang="en-US" sz="2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0" y="1600200"/>
          <a:ext cx="4343401" cy="42709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/>
                <a:gridCol w="2590801"/>
              </a:tblGrid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Field of view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78-degree wide-angle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Color Depth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24-bit true color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Frame Rate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30 frames per second @ 720p and VGA mode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Photo Capture Resolution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5 million pixels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Microphone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Built-in dual microphones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Output Interface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Hi-speed USB 2.0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7364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HD video (720 x 1280) at 30 fps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CPU: Quad core 2.0 GHz or higher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RAM: 2 GB or more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Upstream bandwidth: 1.5 mbps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7364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VGA video (640 x 480) at 30 fps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CPU: Dual core 1.9 GHz or higher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RAM: 1 GB or higher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Upstream bandwidth: 600 kbps 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73648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CIF (352 x 288) at 15 fps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CPU: Single core 1.5 GHz or higher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RAM: 512 MB or higher </a:t>
                      </a:r>
                    </a:p>
                    <a:p>
                      <a:pPr marL="342900" marR="0" lvl="0" indent="-342900" algn="l" fontAlgn="base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1200" dirty="0"/>
                        <a:t>Upstream bandwidth: 250 kbps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Power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11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4" name="Flowchart: Alternate Process 13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20" name="Flowchart: Process 19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6" idx="1"/>
            <a:endCxn id="25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6" idx="1"/>
            <a:endCxn id="26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2" idx="0"/>
            <a:endCxn id="25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2" idx="0"/>
            <a:endCxn id="26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4" idx="1"/>
            <a:endCxn id="16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2" idx="3"/>
            <a:endCxn id="14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1"/>
            <a:endCxn id="16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3"/>
            <a:endCxn id="15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8" idx="2"/>
            <a:endCxn id="14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" idx="3"/>
            <a:endCxn id="15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20" idx="2"/>
            <a:endCxn id="15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Power </a:t>
            </a:r>
            <a:r>
              <a:rPr lang="en-US" b="1" dirty="0" smtClean="0"/>
              <a:t>- Battery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12.8 V battery </a:t>
            </a:r>
            <a:r>
              <a:rPr lang="en-US" sz="2400" dirty="0" smtClean="0"/>
              <a:t>pack</a:t>
            </a:r>
            <a:endParaRPr lang="en-US" sz="2000" dirty="0" smtClean="0"/>
          </a:p>
          <a:p>
            <a:pPr lvl="1"/>
            <a:r>
              <a:rPr lang="en-US" sz="2400" dirty="0" smtClean="0"/>
              <a:t>Specifics to be determined</a:t>
            </a:r>
          </a:p>
          <a:p>
            <a:pPr lvl="1"/>
            <a:r>
              <a:rPr lang="en-US" sz="2400" dirty="0" smtClean="0"/>
              <a:t>Regulated to operating voltages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12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1447800" y="3124200"/>
            <a:ext cx="7348785" cy="27895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Power </a:t>
            </a:r>
            <a:r>
              <a:rPr lang="en-US" b="1" dirty="0" smtClean="0"/>
              <a:t>– Voltage Regulation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181600" cy="1600200"/>
          </a:xfrm>
        </p:spPr>
        <p:txBody>
          <a:bodyPr/>
          <a:lstStyle/>
          <a:p>
            <a:r>
              <a:rPr lang="en-US" sz="2400" dirty="0" smtClean="0"/>
              <a:t>3 separate voltage regulators</a:t>
            </a:r>
          </a:p>
          <a:p>
            <a:pPr lvl="1"/>
            <a:r>
              <a:rPr lang="en-US" sz="2400" dirty="0" smtClean="0"/>
              <a:t>TPS73233</a:t>
            </a:r>
          </a:p>
          <a:p>
            <a:pPr lvl="1"/>
            <a:r>
              <a:rPr lang="en-US" sz="2400" dirty="0" smtClean="0"/>
              <a:t>2x ADP2303ARDZ-5.0-R7</a:t>
            </a:r>
            <a:endParaRPr lang="en-US" sz="24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13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638800" y="1600200"/>
          <a:ext cx="3352800" cy="216362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6229"/>
                <a:gridCol w="1596571"/>
              </a:tblGrid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Part Number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TPS73233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Manufacturer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Texas Instruments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Input</a:t>
                      </a:r>
                      <a:r>
                        <a:rPr lang="en-US" sz="1200" baseline="0" dirty="0" smtClean="0"/>
                        <a:t> Voltage (Min/Max)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1.7 V / 5.5 V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Output Voltage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3.3 V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Quiescent Current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Dropout Voltage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mV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Output Capacitor Type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None or Ceramic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</a:tbl>
          </a:graphicData>
        </a:graphic>
      </p:graphicFrame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28600" y="3276600"/>
            <a:ext cx="5219260" cy="1981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38800" y="3886200"/>
          <a:ext cx="3352800" cy="20491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52600"/>
                <a:gridCol w="1600200"/>
              </a:tblGrid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Part Number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ADP2303ARDZ-5.0-R7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Manufacturer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Analog Devices, Inc.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Input</a:t>
                      </a:r>
                      <a:r>
                        <a:rPr lang="en-US" sz="1200" baseline="0" dirty="0" smtClean="0"/>
                        <a:t> Voltage (Min/Max)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3 V / 20 V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lvl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Output Voltage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5 V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Maximum Output Current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A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  <a:tr h="3090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Efficiency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&gt;90% for Output Current &gt;500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7695" marR="47695" marT="47695" marB="4769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Motion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14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4" name="Flowchart: Alternate Process 13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20" name="Flowchart: Process 19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6" idx="1"/>
            <a:endCxn id="25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6" idx="1"/>
            <a:endCxn id="26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2" idx="0"/>
            <a:endCxn id="25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2" idx="0"/>
            <a:endCxn id="26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4" idx="1"/>
            <a:endCxn id="16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2" idx="3"/>
            <a:endCxn id="14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1"/>
            <a:endCxn id="16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3"/>
            <a:endCxn id="15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8" idx="2"/>
            <a:endCxn id="14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" idx="3"/>
            <a:endCxn id="15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20" idx="2"/>
            <a:endCxn id="15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/>
                </a:solidFill>
              </a:rPr>
              <a:t>Motion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Pan/Tilt Assembly</a:t>
            </a:r>
            <a:endParaRPr lang="en-US" sz="2000" dirty="0" smtClean="0"/>
          </a:p>
          <a:p>
            <a:r>
              <a:rPr lang="en-US" sz="2400" dirty="0" smtClean="0"/>
              <a:t>Tilt Servo</a:t>
            </a:r>
          </a:p>
          <a:p>
            <a:pPr lvl="1"/>
            <a:r>
              <a:rPr lang="en-US" sz="2400" dirty="0" smtClean="0"/>
              <a:t>Standard size RC servo</a:t>
            </a:r>
          </a:p>
          <a:p>
            <a:r>
              <a:rPr lang="en-US" sz="2400" dirty="0" smtClean="0"/>
              <a:t>Pan Motor</a:t>
            </a:r>
          </a:p>
          <a:p>
            <a:pPr lvl="1"/>
            <a:r>
              <a:rPr lang="en-US" sz="2400" dirty="0" smtClean="0"/>
              <a:t>Integrated encoder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15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Control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16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4" name="Flowchart: Alternate Process 13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20" name="Flowchart: Process 19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6" idx="1"/>
            <a:endCxn id="25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6" idx="1"/>
            <a:endCxn id="26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2" idx="0"/>
            <a:endCxn id="25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2" idx="0"/>
            <a:endCxn id="26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4" idx="1"/>
            <a:endCxn id="16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2" idx="3"/>
            <a:endCxn id="14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1"/>
            <a:endCxn id="16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3"/>
            <a:endCxn id="15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8" idx="2"/>
            <a:endCxn id="14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" idx="3"/>
            <a:endCxn id="15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20" idx="2"/>
            <a:endCxn id="15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Control </a:t>
            </a:r>
            <a:r>
              <a:rPr lang="en-US" b="1" dirty="0" smtClean="0"/>
              <a:t>- MCU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TI Piccolo </a:t>
            </a:r>
            <a:r>
              <a:rPr lang="en-US" sz="2400" dirty="0" smtClean="0"/>
              <a:t>MCU</a:t>
            </a:r>
          </a:p>
          <a:p>
            <a:pPr lvl="1"/>
            <a:r>
              <a:rPr lang="en-US" sz="2400" dirty="0" smtClean="0"/>
              <a:t>TMS320F28069PNT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17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Control </a:t>
            </a:r>
            <a:r>
              <a:rPr lang="en-US" b="1" dirty="0" smtClean="0"/>
              <a:t>– </a:t>
            </a:r>
            <a:r>
              <a:rPr lang="en-US" b="1" dirty="0" err="1" smtClean="0"/>
              <a:t>BeagleBone</a:t>
            </a:r>
            <a:r>
              <a:rPr lang="en-US" b="1" dirty="0" smtClean="0"/>
              <a:t> Black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BeagleBone</a:t>
            </a:r>
            <a:r>
              <a:rPr lang="en-US" sz="2400" dirty="0" smtClean="0"/>
              <a:t> Black</a:t>
            </a:r>
          </a:p>
          <a:p>
            <a:pPr lvl="1"/>
            <a:r>
              <a:rPr lang="en-US" sz="2400" dirty="0" smtClean="0"/>
              <a:t>AM3359</a:t>
            </a:r>
          </a:p>
          <a:p>
            <a:pPr lvl="1"/>
            <a:r>
              <a:rPr lang="en-US" sz="2400" dirty="0" smtClean="0"/>
              <a:t>ARM Cortex 8</a:t>
            </a:r>
          </a:p>
          <a:p>
            <a:pPr lvl="1"/>
            <a:r>
              <a:rPr lang="en-US" sz="2400" dirty="0" smtClean="0"/>
              <a:t>1 GHz clock </a:t>
            </a:r>
            <a:r>
              <a:rPr lang="en-US" sz="2400" dirty="0" smtClean="0"/>
              <a:t>rate</a:t>
            </a:r>
          </a:p>
          <a:p>
            <a:pPr lvl="1"/>
            <a:r>
              <a:rPr lang="en-US" sz="2400" dirty="0" smtClean="0"/>
              <a:t>SPI to MCU</a:t>
            </a:r>
          </a:p>
          <a:p>
            <a:pPr lvl="1"/>
            <a:r>
              <a:rPr lang="en-US" sz="2400" dirty="0" smtClean="0"/>
              <a:t>RS232 from Image Sensor</a:t>
            </a:r>
          </a:p>
          <a:p>
            <a:pPr lvl="1"/>
            <a:r>
              <a:rPr lang="en-US" sz="2400" dirty="0" smtClean="0"/>
              <a:t>USB to Laptop</a:t>
            </a:r>
          </a:p>
          <a:p>
            <a:pPr lvl="1"/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18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pic>
        <p:nvPicPr>
          <p:cNvPr id="1026" name="Picture 2" descr="http://www.ti.com/ww/en/beagleboard/product_detail_black_l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1470659"/>
            <a:ext cx="2971800" cy="43967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19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paid student note takers</a:t>
            </a:r>
          </a:p>
          <a:p>
            <a:pPr lvl="1"/>
            <a:r>
              <a:rPr lang="en-US" dirty="0" smtClean="0"/>
              <a:t>Hired students take insufficient notes</a:t>
            </a:r>
          </a:p>
          <a:p>
            <a:pPr lvl="1"/>
            <a:r>
              <a:rPr lang="en-US" dirty="0" smtClean="0"/>
              <a:t>Lower costs for Student Services</a:t>
            </a:r>
          </a:p>
          <a:p>
            <a:r>
              <a:rPr lang="en-US" dirty="0" smtClean="0"/>
              <a:t>Record presentations</a:t>
            </a:r>
          </a:p>
          <a:p>
            <a:pPr lvl="1"/>
            <a:r>
              <a:rPr lang="en-US" dirty="0" smtClean="0"/>
              <a:t>Replay at a later date for review</a:t>
            </a:r>
          </a:p>
          <a:p>
            <a:pPr lvl="1"/>
            <a:r>
              <a:rPr lang="en-US" dirty="0" smtClean="0"/>
              <a:t>Live broadcasting with in-stream captions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2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Administrative - Budget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590800" y="1354146"/>
          <a:ext cx="3886200" cy="451325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38200"/>
                <a:gridCol w="1219200"/>
                <a:gridCol w="611143"/>
                <a:gridCol w="608057"/>
                <a:gridCol w="609600"/>
              </a:tblGrid>
              <a:tr h="4047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Category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Type/Subcomponent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Estimated Quantity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Estimated Price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Estimated Total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Circuit board: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PCB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$30.00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$30.00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Processor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$15.00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$15.00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88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Memory Component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$10.00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$10.00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Cables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$20.00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$40.00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54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i="0" dirty="0" smtClean="0">
                          <a:latin typeface="+mn-lt"/>
                          <a:ea typeface="+mn-ea"/>
                          <a:cs typeface="+mn-cs"/>
                        </a:rPr>
                        <a:t>PCB</a:t>
                      </a:r>
                      <a:r>
                        <a:rPr lang="en-US" sz="1000" i="0" baseline="0" dirty="0" smtClean="0">
                          <a:latin typeface="+mn-lt"/>
                          <a:ea typeface="+mn-ea"/>
                          <a:cs typeface="+mn-cs"/>
                        </a:rPr>
                        <a:t> Components</a:t>
                      </a:r>
                      <a:endParaRPr lang="en-US" sz="10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$50.00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$50.00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Pan/Tilt: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1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Pan/Tile Base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$25.00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$25.00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Servo Motor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$9.00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/>
                        <a:t>$9.00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1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Pan Motor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$20.00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+mn-lt"/>
                          <a:ea typeface="Times New Roman"/>
                          <a:cs typeface="Times New Roman"/>
                        </a:rPr>
                        <a:t>$20.00</a:t>
                      </a:r>
                      <a:endParaRPr lang="en-US" sz="10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5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Input devices: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41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Microphone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29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Embedded camera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$55.00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Webcam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$30.00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$30.00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Shipping: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03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Shipping Total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/>
                        <a:t>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$50.00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000" dirty="0">
                        <a:latin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/>
                        <a:t>$</a:t>
                      </a:r>
                      <a:r>
                        <a:rPr lang="en-US" sz="1000" dirty="0" smtClean="0"/>
                        <a:t>339.00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2624" marR="22624" marT="22624" marB="22624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20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Administrative - Progress</a:t>
            </a:r>
            <a:endParaRPr lang="en-US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21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Plans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Order Components</a:t>
            </a:r>
          </a:p>
          <a:p>
            <a:pPr lvl="1"/>
            <a:r>
              <a:rPr lang="en-US" sz="2400" dirty="0" smtClean="0"/>
              <a:t>PCB &amp; components</a:t>
            </a:r>
          </a:p>
          <a:p>
            <a:pPr lvl="1"/>
            <a:r>
              <a:rPr lang="en-US" sz="2400" dirty="0" smtClean="0"/>
              <a:t>Battery</a:t>
            </a:r>
          </a:p>
          <a:p>
            <a:pPr lvl="1"/>
            <a:r>
              <a:rPr lang="en-US" sz="2400" dirty="0" smtClean="0"/>
              <a:t>Tilt Servo</a:t>
            </a:r>
          </a:p>
          <a:p>
            <a:pPr lvl="1"/>
            <a:r>
              <a:rPr lang="en-US" sz="2400" dirty="0" smtClean="0"/>
              <a:t>Microphone</a:t>
            </a:r>
          </a:p>
          <a:p>
            <a:pPr lvl="1"/>
            <a:r>
              <a:rPr lang="en-US" sz="2400" dirty="0" smtClean="0"/>
              <a:t>Image Sensor</a:t>
            </a:r>
          </a:p>
          <a:p>
            <a:pPr lvl="1"/>
            <a:r>
              <a:rPr lang="en-US" sz="2400" dirty="0" smtClean="0"/>
              <a:t>Pan/Tilt Assembly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22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5720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smtClean="0"/>
              <a:t>Build Base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Q&amp;A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23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0" name="Flowchart: Alternate Process 9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1" name="Flowchart: Alternate Process 10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2" name="Flowchart: Alternate Process 11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3" name="Flowchart: Process 12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14" name="Flowchart: Process 13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15" name="Flowchart: Process 14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16" name="Flowchart: Terminator 15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18" name="Oval 17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19" name="Elbow Connector 18"/>
          <p:cNvCxnSpPr>
            <a:stCxn id="12" idx="1"/>
            <a:endCxn id="17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hape 35"/>
          <p:cNvCxnSpPr>
            <a:stCxn id="12" idx="1"/>
            <a:endCxn id="18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50"/>
          <p:cNvCxnSpPr>
            <a:stCxn id="16" idx="0"/>
            <a:endCxn id="17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Elbow Connector 52"/>
          <p:cNvCxnSpPr>
            <a:stCxn id="16" idx="0"/>
            <a:endCxn id="18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10" idx="1"/>
            <a:endCxn id="12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61"/>
          <p:cNvCxnSpPr>
            <a:stCxn id="16" idx="3"/>
            <a:endCxn id="10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16" idx="1"/>
            <a:endCxn id="12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10" idx="3"/>
            <a:endCxn id="11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13" idx="2"/>
            <a:endCxn id="10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5" idx="3"/>
            <a:endCxn id="11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hape 73"/>
          <p:cNvCxnSpPr>
            <a:stCxn id="14" idx="2"/>
            <a:endCxn id="11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14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titled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9467" y="1371600"/>
            <a:ext cx="4169733" cy="449368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dirty="0" smtClean="0"/>
              <a:t>Portable</a:t>
            </a:r>
          </a:p>
          <a:p>
            <a:pPr lvl="1"/>
            <a:r>
              <a:rPr lang="en-US" dirty="0" smtClean="0"/>
              <a:t>Battery powered</a:t>
            </a:r>
          </a:p>
          <a:p>
            <a:pPr lvl="1"/>
            <a:r>
              <a:rPr lang="en-US" dirty="0" smtClean="0"/>
              <a:t>Laptop USB interface</a:t>
            </a:r>
          </a:p>
          <a:p>
            <a:r>
              <a:rPr lang="en-US" dirty="0" smtClean="0"/>
              <a:t>Robotic</a:t>
            </a:r>
          </a:p>
          <a:p>
            <a:pPr lvl="1"/>
            <a:r>
              <a:rPr lang="en-US" dirty="0" smtClean="0"/>
              <a:t>Facial tracking</a:t>
            </a:r>
          </a:p>
          <a:p>
            <a:pPr lvl="1"/>
            <a:r>
              <a:rPr lang="en-US" dirty="0" smtClean="0"/>
              <a:t>Point microphone at presenter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3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I</a:t>
            </a:r>
          </a:p>
          <a:p>
            <a:pPr lvl="1"/>
            <a:r>
              <a:rPr lang="en-US" dirty="0" smtClean="0"/>
              <a:t>Speech to Text on laptop</a:t>
            </a:r>
          </a:p>
          <a:p>
            <a:pPr lvl="1"/>
            <a:r>
              <a:rPr lang="en-US" dirty="0" smtClean="0"/>
              <a:t>Take notes in written digital form</a:t>
            </a:r>
            <a:r>
              <a:rPr lang="en-US" dirty="0"/>
              <a:t> </a:t>
            </a:r>
            <a:r>
              <a:rPr lang="en-US" dirty="0" smtClean="0"/>
              <a:t>(.txt)</a:t>
            </a:r>
          </a:p>
          <a:p>
            <a:r>
              <a:rPr lang="en-US" dirty="0" smtClean="0"/>
              <a:t>Phase II</a:t>
            </a:r>
          </a:p>
          <a:p>
            <a:pPr lvl="1"/>
            <a:r>
              <a:rPr lang="en-US" dirty="0" smtClean="0"/>
              <a:t>Static scene shot with overlaid captions</a:t>
            </a:r>
          </a:p>
          <a:p>
            <a:r>
              <a:rPr lang="en-US" dirty="0" smtClean="0"/>
              <a:t>Phase III</a:t>
            </a:r>
          </a:p>
          <a:p>
            <a:pPr lvl="1"/>
            <a:r>
              <a:rPr lang="en-US" dirty="0" smtClean="0"/>
              <a:t>Additional overlay of tracked presenter’s face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4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4040188" cy="118427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Phase II</a:t>
            </a:r>
            <a:endParaRPr lang="en-US" sz="3600" dirty="0"/>
          </a:p>
        </p:txBody>
      </p:sp>
      <p:pic>
        <p:nvPicPr>
          <p:cNvPr id="9" name="Content Placeholder 8" descr="Phase II.png"/>
          <p:cNvPicPr>
            <a:picLocks noGrp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46894" y="1412875"/>
            <a:ext cx="3860800" cy="39512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645025" y="773113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Phase III</a:t>
            </a:r>
            <a:endParaRPr lang="en-US" sz="3600" dirty="0"/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pic>
        <p:nvPicPr>
          <p:cNvPr id="17" name="Content Placeholder 16" descr="https://lh4.googleusercontent.com/IZUL3WmwZkKlFuSzuWoxkYaVkD4T0_ZXXmrGneAFS8Po7NkQWgTVJtWYFRmUqMLda56MQzAmyVwFfsFBqxRygI3iQIctryyU-riO0y9G6ui4tqGe3sK-YvETBvzIZSE7ig"/>
          <p:cNvPicPr>
            <a:picLocks noGrp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35513" y="1412876"/>
            <a:ext cx="3860799" cy="3951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" name="Slide Number Placeholder 7"/>
          <p:cNvSpPr txBox="1">
            <a:spLocks/>
          </p:cNvSpPr>
          <p:nvPr/>
        </p:nvSpPr>
        <p:spPr>
          <a:xfrm>
            <a:off x="0" y="6019800"/>
            <a:ext cx="838200" cy="762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753758-0E71-4ED6-A3CC-652484028985}" type="slidenum"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ACA4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ACA4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Design</a:t>
            </a:r>
            <a:endParaRPr lang="en-US" b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6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4" name="Flowchart: Alternate Process 13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20" name="Flowchart: Process 19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6" idx="1"/>
            <a:endCxn id="25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6" idx="1"/>
            <a:endCxn id="26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2" idx="0"/>
            <a:endCxn id="25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2" idx="0"/>
            <a:endCxn id="26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4" idx="1"/>
            <a:endCxn id="16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2" idx="3"/>
            <a:endCxn id="14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1"/>
            <a:endCxn id="16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3"/>
            <a:endCxn id="15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8" idx="2"/>
            <a:endCxn id="14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" idx="3"/>
            <a:endCxn id="15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20" idx="2"/>
            <a:endCxn id="15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7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sp>
        <p:nvSpPr>
          <p:cNvPr id="14" name="Flowchart: Alternate Process 13"/>
          <p:cNvSpPr/>
          <p:nvPr/>
        </p:nvSpPr>
        <p:spPr>
          <a:xfrm>
            <a:off x="389075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BeagleBone</a:t>
            </a:r>
            <a:endParaRPr lang="en-US" dirty="0" smtClean="0"/>
          </a:p>
          <a:p>
            <a:pPr algn="ctr"/>
            <a:r>
              <a:rPr lang="en-US" dirty="0" smtClean="0"/>
              <a:t>Black</a:t>
            </a:r>
            <a:endParaRPr lang="en-US" dirty="0"/>
          </a:p>
        </p:txBody>
      </p:sp>
      <p:sp>
        <p:nvSpPr>
          <p:cNvPr id="15" name="Flowchart: Alternate Process 14"/>
          <p:cNvSpPr/>
          <p:nvPr/>
        </p:nvSpPr>
        <p:spPr>
          <a:xfrm>
            <a:off x="6781801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Laptop</a:t>
            </a:r>
            <a:endParaRPr lang="en-US" dirty="0"/>
          </a:p>
        </p:txBody>
      </p:sp>
      <p:sp>
        <p:nvSpPr>
          <p:cNvPr id="16" name="Flowchart: Alternate Process 15"/>
          <p:cNvSpPr/>
          <p:nvPr/>
        </p:nvSpPr>
        <p:spPr>
          <a:xfrm>
            <a:off x="999700" y="3074289"/>
            <a:ext cx="1447799" cy="970025"/>
          </a:xfrm>
          <a:prstGeom prst="flowChartAlternateProcess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MCU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4038600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Image Sensor</a:t>
            </a:r>
            <a:endParaRPr lang="en-US" sz="1400" dirty="0"/>
          </a:p>
        </p:txBody>
      </p:sp>
      <p:sp>
        <p:nvSpPr>
          <p:cNvPr id="20" name="Flowchart: Process 19"/>
          <p:cNvSpPr/>
          <p:nvPr/>
        </p:nvSpPr>
        <p:spPr>
          <a:xfrm>
            <a:off x="6939887" y="19869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Webcam</a:t>
            </a:r>
            <a:endParaRPr lang="en-US" sz="1400" dirty="0"/>
          </a:p>
        </p:txBody>
      </p:sp>
      <p:sp>
        <p:nvSpPr>
          <p:cNvPr id="21" name="Flowchart: Process 20"/>
          <p:cNvSpPr/>
          <p:nvPr/>
        </p:nvSpPr>
        <p:spPr>
          <a:xfrm>
            <a:off x="6939887" y="920114"/>
            <a:ext cx="1137313" cy="762000"/>
          </a:xfrm>
          <a:prstGeom prst="flowChartProces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Microphone</a:t>
            </a:r>
            <a:endParaRPr lang="en-US" sz="1400" dirty="0"/>
          </a:p>
        </p:txBody>
      </p:sp>
      <p:sp>
        <p:nvSpPr>
          <p:cNvPr id="22" name="Flowchart: Terminator 21"/>
          <p:cNvSpPr/>
          <p:nvPr/>
        </p:nvSpPr>
        <p:spPr>
          <a:xfrm>
            <a:off x="2057400" y="4876800"/>
            <a:ext cx="2209800" cy="729234"/>
          </a:xfrm>
          <a:prstGeom prst="flowChartTerminator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1371600" y="17526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Pan</a:t>
            </a:r>
          </a:p>
          <a:p>
            <a:pPr algn="ctr"/>
            <a:r>
              <a:rPr lang="en-US" sz="1400" dirty="0" smtClean="0"/>
              <a:t>Motor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1371600" y="533400"/>
            <a:ext cx="990600" cy="9906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Tilt</a:t>
            </a:r>
          </a:p>
          <a:p>
            <a:pPr algn="ctr"/>
            <a:r>
              <a:rPr lang="en-US" sz="1400" dirty="0" smtClean="0"/>
              <a:t>Servo</a:t>
            </a:r>
            <a:endParaRPr lang="en-US" sz="1400" dirty="0"/>
          </a:p>
        </p:txBody>
      </p:sp>
      <p:cxnSp>
        <p:nvCxnSpPr>
          <p:cNvPr id="28" name="Elbow Connector 27"/>
          <p:cNvCxnSpPr>
            <a:stCxn id="16" idx="1"/>
            <a:endCxn id="25" idx="2"/>
          </p:cNvCxnSpPr>
          <p:nvPr/>
        </p:nvCxnSpPr>
        <p:spPr>
          <a:xfrm rot="10800000" flipH="1">
            <a:off x="999700" y="2247900"/>
            <a:ext cx="371900" cy="13114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Shape 35"/>
          <p:cNvCxnSpPr>
            <a:stCxn id="16" idx="1"/>
            <a:endCxn id="26" idx="2"/>
          </p:cNvCxnSpPr>
          <p:nvPr/>
        </p:nvCxnSpPr>
        <p:spPr>
          <a:xfrm rot="10800000" flipH="1">
            <a:off x="999700" y="1028700"/>
            <a:ext cx="371900" cy="2530602"/>
          </a:xfrm>
          <a:prstGeom prst="bentConnector3">
            <a:avLst>
              <a:gd name="adj1" fmla="val -61468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22" idx="0"/>
            <a:endCxn id="25" idx="6"/>
          </p:cNvCxnSpPr>
          <p:nvPr/>
        </p:nvCxnSpPr>
        <p:spPr>
          <a:xfrm rot="16200000" flipV="1">
            <a:off x="1447800" y="3162300"/>
            <a:ext cx="26289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22" idx="0"/>
            <a:endCxn id="26" idx="6"/>
          </p:cNvCxnSpPr>
          <p:nvPr/>
        </p:nvCxnSpPr>
        <p:spPr>
          <a:xfrm rot="16200000" flipV="1">
            <a:off x="838200" y="2552700"/>
            <a:ext cx="3848100" cy="800100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4" idx="1"/>
            <a:endCxn id="16" idx="3"/>
          </p:cNvCxnSpPr>
          <p:nvPr/>
        </p:nvCxnSpPr>
        <p:spPr>
          <a:xfrm rot="10800000">
            <a:off x="2447499" y="3559302"/>
            <a:ext cx="1443252" cy="127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Elbow Connector 61"/>
          <p:cNvCxnSpPr>
            <a:stCxn id="22" idx="3"/>
            <a:endCxn id="14" idx="2"/>
          </p:cNvCxnSpPr>
          <p:nvPr/>
        </p:nvCxnSpPr>
        <p:spPr>
          <a:xfrm flipV="1">
            <a:off x="4267200" y="4044314"/>
            <a:ext cx="347451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4" name="Shape 63"/>
          <p:cNvCxnSpPr>
            <a:stCxn id="22" idx="1"/>
            <a:endCxn id="16" idx="2"/>
          </p:cNvCxnSpPr>
          <p:nvPr/>
        </p:nvCxnSpPr>
        <p:spPr>
          <a:xfrm rot="10800000">
            <a:off x="1723600" y="4044315"/>
            <a:ext cx="333800" cy="1197103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14" idx="3"/>
            <a:endCxn id="15" idx="1"/>
          </p:cNvCxnSpPr>
          <p:nvPr/>
        </p:nvCxnSpPr>
        <p:spPr>
          <a:xfrm>
            <a:off x="5338550" y="3559302"/>
            <a:ext cx="1443251" cy="12700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18" idx="2"/>
            <a:endCxn id="14" idx="0"/>
          </p:cNvCxnSpPr>
          <p:nvPr/>
        </p:nvCxnSpPr>
        <p:spPr>
          <a:xfrm rot="16200000" flipH="1">
            <a:off x="4448267" y="2907904"/>
            <a:ext cx="325375" cy="739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21" idx="3"/>
            <a:endCxn id="15" idx="3"/>
          </p:cNvCxnSpPr>
          <p:nvPr/>
        </p:nvCxnSpPr>
        <p:spPr>
          <a:xfrm>
            <a:off x="8077200" y="1301114"/>
            <a:ext cx="152400" cy="2258188"/>
          </a:xfrm>
          <a:prstGeom prst="bentConnector3">
            <a:avLst>
              <a:gd name="adj1" fmla="val 385295"/>
            </a:avLst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Shape 73"/>
          <p:cNvCxnSpPr>
            <a:stCxn id="20" idx="2"/>
            <a:endCxn id="15" idx="0"/>
          </p:cNvCxnSpPr>
          <p:nvPr/>
        </p:nvCxnSpPr>
        <p:spPr>
          <a:xfrm rot="5400000">
            <a:off x="7344436" y="2910180"/>
            <a:ext cx="325375" cy="2843"/>
          </a:xfrm>
          <a:prstGeom prst="bentConnector3">
            <a:avLst>
              <a:gd name="adj1" fmla="val 50000"/>
            </a:avLst>
          </a:prstGeom>
          <a:ln>
            <a:prstDash val="sys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20" idx="1"/>
          </p:cNvCxnSpPr>
          <p:nvPr/>
        </p:nvCxnSpPr>
        <p:spPr>
          <a:xfrm rot="10800000" flipV="1">
            <a:off x="5334001" y="2367914"/>
            <a:ext cx="1605887" cy="805434"/>
          </a:xfrm>
          <a:prstGeom prst="bent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943600" y="457200"/>
            <a:ext cx="0" cy="5486400"/>
          </a:xfrm>
          <a:prstGeom prst="line">
            <a:avLst/>
          </a:prstGeom>
          <a:ln w="76200">
            <a:prstDash val="sys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b="1" dirty="0" smtClean="0"/>
              <a:t> - Microphone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2285999"/>
          </a:xfrm>
        </p:spPr>
        <p:txBody>
          <a:bodyPr/>
          <a:lstStyle/>
          <a:p>
            <a:r>
              <a:rPr lang="en-US" dirty="0" smtClean="0"/>
              <a:t>“Shotgun” Microphone</a:t>
            </a:r>
          </a:p>
          <a:p>
            <a:pPr lvl="1"/>
            <a:r>
              <a:rPr lang="en-US" dirty="0" smtClean="0"/>
              <a:t>Sensitive</a:t>
            </a:r>
          </a:p>
          <a:p>
            <a:pPr lvl="1"/>
            <a:r>
              <a:rPr lang="en-US" dirty="0" smtClean="0"/>
              <a:t>Directional pickup</a:t>
            </a:r>
          </a:p>
          <a:p>
            <a:pPr lvl="1"/>
            <a:r>
              <a:rPr lang="en-US" dirty="0" smtClean="0"/>
              <a:t>Light and inexpensive</a:t>
            </a:r>
          </a:p>
          <a:p>
            <a:endParaRPr lang="en-US" dirty="0" smtClean="0"/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pic>
        <p:nvPicPr>
          <p:cNvPr id="11" name="image01.png" descr="Shotgun Microphone.png"/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48200" y="1447800"/>
            <a:ext cx="4038600" cy="1683667"/>
          </a:xfrm>
          <a:prstGeom prst="rect">
            <a:avLst/>
          </a:prstGeom>
          <a:ln w="25400">
            <a:solidFill>
              <a:srgbClr val="000000"/>
            </a:solidFill>
            <a:prstDash val="solid"/>
          </a:ln>
        </p:spPr>
      </p:pic>
      <p:sp>
        <p:nvSpPr>
          <p:cNvPr id="14" name="Content Placeholder 8"/>
          <p:cNvSpPr txBox="1">
            <a:spLocks/>
          </p:cNvSpPr>
          <p:nvPr/>
        </p:nvSpPr>
        <p:spPr>
          <a:xfrm>
            <a:off x="609600" y="4191000"/>
            <a:ext cx="4038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dirty="0" smtClean="0"/>
              <a:t>Audio-</a:t>
            </a:r>
            <a:r>
              <a:rPr lang="en-US" sz="2800" dirty="0" err="1" smtClean="0"/>
              <a:t>Technica</a:t>
            </a:r>
            <a:r>
              <a:rPr lang="en-US" sz="2800" dirty="0" smtClean="0"/>
              <a:t> ATR6550: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800600" y="3318383"/>
          <a:ext cx="3733800" cy="27876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49879"/>
                <a:gridCol w="2183921"/>
              </a:tblGrid>
              <a:tr h="2442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Element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Mono Condenser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4109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Polar Pattern (Modes)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Normal: </a:t>
                      </a:r>
                      <a:r>
                        <a:rPr lang="en-US" sz="1200" dirty="0" err="1"/>
                        <a:t>Cardioid</a:t>
                      </a:r>
                      <a:endParaRPr lang="en-US" sz="1200" dirty="0"/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Tele: </a:t>
                      </a:r>
                      <a:r>
                        <a:rPr lang="en-US" sz="1200" dirty="0" err="1"/>
                        <a:t>Supercardioid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2442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Frequency Response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70Hz - 18kHz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4109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Open Circuit Sensitivity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Normal: -56 dB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Tele: -45 dB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41095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Impedance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Normal: 1,000 ohms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Tele: 2,200 ohms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2442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Cables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1m cable with 3.5mm TRC plug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24423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Weight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4 oz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</a:tbl>
          </a:graphicData>
        </a:graphic>
      </p:graphicFrame>
      <p:sp>
        <p:nvSpPr>
          <p:cNvPr id="1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8</a:t>
            </a:fld>
            <a:endParaRPr lang="en-US" sz="3200" b="1" dirty="0">
              <a:solidFill>
                <a:srgbClr val="ACA4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5000">
              <a:srgbClr val="E1E1E1"/>
            </a:gs>
            <a:gs pos="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r="14859"/>
          <a:stretch>
            <a:fillRect/>
          </a:stretch>
        </p:blipFill>
        <p:spPr bwMode="auto">
          <a:xfrm>
            <a:off x="-1" y="6172200"/>
            <a:ext cx="9144001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 l="33019" b="34886"/>
          <a:stretch>
            <a:fillRect/>
          </a:stretch>
        </p:blipFill>
        <p:spPr bwMode="auto">
          <a:xfrm>
            <a:off x="0" y="5517524"/>
            <a:ext cx="1464212" cy="1340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  <a:r>
              <a:rPr lang="en-US" b="1" dirty="0" smtClean="0"/>
              <a:t> – Image Sensor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2362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CMOS Image Sensor</a:t>
            </a:r>
          </a:p>
          <a:p>
            <a:pPr lvl="1"/>
            <a:r>
              <a:rPr lang="en-US" sz="2400" dirty="0" smtClean="0"/>
              <a:t>Inexpensive</a:t>
            </a:r>
          </a:p>
          <a:p>
            <a:pPr lvl="1"/>
            <a:r>
              <a:rPr lang="en-US" sz="2400" dirty="0" smtClean="0"/>
              <a:t>Adequate refresh rate</a:t>
            </a:r>
          </a:p>
          <a:p>
            <a:pPr lvl="1"/>
            <a:r>
              <a:rPr lang="en-US" sz="2400" dirty="0" smtClean="0"/>
              <a:t>RS232 serial communication</a:t>
            </a:r>
          </a:p>
          <a:p>
            <a:pPr lvl="1"/>
            <a:r>
              <a:rPr lang="en-US" sz="2400" dirty="0" smtClean="0"/>
              <a:t>On-board JPEG conversion</a:t>
            </a: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0" y="6019800"/>
            <a:ext cx="838200" cy="762000"/>
          </a:xfrm>
        </p:spPr>
        <p:txBody>
          <a:bodyPr/>
          <a:lstStyle/>
          <a:p>
            <a:pPr algn="ctr"/>
            <a:fld id="{62753758-0E71-4ED6-A3CC-652484028985}" type="slidenum">
              <a:rPr lang="en-US" sz="3200" b="1" smtClean="0">
                <a:solidFill>
                  <a:srgbClr val="ACA400"/>
                </a:solidFill>
              </a:rPr>
              <a:pPr algn="ctr"/>
              <a:t>9</a:t>
            </a:fld>
            <a:endParaRPr lang="en-US" sz="3200" b="1" dirty="0">
              <a:solidFill>
                <a:srgbClr val="ACA400"/>
              </a:solidFill>
            </a:endParaRPr>
          </a:p>
        </p:txBody>
      </p:sp>
      <p:pic>
        <p:nvPicPr>
          <p:cNvPr id="1028" name="Picture 4" descr="C:\Users\Steel\Desktop\ucf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72400" y="6257925"/>
            <a:ext cx="1219200" cy="523875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0" y="3796919"/>
          <a:ext cx="3124200" cy="215671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058757"/>
                <a:gridCol w="2065443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Sensor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2 Megapixel CMOS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Frame Rate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15fps at 1600x1200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Output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JPEG through serial RS232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Baud Rate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115200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Voltage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3.3V or 5V DC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Current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80-100mA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Size</a:t>
                      </a:r>
                      <a:endParaRPr lang="en-US" sz="12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32mm x 32mm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8895" marR="48895" marT="48895" marB="48895"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743200" y="4419600"/>
            <a:ext cx="22172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LS-Y201-2MP:</a:t>
            </a:r>
            <a:endParaRPr lang="en-US" sz="2800" dirty="0"/>
          </a:p>
        </p:txBody>
      </p:sp>
      <p:pic>
        <p:nvPicPr>
          <p:cNvPr id="3074" name="Picture 2" descr="http://www.linksprite.com/wiki/images/e/e5/2M_JPEGC_CAME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1524000"/>
            <a:ext cx="2209800" cy="20072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cxnSp>
        <p:nvCxnSpPr>
          <p:cNvPr id="12" name="Straight Arrow Connector 11"/>
          <p:cNvCxnSpPr/>
          <p:nvPr/>
        </p:nvCxnSpPr>
        <p:spPr>
          <a:xfrm>
            <a:off x="6248400" y="3276600"/>
            <a:ext cx="1066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467600" y="1981200"/>
            <a:ext cx="0" cy="1143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53200" y="3155884"/>
            <a:ext cx="5334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32mm</a:t>
            </a:r>
            <a:endParaRPr lang="en-US" sz="10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7203294" y="2420779"/>
            <a:ext cx="53340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32mm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406</TotalTime>
  <Words>735</Words>
  <Application>Microsoft Office PowerPoint</Application>
  <PresentationFormat>On-screen Show (4:3)</PresentationFormat>
  <Paragraphs>331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ANTI</vt:lpstr>
      <vt:lpstr>Motivation</vt:lpstr>
      <vt:lpstr>Specifications</vt:lpstr>
      <vt:lpstr>Objectives</vt:lpstr>
      <vt:lpstr>Slide 5</vt:lpstr>
      <vt:lpstr>Design</vt:lpstr>
      <vt:lpstr>Data</vt:lpstr>
      <vt:lpstr>Data - Microphone</vt:lpstr>
      <vt:lpstr>Data – Image Sensor</vt:lpstr>
      <vt:lpstr>Data - Webcam</vt:lpstr>
      <vt:lpstr>Power</vt:lpstr>
      <vt:lpstr>Power - Battery</vt:lpstr>
      <vt:lpstr>Power – Voltage Regulation</vt:lpstr>
      <vt:lpstr>Motion</vt:lpstr>
      <vt:lpstr>Motion</vt:lpstr>
      <vt:lpstr>Control</vt:lpstr>
      <vt:lpstr>Control - MCU</vt:lpstr>
      <vt:lpstr>Control – BeagleBone Black</vt:lpstr>
      <vt:lpstr>Software</vt:lpstr>
      <vt:lpstr>Administrative - Budget</vt:lpstr>
      <vt:lpstr>Administrative - Progress</vt:lpstr>
      <vt:lpstr>Current Plans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Steel</dc:creator>
  <cp:lastModifiedBy>Steel</cp:lastModifiedBy>
  <cp:revision>39</cp:revision>
  <dcterms:created xsi:type="dcterms:W3CDTF">2015-02-24T20:47:42Z</dcterms:created>
  <dcterms:modified xsi:type="dcterms:W3CDTF">2015-02-25T15:34:58Z</dcterms:modified>
</cp:coreProperties>
</file>