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56" r:id="rId11"/>
    <p:sldId id="259" r:id="rId12"/>
    <p:sldId id="257" r:id="rId13"/>
    <p:sldId id="258" r:id="rId14"/>
    <p:sldId id="260" r:id="rId15"/>
    <p:sldId id="261" r:id="rId16"/>
    <p:sldId id="262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64" r:id="rId25"/>
    <p:sldId id="265" r:id="rId26"/>
    <p:sldId id="266" r:id="rId27"/>
    <p:sldId id="267" r:id="rId28"/>
    <p:sldId id="269" r:id="rId29"/>
    <p:sldId id="270" r:id="rId30"/>
    <p:sldId id="272" r:id="rId31"/>
    <p:sldId id="274" r:id="rId32"/>
    <p:sldId id="275" r:id="rId33"/>
    <p:sldId id="277" r:id="rId34"/>
    <p:sldId id="296" r:id="rId35"/>
    <p:sldId id="297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6" autoAdjust="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Prototyping and Testing</c:v>
                </c:pt>
                <c:pt idx="2">
                  <c:v>Design</c:v>
                </c:pt>
                <c:pt idx="3">
                  <c:v>Research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0.8</c:v>
                </c:pt>
                <c:pt idx="3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708672"/>
        <c:axId val="53710208"/>
      </c:barChart>
      <c:catAx>
        <c:axId val="53708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10208"/>
        <c:crosses val="autoZero"/>
        <c:auto val="1"/>
        <c:lblAlgn val="ctr"/>
        <c:lblOffset val="100"/>
        <c:noMultiLvlLbl val="0"/>
      </c:catAx>
      <c:valAx>
        <c:axId val="5371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08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4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5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92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40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53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65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3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7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9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65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4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9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1BC133-D211-4F30-92A8-7C2D2845E8B8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CAD00-0022-4AE4-8452-81DE703B2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49" y="1154545"/>
            <a:ext cx="9516291" cy="1367766"/>
          </a:xfrm>
        </p:spPr>
        <p:txBody>
          <a:bodyPr/>
          <a:lstStyle/>
          <a:p>
            <a:pPr algn="ctr"/>
            <a:r>
              <a:rPr lang="en-US" dirty="0" smtClean="0"/>
              <a:t>Maze </a:t>
            </a:r>
            <a:r>
              <a:rPr lang="en-US" dirty="0" err="1" smtClean="0"/>
              <a:t>Twinbots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55" y="2847702"/>
            <a:ext cx="3925388" cy="20578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 28</a:t>
            </a:r>
          </a:p>
          <a:p>
            <a:pPr marL="0" indent="0">
              <a:buNone/>
            </a:pPr>
            <a:r>
              <a:rPr lang="en-US" dirty="0" smtClean="0"/>
              <a:t>Uyen Nguyen – EE</a:t>
            </a:r>
          </a:p>
          <a:p>
            <a:pPr marL="0" indent="0">
              <a:buNone/>
            </a:pPr>
            <a:r>
              <a:rPr lang="en-US" dirty="0" smtClean="0"/>
              <a:t>Ly Nguyen – EE</a:t>
            </a:r>
          </a:p>
          <a:p>
            <a:pPr marL="0" indent="0">
              <a:buNone/>
            </a:pPr>
            <a:r>
              <a:rPr lang="en-US" dirty="0" smtClean="0"/>
              <a:t>Luke Ireland - EE</a:t>
            </a:r>
          </a:p>
        </p:txBody>
      </p:sp>
    </p:spTree>
    <p:extLst>
      <p:ext uri="{BB962C8B-B14F-4D97-AF65-F5344CB8AC3E}">
        <p14:creationId xmlns:p14="http://schemas.microsoft.com/office/powerpoint/2010/main" val="21601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3376" y="437538"/>
            <a:ext cx="2403566" cy="7667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Sensors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87803"/>
              </p:ext>
            </p:extLst>
          </p:nvPr>
        </p:nvGraphicFramePr>
        <p:xfrm>
          <a:off x="2061292" y="1274618"/>
          <a:ext cx="796016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722"/>
                <a:gridCol w="2969817"/>
                <a:gridCol w="3292623"/>
              </a:tblGrid>
              <a:tr h="429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Advantages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Disadvantages</a:t>
                      </a:r>
                      <a:endParaRPr lang="en-US" sz="2400" dirty="0"/>
                    </a:p>
                  </a:txBody>
                  <a:tcPr/>
                </a:tc>
              </a:tr>
              <a:tr h="4129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Magnetic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Operate at high 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Affected by external magnetic fields</a:t>
                      </a:r>
                      <a:endParaRPr lang="en-US" sz="2000" dirty="0"/>
                    </a:p>
                  </a:txBody>
                  <a:tcPr/>
                </a:tc>
              </a:tr>
              <a:tr h="4129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Cheap,</a:t>
                      </a:r>
                      <a:r>
                        <a:rPr lang="en-US" sz="2000" baseline="0" dirty="0" smtClean="0"/>
                        <a:t> low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Affected by temperature and humidity </a:t>
                      </a:r>
                      <a:endParaRPr lang="en-US" sz="2000" dirty="0"/>
                    </a:p>
                  </a:txBody>
                  <a:tcPr/>
                </a:tc>
              </a:tr>
              <a:tr h="4129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Inductive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Accurate, high switching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Cannot detect non-metallic objects</a:t>
                      </a:r>
                      <a:endParaRPr lang="en-US" sz="2000" dirty="0"/>
                    </a:p>
                  </a:txBody>
                  <a:tcPr/>
                </a:tc>
              </a:tr>
              <a:tr h="41296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Ultrasonic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affected</a:t>
                      </a:r>
                      <a:r>
                        <a:rPr lang="en-US" sz="2000" baseline="0" dirty="0" smtClean="0"/>
                        <a:t> by colors, rain or dust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Affected</a:t>
                      </a:r>
                      <a:r>
                        <a:rPr lang="en-US" sz="2000" baseline="0" dirty="0" smtClean="0"/>
                        <a:t> by air movements</a:t>
                      </a:r>
                      <a:endParaRPr lang="en-US" sz="2000" dirty="0"/>
                    </a:p>
                  </a:txBody>
                  <a:tcPr/>
                </a:tc>
              </a:tr>
              <a:tr h="7127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Infrared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Cheap, low power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Can’t detect objects that are too close </a:t>
                      </a:r>
                    </a:p>
                    <a:p>
                      <a:r>
                        <a:rPr lang="en-US" sz="2000" dirty="0" smtClean="0"/>
                        <a:t>Cross interference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2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746" y="1076326"/>
            <a:ext cx="4317274" cy="7234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Ultrasonic sensor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59" y="1986097"/>
            <a:ext cx="3613248" cy="2139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8037" y="2907433"/>
                <a:ext cx="4640116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𝑠𝑜𝑢𝑛𝑑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=340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=29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37" y="2907433"/>
                <a:ext cx="4640116" cy="6326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48037" y="4125140"/>
                <a:ext cx="4223144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𝑠𝑜𝑢𝑛𝑑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𝑒𝑐h𝑜𝑖𝑛𝑔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37" y="4125140"/>
                <a:ext cx="4223144" cy="766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75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449" y="1756757"/>
            <a:ext cx="5599263" cy="45284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311" y="584576"/>
            <a:ext cx="5776581" cy="45447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1521" y="649445"/>
            <a:ext cx="40443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Linearize IR sensor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44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501" y="735874"/>
            <a:ext cx="5867400" cy="8198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Dead End Filler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55705"/>
            <a:ext cx="6098005" cy="4366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8890" y="2451632"/>
            <a:ext cx="4380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Requires little memory</a:t>
            </a:r>
          </a:p>
          <a:p>
            <a:r>
              <a:rPr lang="en-US" sz="3200" b="1" dirty="0" smtClean="0"/>
              <a:t>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Cannot be used to solve the maze</a:t>
            </a:r>
          </a:p>
        </p:txBody>
      </p:sp>
    </p:spTree>
    <p:extLst>
      <p:ext uri="{BB962C8B-B14F-4D97-AF65-F5344CB8AC3E}">
        <p14:creationId xmlns:p14="http://schemas.microsoft.com/office/powerpoint/2010/main" val="35335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17254" y="841457"/>
            <a:ext cx="4360817" cy="697321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Trémaux’s</a:t>
            </a:r>
            <a:r>
              <a:rPr lang="en-US" sz="3600" b="1" dirty="0"/>
              <a:t> algorithm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84" y="1538778"/>
            <a:ext cx="6166612" cy="4415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02582" y="844731"/>
            <a:ext cx="3657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Prevent robot going in circle and visiting the same place more than twice</a:t>
            </a:r>
          </a:p>
          <a:p>
            <a:r>
              <a:rPr lang="en-US" sz="3200" b="1" dirty="0" smtClean="0"/>
              <a:t>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Need some sort of marking mechanism </a:t>
            </a:r>
          </a:p>
        </p:txBody>
      </p:sp>
    </p:spTree>
    <p:extLst>
      <p:ext uri="{BB962C8B-B14F-4D97-AF65-F5344CB8AC3E}">
        <p14:creationId xmlns:p14="http://schemas.microsoft.com/office/powerpoint/2010/main" val="3857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26" y="1533173"/>
            <a:ext cx="5950347" cy="4260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526" y="607054"/>
            <a:ext cx="3620589" cy="73215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Pledge Algorithm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7245531" y="1339209"/>
            <a:ext cx="42149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Require little memory</a:t>
            </a:r>
          </a:p>
          <a:p>
            <a:endParaRPr lang="en-US" sz="3200" dirty="0" smtClean="0"/>
          </a:p>
          <a:p>
            <a:r>
              <a:rPr lang="en-US" sz="3200" b="1" dirty="0" smtClean="0"/>
              <a:t>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Not compatible with the maze structure </a:t>
            </a:r>
          </a:p>
        </p:txBody>
      </p:sp>
    </p:spTree>
    <p:extLst>
      <p:ext uri="{BB962C8B-B14F-4D97-AF65-F5344CB8AC3E}">
        <p14:creationId xmlns:p14="http://schemas.microsoft.com/office/powerpoint/2010/main" val="610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3041"/>
            <a:ext cx="6227618" cy="6276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Wall following method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730" y="2697802"/>
            <a:ext cx="3986349" cy="25983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If possible, turn left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go straight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</a:t>
            </a:r>
            <a:r>
              <a:rPr lang="en-US" sz="3200" dirty="0"/>
              <a:t>t</a:t>
            </a:r>
            <a:r>
              <a:rPr lang="en-US" sz="3200" dirty="0" smtClean="0"/>
              <a:t>urn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Else, turn around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599611" y="233666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Good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Require little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Always find the exit if there’s one</a:t>
            </a:r>
          </a:p>
          <a:p>
            <a:r>
              <a:rPr lang="en-US" sz="3200" dirty="0" smtClean="0"/>
              <a:t>Bad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Go </a:t>
            </a:r>
            <a:r>
              <a:rPr lang="en-US" sz="3200" dirty="0"/>
              <a:t>in a circle if the start or the end points are inside the maze</a:t>
            </a:r>
          </a:p>
        </p:txBody>
      </p:sp>
    </p:spTree>
    <p:extLst>
      <p:ext uri="{BB962C8B-B14F-4D97-AF65-F5344CB8AC3E}">
        <p14:creationId xmlns:p14="http://schemas.microsoft.com/office/powerpoint/2010/main" val="39171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00" y="823986"/>
            <a:ext cx="5152189" cy="926294"/>
          </a:xfrm>
        </p:spPr>
        <p:txBody>
          <a:bodyPr/>
          <a:lstStyle/>
          <a:p>
            <a:pPr algn="ctr"/>
            <a:r>
              <a:rPr lang="en-US" dirty="0" smtClean="0"/>
              <a:t>System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61354" y="1985943"/>
            <a:ext cx="1288975" cy="104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Switching Regulator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5267" y="204730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Battery</a:t>
            </a:r>
          </a:p>
        </p:txBody>
      </p:sp>
      <p:cxnSp>
        <p:nvCxnSpPr>
          <p:cNvPr id="11" name="Straight Arrow Connector 10" descr="&#10;"/>
          <p:cNvCxnSpPr>
            <a:stCxn id="5" idx="3"/>
            <a:endCxn id="4" idx="1"/>
          </p:cNvCxnSpPr>
          <p:nvPr/>
        </p:nvCxnSpPr>
        <p:spPr>
          <a:xfrm>
            <a:off x="2459667" y="2504503"/>
            <a:ext cx="1101687" cy="47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11368" y="2504503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V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98751" y="13331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 Sensor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36483" y="13331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Sensor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67617" y="133319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 Sensor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87769" y="28904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Left Servo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994746" y="2890423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Servo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002538" y="252259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V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425850" y="3586091"/>
            <a:ext cx="115746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LDO Regulator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527348" y="3585992"/>
            <a:ext cx="17072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Microcontroller</a:t>
            </a:r>
            <a:endParaRPr lang="en-US" dirty="0"/>
          </a:p>
        </p:txBody>
      </p:sp>
      <p:cxnSp>
        <p:nvCxnSpPr>
          <p:cNvPr id="42" name="Elbow Connector 41"/>
          <p:cNvCxnSpPr>
            <a:stCxn id="5" idx="2"/>
            <a:endCxn id="35" idx="0"/>
          </p:cNvCxnSpPr>
          <p:nvPr/>
        </p:nvCxnSpPr>
        <p:spPr>
          <a:xfrm rot="16200000" flipH="1">
            <a:off x="1691332" y="3272838"/>
            <a:ext cx="624388" cy="211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3"/>
            <a:endCxn id="36" idx="1"/>
          </p:cNvCxnSpPr>
          <p:nvPr/>
        </p:nvCxnSpPr>
        <p:spPr>
          <a:xfrm flipV="1">
            <a:off x="2583319" y="4043192"/>
            <a:ext cx="944029" cy="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106763" y="3074748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V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784474" y="589524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3.3 V</a:t>
            </a:r>
            <a:endParaRPr lang="en-US" dirty="0"/>
          </a:p>
        </p:txBody>
      </p:sp>
      <p:cxnSp>
        <p:nvCxnSpPr>
          <p:cNvPr id="68" name="Elbow Connector 67"/>
          <p:cNvCxnSpPr>
            <a:stCxn id="4" idx="3"/>
            <a:endCxn id="22" idx="0"/>
          </p:cNvCxnSpPr>
          <p:nvPr/>
        </p:nvCxnSpPr>
        <p:spPr>
          <a:xfrm>
            <a:off x="4850329" y="2509245"/>
            <a:ext cx="3601617" cy="38117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4" idx="3"/>
            <a:endCxn id="18" idx="2"/>
          </p:cNvCxnSpPr>
          <p:nvPr/>
        </p:nvCxnSpPr>
        <p:spPr>
          <a:xfrm flipV="1">
            <a:off x="4850329" y="2247594"/>
            <a:ext cx="1505622" cy="261651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4" idx="3"/>
            <a:endCxn id="20" idx="2"/>
          </p:cNvCxnSpPr>
          <p:nvPr/>
        </p:nvCxnSpPr>
        <p:spPr>
          <a:xfrm flipV="1">
            <a:off x="4850329" y="2247594"/>
            <a:ext cx="2874488" cy="261651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3"/>
            <a:endCxn id="19" idx="2"/>
          </p:cNvCxnSpPr>
          <p:nvPr/>
        </p:nvCxnSpPr>
        <p:spPr>
          <a:xfrm flipV="1">
            <a:off x="4850329" y="2247594"/>
            <a:ext cx="4243354" cy="261651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36" idx="3"/>
            <a:endCxn id="22" idx="2"/>
          </p:cNvCxnSpPr>
          <p:nvPr/>
        </p:nvCxnSpPr>
        <p:spPr>
          <a:xfrm flipV="1">
            <a:off x="5234616" y="3804823"/>
            <a:ext cx="3217330" cy="23836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972006" y="3739391"/>
            <a:ext cx="1124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PWM Signal</a:t>
            </a:r>
            <a:endParaRPr lang="en-US" sz="1500" dirty="0"/>
          </a:p>
        </p:txBody>
      </p:sp>
      <p:sp>
        <p:nvSpPr>
          <p:cNvPr id="81" name="TextBox 80"/>
          <p:cNvSpPr txBox="1"/>
          <p:nvPr/>
        </p:nvSpPr>
        <p:spPr>
          <a:xfrm>
            <a:off x="8424683" y="3739391"/>
            <a:ext cx="1124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PWM Signal</a:t>
            </a:r>
            <a:endParaRPr lang="en-US" sz="1500" dirty="0"/>
          </a:p>
        </p:txBody>
      </p:sp>
      <p:cxnSp>
        <p:nvCxnSpPr>
          <p:cNvPr id="87" name="Elbow Connector 86"/>
          <p:cNvCxnSpPr>
            <a:stCxn id="18" idx="0"/>
            <a:endCxn id="36" idx="2"/>
          </p:cNvCxnSpPr>
          <p:nvPr/>
        </p:nvCxnSpPr>
        <p:spPr>
          <a:xfrm rot="16200000" flipH="1" flipV="1">
            <a:off x="3784868" y="1929308"/>
            <a:ext cx="3167198" cy="1974969"/>
          </a:xfrm>
          <a:prstGeom prst="bentConnector5">
            <a:avLst>
              <a:gd name="adj1" fmla="val -7218"/>
              <a:gd name="adj2" fmla="val -193945"/>
              <a:gd name="adj3" fmla="val 114837"/>
            </a:avLst>
          </a:prstGeom>
          <a:ln w="31750" cmpd="sng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923782" y="543794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 Module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10159214" y="2777037"/>
            <a:ext cx="128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data</a:t>
            </a:r>
            <a:endParaRPr lang="en-US" dirty="0"/>
          </a:p>
        </p:txBody>
      </p:sp>
      <p:cxnSp>
        <p:nvCxnSpPr>
          <p:cNvPr id="115" name="Straight Connector 114"/>
          <p:cNvCxnSpPr/>
          <p:nvPr/>
        </p:nvCxnSpPr>
        <p:spPr>
          <a:xfrm flipV="1">
            <a:off x="7723450" y="1122680"/>
            <a:ext cx="0" cy="210513"/>
          </a:xfrm>
          <a:prstGeom prst="line">
            <a:avLst/>
          </a:prstGeom>
          <a:ln w="317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9" idx="0"/>
          </p:cNvCxnSpPr>
          <p:nvPr/>
        </p:nvCxnSpPr>
        <p:spPr>
          <a:xfrm flipV="1">
            <a:off x="9093683" y="1122680"/>
            <a:ext cx="0" cy="210514"/>
          </a:xfrm>
          <a:prstGeom prst="line">
            <a:avLst/>
          </a:prstGeom>
          <a:ln w="3175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4" idx="3"/>
            <a:endCxn id="21" idx="0"/>
          </p:cNvCxnSpPr>
          <p:nvPr/>
        </p:nvCxnSpPr>
        <p:spPr>
          <a:xfrm>
            <a:off x="4850329" y="2509245"/>
            <a:ext cx="2094640" cy="381178"/>
          </a:xfrm>
          <a:prstGeom prst="bentConnector2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35" idx="3"/>
            <a:endCxn id="101" idx="1"/>
          </p:cNvCxnSpPr>
          <p:nvPr/>
        </p:nvCxnSpPr>
        <p:spPr>
          <a:xfrm>
            <a:off x="2583319" y="4043291"/>
            <a:ext cx="1340463" cy="185185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2784474" y="367396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3.3 V</a:t>
            </a:r>
            <a:endParaRPr lang="en-US" dirty="0"/>
          </a:p>
        </p:txBody>
      </p:sp>
      <p:cxnSp>
        <p:nvCxnSpPr>
          <p:cNvPr id="150" name="Elbow Connector 149"/>
          <p:cNvCxnSpPr>
            <a:stCxn id="36" idx="3"/>
            <a:endCxn id="21" idx="2"/>
          </p:cNvCxnSpPr>
          <p:nvPr/>
        </p:nvCxnSpPr>
        <p:spPr>
          <a:xfrm flipV="1">
            <a:off x="5234616" y="3804823"/>
            <a:ext cx="1710353" cy="238369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 rot="5400000">
            <a:off x="3660964" y="4850235"/>
            <a:ext cx="976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SPI bus data </a:t>
            </a:r>
          </a:p>
        </p:txBody>
      </p:sp>
      <p:cxnSp>
        <p:nvCxnSpPr>
          <p:cNvPr id="163" name="Elbow Connector 162"/>
          <p:cNvCxnSpPr>
            <a:stCxn id="36" idx="2"/>
            <a:endCxn id="101" idx="0"/>
          </p:cNvCxnSpPr>
          <p:nvPr/>
        </p:nvCxnSpPr>
        <p:spPr>
          <a:xfrm rot="5400000">
            <a:off x="3912207" y="4969167"/>
            <a:ext cx="937550" cy="1270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2" y="461818"/>
            <a:ext cx="11228608" cy="5920509"/>
          </a:xfrm>
        </p:spPr>
      </p:pic>
    </p:spTree>
    <p:extLst>
      <p:ext uri="{BB962C8B-B14F-4D97-AF65-F5344CB8AC3E}">
        <p14:creationId xmlns:p14="http://schemas.microsoft.com/office/powerpoint/2010/main" val="418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8" y="482600"/>
            <a:ext cx="11259127" cy="5927436"/>
          </a:xfrm>
        </p:spPr>
      </p:pic>
      <p:sp>
        <p:nvSpPr>
          <p:cNvPr id="3" name="Rectangle 2"/>
          <p:cNvSpPr/>
          <p:nvPr/>
        </p:nvSpPr>
        <p:spPr>
          <a:xfrm>
            <a:off x="350981" y="3202003"/>
            <a:ext cx="4641448" cy="336907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2570" y="2349539"/>
            <a:ext cx="220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POWER REGULATION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and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team of maze solving robots that find the optimal solution to a maze using two algorithms</a:t>
            </a:r>
          </a:p>
          <a:p>
            <a:r>
              <a:rPr lang="en-US" dirty="0" smtClean="0"/>
              <a:t>Robots must consume low power</a:t>
            </a:r>
          </a:p>
          <a:p>
            <a:r>
              <a:rPr lang="en-US" dirty="0" smtClean="0"/>
              <a:t>Robots must be low cost</a:t>
            </a:r>
          </a:p>
          <a:p>
            <a:r>
              <a:rPr lang="en-US" dirty="0" smtClean="0"/>
              <a:t>Robots must communicate via wireless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508000"/>
            <a:ext cx="11222182" cy="5892799"/>
          </a:xfrm>
        </p:spPr>
      </p:pic>
      <p:sp>
        <p:nvSpPr>
          <p:cNvPr id="3" name="Rectangle 2"/>
          <p:cNvSpPr/>
          <p:nvPr/>
        </p:nvSpPr>
        <p:spPr>
          <a:xfrm>
            <a:off x="9001011" y="1909571"/>
            <a:ext cx="2870522" cy="308965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Schematic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82600"/>
            <a:ext cx="11203709" cy="5853545"/>
          </a:xfrm>
        </p:spPr>
      </p:pic>
      <p:sp>
        <p:nvSpPr>
          <p:cNvPr id="3" name="Rectangle 2"/>
          <p:cNvSpPr/>
          <p:nvPr/>
        </p:nvSpPr>
        <p:spPr>
          <a:xfrm>
            <a:off x="3606828" y="665000"/>
            <a:ext cx="2261537" cy="14184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9086" y="2406522"/>
            <a:ext cx="33301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chemeClr val="accent1">
                    <a:lumMod val="50000"/>
                  </a:schemeClr>
                </a:solidFill>
              </a:rPr>
              <a:t>SERVOS AND SENSORS HEADERS</a:t>
            </a:r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3812" y="549791"/>
            <a:ext cx="1372316" cy="8391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5524" t="29570" r="12298" b="9140"/>
          <a:stretch/>
        </p:blipFill>
        <p:spPr>
          <a:xfrm rot="10800000">
            <a:off x="1491671" y="1358428"/>
            <a:ext cx="1704974" cy="10858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600325" y="1652588"/>
            <a:ext cx="1557338" cy="1555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02803" y="1738313"/>
            <a:ext cx="1154860" cy="3000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133725" y="1805897"/>
            <a:ext cx="1076325" cy="3927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8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457" y="233987"/>
            <a:ext cx="9601196" cy="1303867"/>
          </a:xfrm>
        </p:spPr>
        <p:txBody>
          <a:bodyPr/>
          <a:lstStyle/>
          <a:p>
            <a:pPr algn="ctr"/>
            <a:r>
              <a:rPr lang="en-US" dirty="0" smtClean="0"/>
              <a:t>Robot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27" y="1222897"/>
            <a:ext cx="10341656" cy="4970667"/>
          </a:xfrm>
        </p:spPr>
      </p:pic>
    </p:spTree>
    <p:extLst>
      <p:ext uri="{BB962C8B-B14F-4D97-AF65-F5344CB8AC3E}">
        <p14:creationId xmlns:p14="http://schemas.microsoft.com/office/powerpoint/2010/main" val="23430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329104"/>
          </a:xfrm>
        </p:spPr>
        <p:txBody>
          <a:bodyPr/>
          <a:lstStyle/>
          <a:p>
            <a:r>
              <a:rPr lang="en-US" dirty="0" smtClean="0"/>
              <a:t>One optimal solution</a:t>
            </a:r>
          </a:p>
          <a:p>
            <a:r>
              <a:rPr lang="en-US" dirty="0" smtClean="0"/>
              <a:t>Walls will be approximately 8 inches tall</a:t>
            </a:r>
          </a:p>
          <a:p>
            <a:r>
              <a:rPr lang="en-US" dirty="0" smtClean="0"/>
              <a:t>Pathways will be wide enough for robot to fully turn around </a:t>
            </a:r>
          </a:p>
          <a:p>
            <a:r>
              <a:rPr lang="en-US" dirty="0" smtClean="0"/>
              <a:t>Maze will be made of wood and be reconfigurable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256" y="650307"/>
            <a:ext cx="7235380" cy="56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64" y="470929"/>
            <a:ext cx="7584782" cy="59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115" y="461553"/>
            <a:ext cx="7516815" cy="58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52" y="488323"/>
            <a:ext cx="7485254" cy="587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381" y="496388"/>
            <a:ext cx="7474983" cy="58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37" y="517517"/>
            <a:ext cx="7436634" cy="58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/>
        </p:nvSpPr>
        <p:spPr>
          <a:xfrm>
            <a:off x="838200" y="1200727"/>
            <a:ext cx="10515600" cy="952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 rotWithShape="1">
          <a:blip r:embed="rId2"/>
          <a:srcRect b="11008"/>
          <a:stretch/>
        </p:blipFill>
        <p:spPr>
          <a:xfrm>
            <a:off x="2309730" y="2091429"/>
            <a:ext cx="7386955" cy="31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581" y="491374"/>
            <a:ext cx="7516859" cy="59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387" y="466418"/>
            <a:ext cx="7464345" cy="586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063" y="515723"/>
            <a:ext cx="7503664" cy="58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55" y="499871"/>
            <a:ext cx="7481454" cy="58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34" y="465755"/>
            <a:ext cx="4581207" cy="762413"/>
          </a:xfrm>
        </p:spPr>
        <p:txBody>
          <a:bodyPr/>
          <a:lstStyle/>
          <a:p>
            <a:pPr algn="ctr"/>
            <a:r>
              <a:rPr lang="en-US" dirty="0" smtClean="0"/>
              <a:t>Budget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41" y="1302059"/>
            <a:ext cx="5698751" cy="49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Labor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058703"/>
              </p:ext>
            </p:extLst>
          </p:nvPr>
        </p:nvGraphicFramePr>
        <p:xfrm>
          <a:off x="1295400" y="2557463"/>
          <a:ext cx="9601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Uyen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Luke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Sensor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</a:t>
                      </a:r>
                      <a:r>
                        <a:rPr lang="en-US" baseline="0" dirty="0" smtClean="0"/>
                        <a:t> Design/Layout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Communication Hardware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Maze Solving</a:t>
                      </a:r>
                      <a:r>
                        <a:rPr lang="en-US" baseline="0" dirty="0" smtClean="0"/>
                        <a:t> Algorithm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Hardware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Maze Construction/Design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Software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Motor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 Assembly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02015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7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Selection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030041"/>
              </p:ext>
            </p:extLst>
          </p:nvPr>
        </p:nvGraphicFramePr>
        <p:xfrm>
          <a:off x="1425954" y="2381126"/>
          <a:ext cx="947064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846"/>
                <a:gridCol w="3378998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Stepper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Servo</a:t>
                      </a:r>
                      <a:r>
                        <a:rPr lang="en-US" baseline="0" dirty="0" smtClean="0"/>
                        <a:t> Motor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 Motor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Ideal for positional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Precise and quiet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Ideal</a:t>
                      </a:r>
                      <a:r>
                        <a:rPr lang="en-US" baseline="0" dirty="0" smtClean="0"/>
                        <a:t> for speed control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no 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Available in several standard sizes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Slow and noisy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tuning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an H bridge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Requires an external control circuit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sizes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Rotate up to 180° but</a:t>
                      </a:r>
                      <a:r>
                        <a:rPr lang="en-US" baseline="0" dirty="0" smtClean="0"/>
                        <a:t> can be modified for continuous rotations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9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0537" y="8319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Microcontroller Selection:</a:t>
            </a:r>
            <a:br>
              <a:rPr lang="en-US" dirty="0" smtClean="0"/>
            </a:br>
            <a:r>
              <a:rPr lang="en-US" dirty="0" smtClean="0"/>
              <a:t>MSP430F5529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20537" y="2427514"/>
            <a:ext cx="8229600" cy="2736669"/>
          </a:xfrm>
        </p:spPr>
        <p:txBody>
          <a:bodyPr/>
          <a:lstStyle/>
          <a:p>
            <a:r>
              <a:rPr lang="en-US" dirty="0" smtClean="0"/>
              <a:t>Coincides with low power goals of the project</a:t>
            </a:r>
          </a:p>
          <a:p>
            <a:r>
              <a:rPr lang="en-US" dirty="0" smtClean="0"/>
              <a:t>More than enough I/O pins (Analog and Digital)</a:t>
            </a:r>
          </a:p>
          <a:p>
            <a:r>
              <a:rPr lang="en-US" dirty="0" smtClean="0"/>
              <a:t>All team members are familiar with it</a:t>
            </a:r>
          </a:p>
          <a:p>
            <a:r>
              <a:rPr lang="en-US" dirty="0" smtClean="0"/>
              <a:t>Plenty of documentation and support</a:t>
            </a:r>
          </a:p>
          <a:p>
            <a:r>
              <a:rPr lang="en-US" dirty="0" smtClean="0"/>
              <a:t>Energia IDE for programming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63783" y="112755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Communication Methods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63783" y="2490059"/>
            <a:ext cx="8229600" cy="3264196"/>
          </a:xfrm>
        </p:spPr>
        <p:txBody>
          <a:bodyPr/>
          <a:lstStyle/>
          <a:p>
            <a:r>
              <a:rPr lang="en-US" dirty="0" smtClean="0"/>
              <a:t>Wi-Fi- connection can be made anywhere that has internet access, however, this frequency and is highly susceptible from interference</a:t>
            </a:r>
          </a:p>
          <a:p>
            <a:r>
              <a:rPr lang="en-US" dirty="0" smtClean="0"/>
              <a:t>Bluetooth- Low power, efficient, lots of support, however, has shorter range due to low power output in transmit</a:t>
            </a:r>
          </a:p>
          <a:p>
            <a:r>
              <a:rPr lang="en-US" dirty="0" smtClean="0"/>
              <a:t>Sub-GHz- Low Power, farther range than 2.4 GHz, less noise in utilized frequency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31027" y="1222553"/>
            <a:ext cx="8229600" cy="1143000"/>
          </a:xfrm>
        </p:spPr>
        <p:txBody>
          <a:bodyPr/>
          <a:lstStyle/>
          <a:p>
            <a:r>
              <a:rPr lang="en-US" dirty="0" smtClean="0"/>
              <a:t>Communication Decision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5754" y="2815970"/>
            <a:ext cx="8229600" cy="2384103"/>
          </a:xfrm>
        </p:spPr>
        <p:txBody>
          <a:bodyPr/>
          <a:lstStyle/>
          <a:p>
            <a:r>
              <a:rPr lang="en-US" dirty="0" smtClean="0"/>
              <a:t>Sub-GHz RF </a:t>
            </a:r>
          </a:p>
          <a:p>
            <a:pPr lvl="1"/>
            <a:r>
              <a:rPr lang="en-US" dirty="0" smtClean="0"/>
              <a:t>Same advantages as Bluetooth (low power consumption)</a:t>
            </a:r>
          </a:p>
          <a:p>
            <a:pPr lvl="1"/>
            <a:r>
              <a:rPr lang="en-US" dirty="0" smtClean="0"/>
              <a:t>Has longer range than a 2.4 GHz counterpart (2.4 GHz requires about 8.5 dB additional input power for same range as 900 MHz)</a:t>
            </a:r>
          </a:p>
        </p:txBody>
      </p:sp>
    </p:spTree>
    <p:extLst>
      <p:ext uri="{BB962C8B-B14F-4D97-AF65-F5344CB8AC3E}">
        <p14:creationId xmlns:p14="http://schemas.microsoft.com/office/powerpoint/2010/main" val="24254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29246" y="881749"/>
            <a:ext cx="8229600" cy="929208"/>
          </a:xfrm>
        </p:spPr>
        <p:txBody>
          <a:bodyPr>
            <a:normAutofit/>
          </a:bodyPr>
          <a:lstStyle/>
          <a:p>
            <a:r>
              <a:rPr lang="en-US" dirty="0" smtClean="0"/>
              <a:t>Communication Hardware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246" y="2770345"/>
            <a:ext cx="22193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244046" y="2483368"/>
            <a:ext cx="4041775" cy="361263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Integrate transceiver and antenna</a:t>
            </a:r>
          </a:p>
          <a:p>
            <a:r>
              <a:rPr lang="en-US" sz="2000" dirty="0" smtClean="0"/>
              <a:t>Small package </a:t>
            </a:r>
            <a:r>
              <a:rPr lang="en-US" sz="1800" dirty="0" smtClean="0"/>
              <a:t>(</a:t>
            </a:r>
            <a:r>
              <a:rPr lang="fi-FI" sz="1800" dirty="0" smtClean="0"/>
              <a:t>9 </a:t>
            </a:r>
            <a:r>
              <a:rPr lang="fi-FI" sz="1800" dirty="0"/>
              <a:t>x 16 x </a:t>
            </a:r>
            <a:r>
              <a:rPr lang="fi-FI" sz="1800" dirty="0" smtClean="0"/>
              <a:t>2.5mm)</a:t>
            </a:r>
          </a:p>
          <a:p>
            <a:r>
              <a:rPr lang="fi-FI" sz="1800" dirty="0" smtClean="0"/>
              <a:t>900-928 MHz operating frequency</a:t>
            </a:r>
          </a:p>
          <a:p>
            <a:r>
              <a:rPr lang="en-US" sz="1800" dirty="0" smtClean="0"/>
              <a:t>Low power consumption (</a:t>
            </a:r>
            <a:r>
              <a:rPr lang="fr-FR" sz="1800" dirty="0" smtClean="0"/>
              <a:t>200 </a:t>
            </a:r>
            <a:r>
              <a:rPr lang="fr-FR" sz="1800" dirty="0"/>
              <a:t>nA sleep mode current consumption </a:t>
            </a:r>
            <a:r>
              <a:rPr lang="en-US" sz="1800" dirty="0" smtClean="0"/>
              <a:t>, 15 mA in receive)</a:t>
            </a:r>
          </a:p>
          <a:p>
            <a:r>
              <a:rPr lang="en-US" sz="1800" dirty="0" smtClean="0"/>
              <a:t>“Burst transmission” of up to 60 bytes</a:t>
            </a:r>
          </a:p>
          <a:p>
            <a:r>
              <a:rPr lang="en-US" sz="1800" dirty="0" smtClean="0"/>
              <a:t>AIR Module </a:t>
            </a:r>
            <a:r>
              <a:rPr lang="en-US" sz="1800" dirty="0" err="1" smtClean="0"/>
              <a:t>Boosterpack</a:t>
            </a:r>
            <a:r>
              <a:rPr lang="en-US" sz="1800" dirty="0" smtClean="0"/>
              <a:t> from TI to use for prototyping</a:t>
            </a:r>
          </a:p>
          <a:p>
            <a:r>
              <a:rPr lang="en-US" sz="1800" dirty="0" smtClean="0"/>
              <a:t>Interfaces with SPI on MCU for easy configuration</a:t>
            </a:r>
            <a:endParaRPr lang="en-US" sz="1800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1824447" y="1917499"/>
            <a:ext cx="372660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Anaren</a:t>
            </a:r>
            <a:r>
              <a:rPr lang="en-US" dirty="0" smtClean="0"/>
              <a:t> AIR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8286" y="108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with Communication Hardware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68286" y="2453639"/>
            <a:ext cx="8229600" cy="2423161"/>
          </a:xfrm>
        </p:spPr>
        <p:txBody>
          <a:bodyPr/>
          <a:lstStyle/>
          <a:p>
            <a:r>
              <a:rPr lang="en-US" dirty="0" smtClean="0"/>
              <a:t>Understanding how to integrate AIR module to MCU</a:t>
            </a:r>
          </a:p>
          <a:p>
            <a:pPr lvl="1"/>
            <a:r>
              <a:rPr lang="en-US" dirty="0" smtClean="0"/>
              <a:t>Had to compare four different sets of documentation to understand what each pin needs</a:t>
            </a:r>
          </a:p>
          <a:p>
            <a:r>
              <a:rPr lang="en-US" dirty="0" smtClean="0"/>
              <a:t>Deciding which pins to use to avoid eliminating UART communication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475</TotalTime>
  <Words>655</Words>
  <Application>Microsoft Office PowerPoint</Application>
  <PresentationFormat>Custom</PresentationFormat>
  <Paragraphs>155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Organic</vt:lpstr>
      <vt:lpstr>Maze Twinbots</vt:lpstr>
      <vt:lpstr>Project Goals and Objectives</vt:lpstr>
      <vt:lpstr>PowerPoint Presentation</vt:lpstr>
      <vt:lpstr>Motor Selection</vt:lpstr>
      <vt:lpstr>Microcontroller Selection: MSP430F5529</vt:lpstr>
      <vt:lpstr>Different Communication Methods</vt:lpstr>
      <vt:lpstr>Communication Decision</vt:lpstr>
      <vt:lpstr>Communication Hardware</vt:lpstr>
      <vt:lpstr>Challenges with Communication Hardware</vt:lpstr>
      <vt:lpstr>Sensors</vt:lpstr>
      <vt:lpstr>Ultrasonic sensor</vt:lpstr>
      <vt:lpstr>PowerPoint Presentation</vt:lpstr>
      <vt:lpstr>Dead End Filler</vt:lpstr>
      <vt:lpstr>Trémaux’s algorithm </vt:lpstr>
      <vt:lpstr>Pledge Algorithm</vt:lpstr>
      <vt:lpstr>Wall following method</vt:lpstr>
      <vt:lpstr>System Block Diagram</vt:lpstr>
      <vt:lpstr>Schematic</vt:lpstr>
      <vt:lpstr>Schematic</vt:lpstr>
      <vt:lpstr>Schematic</vt:lpstr>
      <vt:lpstr>Schematic</vt:lpstr>
      <vt:lpstr>Robot Model</vt:lpstr>
      <vt:lpstr>Maze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Division of Labor</vt:lpstr>
      <vt:lpstr>Progress</vt:lpstr>
    </vt:vector>
  </TitlesOfParts>
  <Company>UCF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Nguyen</dc:creator>
  <cp:lastModifiedBy>Luke</cp:lastModifiedBy>
  <cp:revision>100</cp:revision>
  <dcterms:created xsi:type="dcterms:W3CDTF">2015-02-26T21:03:33Z</dcterms:created>
  <dcterms:modified xsi:type="dcterms:W3CDTF">2015-02-27T05:14:56Z</dcterms:modified>
</cp:coreProperties>
</file>