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1.xml" ContentType="application/vnd.openxmlformats-officedocument.drawingml.chart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1"/>
  </p:notesMasterIdLst>
  <p:sldIdLst>
    <p:sldId id="286" r:id="rId2"/>
    <p:sldId id="287" r:id="rId3"/>
    <p:sldId id="288" r:id="rId4"/>
    <p:sldId id="289" r:id="rId5"/>
    <p:sldId id="259" r:id="rId6"/>
    <p:sldId id="305" r:id="rId7"/>
    <p:sldId id="261" r:id="rId8"/>
    <p:sldId id="265" r:id="rId9"/>
    <p:sldId id="338" r:id="rId10"/>
    <p:sldId id="267" r:id="rId11"/>
    <p:sldId id="339" r:id="rId12"/>
    <p:sldId id="318" r:id="rId13"/>
    <p:sldId id="346" r:id="rId14"/>
    <p:sldId id="266" r:id="rId15"/>
    <p:sldId id="341" r:id="rId16"/>
    <p:sldId id="263" r:id="rId17"/>
    <p:sldId id="340" r:id="rId18"/>
    <p:sldId id="344" r:id="rId19"/>
    <p:sldId id="334" r:id="rId20"/>
    <p:sldId id="271" r:id="rId21"/>
    <p:sldId id="326" r:id="rId22"/>
    <p:sldId id="348" r:id="rId23"/>
    <p:sldId id="327" r:id="rId24"/>
    <p:sldId id="347" r:id="rId25"/>
    <p:sldId id="314" r:id="rId26"/>
    <p:sldId id="345" r:id="rId27"/>
    <p:sldId id="293" r:id="rId28"/>
    <p:sldId id="335" r:id="rId29"/>
    <p:sldId id="343" r:id="rId30"/>
    <p:sldId id="320" r:id="rId31"/>
    <p:sldId id="323" r:id="rId32"/>
    <p:sldId id="321" r:id="rId33"/>
    <p:sldId id="322" r:id="rId34"/>
    <p:sldId id="298" r:id="rId35"/>
    <p:sldId id="337" r:id="rId36"/>
    <p:sldId id="302" r:id="rId37"/>
    <p:sldId id="328" r:id="rId38"/>
    <p:sldId id="315" r:id="rId39"/>
    <p:sldId id="303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 autoAdjust="0"/>
    <p:restoredTop sz="76377" autoAdjust="0"/>
  </p:normalViewPr>
  <p:slideViewPr>
    <p:cSldViewPr>
      <p:cViewPr varScale="1">
        <p:scale>
          <a:sx n="89" d="100"/>
          <a:sy n="89" d="100"/>
        </p:scale>
        <p:origin x="222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9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5994641294838144"/>
          <c:y val="0.22728869575131211"/>
          <c:w val="0.70290852532322345"/>
          <c:h val="0.6399298093974276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Completed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Research</c:v>
                </c:pt>
                <c:pt idx="1">
                  <c:v>Design</c:v>
                </c:pt>
                <c:pt idx="2">
                  <c:v>Parts Acquistion</c:v>
                </c:pt>
                <c:pt idx="3">
                  <c:v>Software</c:v>
                </c:pt>
                <c:pt idx="4">
                  <c:v>Testing</c:v>
                </c:pt>
                <c:pt idx="5">
                  <c:v>Overall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0.95</c:v>
                </c:pt>
                <c:pt idx="1">
                  <c:v>0.7</c:v>
                </c:pt>
                <c:pt idx="2">
                  <c:v>0.75</c:v>
                </c:pt>
                <c:pt idx="3">
                  <c:v>0.8</c:v>
                </c:pt>
                <c:pt idx="4">
                  <c:v>0.3</c:v>
                </c:pt>
                <c:pt idx="5">
                  <c:v>0.7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To Go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6"/>
                <c:pt idx="0">
                  <c:v>Research</c:v>
                </c:pt>
                <c:pt idx="1">
                  <c:v>Design</c:v>
                </c:pt>
                <c:pt idx="2">
                  <c:v>Parts Acquistion</c:v>
                </c:pt>
                <c:pt idx="3">
                  <c:v>Software</c:v>
                </c:pt>
                <c:pt idx="4">
                  <c:v>Testing</c:v>
                </c:pt>
                <c:pt idx="5">
                  <c:v>Overall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0.05</c:v>
                </c:pt>
                <c:pt idx="1">
                  <c:v>0.3</c:v>
                </c:pt>
                <c:pt idx="2">
                  <c:v>0.25</c:v>
                </c:pt>
                <c:pt idx="3">
                  <c:v>0.2</c:v>
                </c:pt>
                <c:pt idx="4">
                  <c:v>0.7</c:v>
                </c:pt>
                <c:pt idx="5">
                  <c:v>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77594248"/>
        <c:axId val="277602872"/>
      </c:barChart>
      <c:catAx>
        <c:axId val="27759424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277602872"/>
        <c:crosses val="autoZero"/>
        <c:auto val="1"/>
        <c:lblAlgn val="ctr"/>
        <c:lblOffset val="100"/>
        <c:noMultiLvlLbl val="0"/>
      </c:catAx>
      <c:valAx>
        <c:axId val="277602872"/>
        <c:scaling>
          <c:orientation val="minMax"/>
          <c:max val="1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2775942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428023233206961"/>
          <c:y val="0"/>
          <c:w val="0.19423471371634102"/>
          <c:h val="0.187349341421779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E54C10-4185-45CA-A079-B220A69AA59E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172E7D-DDC5-4FC9-88D2-23B2244A4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90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72E7D-DDC5-4FC9-88D2-23B2244A45A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3018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Advantages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Wide input range typically 4V to 20V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Typical accuracy of ±1⁄4˚C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 cost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Rated operating range of −55˚ to +150˚C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Available in a variety of packages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Free courtesy of Texas Instruments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72E7D-DDC5-4FC9-88D2-23B2244A45A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9956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formulas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72E7D-DDC5-4FC9-88D2-23B2244A45A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5774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Micro Controller </a:t>
            </a:r>
            <a:br>
              <a:rPr lang="en-US" dirty="0" smtClean="0"/>
            </a:br>
            <a:r>
              <a:rPr lang="en-US" dirty="0" smtClean="0"/>
              <a:t>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72E7D-DDC5-4FC9-88D2-23B2244A45A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676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72E7D-DDC5-4FC9-88D2-23B2244A45A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4913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Capacitor is a low pass filter, suppress</a:t>
            </a:r>
            <a:r>
              <a:rPr lang="en-US" baseline="0" dirty="0" smtClean="0"/>
              <a:t> noise and block out high freq. </a:t>
            </a:r>
            <a:br>
              <a:rPr lang="en-US" baseline="0" dirty="0" smtClean="0"/>
            </a:br>
            <a:r>
              <a:rPr lang="en-US" baseline="0" dirty="0" smtClean="0"/>
              <a:t>The reset pin requires a resistor. Active Low reset.</a:t>
            </a:r>
            <a:br>
              <a:rPr lang="en-US" baseline="0" dirty="0" smtClean="0"/>
            </a:br>
            <a:r>
              <a:rPr lang="en-US" baseline="0" dirty="0" smtClean="0"/>
              <a:t>The switch is tethered to ground, so when the switch connects it becomes low.</a:t>
            </a:r>
            <a:br>
              <a:rPr lang="en-US" baseline="0" dirty="0" smtClean="0"/>
            </a:br>
            <a:r>
              <a:rPr lang="en-US" baseline="0" dirty="0" smtClean="0"/>
              <a:t>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72E7D-DDC5-4FC9-88D2-23B2244A45A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7536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72E7D-DDC5-4FC9-88D2-23B2244A45A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8631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72E7D-DDC5-4FC9-88D2-23B2244A45A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9017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Dennis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72E7D-DDC5-4FC9-88D2-23B2244A45A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4542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Dennis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72E7D-DDC5-4FC9-88D2-23B2244A45A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1613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Dennis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72E7D-DDC5-4FC9-88D2-23B2244A45A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697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72E7D-DDC5-4FC9-88D2-23B2244A45A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812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72E7D-DDC5-4FC9-88D2-23B2244A45A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6516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Dennis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72E7D-DDC5-4FC9-88D2-23B2244A45A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7346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a higher current relay</a:t>
            </a:r>
            <a:r>
              <a:rPr lang="en-US" baseline="0" dirty="0" smtClean="0"/>
              <a:t> because devices may be directly connected to the wall.  Within the scope of the project to design efficiently and can allow for 300V.</a:t>
            </a:r>
            <a:br>
              <a:rPr lang="en-US" baseline="0" dirty="0" smtClean="0"/>
            </a:br>
            <a:r>
              <a:rPr lang="en-US" baseline="0" dirty="0" smtClean="0"/>
              <a:t>Have a light to show on and off.  </a:t>
            </a:r>
            <a:br>
              <a:rPr lang="en-US" baseline="0" dirty="0" smtClean="0"/>
            </a:br>
            <a:r>
              <a:rPr lang="en-US" baseline="0" dirty="0" smtClean="0"/>
              <a:t>Diode is in reverse bias to protect the rest of the circuit.</a:t>
            </a:r>
            <a:br>
              <a:rPr lang="en-US" baseline="0" dirty="0" smtClean="0"/>
            </a:br>
            <a:r>
              <a:rPr lang="en-US" baseline="0" dirty="0" smtClean="0"/>
              <a:t>Typical applications include home appliances and vending machines.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Dennis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72E7D-DDC5-4FC9-88D2-23B2244A45A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088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ISM Bands</a:t>
            </a:r>
            <a:r>
              <a:rPr lang="en-US" baseline="0" dirty="0" smtClean="0"/>
              <a:t> beneficial because it is in an uncongested frequency, better to pass through walls than the standard 2.4GHz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Dennis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72E7D-DDC5-4FC9-88D2-23B2244A45A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6162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Dennis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72E7D-DDC5-4FC9-88D2-23B2244A45A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2183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2B4B70-FBA7-4C8D-A6E0-BFD16593CF9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565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72E7D-DDC5-4FC9-88D2-23B2244A45A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6511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72E7D-DDC5-4FC9-88D2-23B2244A45A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0410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72E7D-DDC5-4FC9-88D2-23B2244A45A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0905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Fan, Heat, and Cool each relay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72E7D-DDC5-4FC9-88D2-23B2244A45A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886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72E7D-DDC5-4FC9-88D2-23B2244A45A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4780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3.3V is tethered to the 5V power rail, therefore limiting the output</a:t>
            </a:r>
            <a:r>
              <a:rPr lang="en-US" baseline="0" dirty="0" smtClean="0"/>
              <a:t> capabilities of the 3.3 rail to 5Watts. Data sheet for 3.3v suggests a 3Amp capability</a:t>
            </a:r>
          </a:p>
          <a:p>
            <a:r>
              <a:rPr lang="en-US" baseline="0" dirty="0" smtClean="0"/>
              <a:t>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72E7D-DDC5-4FC9-88D2-23B2244A45A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8501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72E7D-DDC5-4FC9-88D2-23B2244A45A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3485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swing is too high,</a:t>
            </a:r>
            <a:r>
              <a:rPr lang="en-US" baseline="0" dirty="0" smtClean="0"/>
              <a:t> such as a one volt ripple can create a lot of noise as well as create an unwanted voltage swing.</a:t>
            </a:r>
          </a:p>
          <a:p>
            <a:r>
              <a:rPr lang="en-US" baseline="0" dirty="0" smtClean="0"/>
              <a:t>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72E7D-DDC5-4FC9-88D2-23B2244A45A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041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shawn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72E7D-DDC5-4FC9-88D2-23B2244A45A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4632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shawn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72E7D-DDC5-4FC9-88D2-23B2244A45A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7789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shawn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72E7D-DDC5-4FC9-88D2-23B2244A45A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0398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shawn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72E7D-DDC5-4FC9-88D2-23B2244A45A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833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72E7D-DDC5-4FC9-88D2-23B2244A45A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90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72E7D-DDC5-4FC9-88D2-23B2244A45A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261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72E7D-DDC5-4FC9-88D2-23B2244A45A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188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72E7D-DDC5-4FC9-88D2-23B2244A45A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9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72E7D-DDC5-4FC9-88D2-23B2244A45A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06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72E7D-DDC5-4FC9-88D2-23B2244A45A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74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LM 35 was free.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72E7D-DDC5-4FC9-88D2-23B2244A45A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331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A694F27-02BF-4934-91F4-87CD386A8F58}" type="datetimeFigureOut">
              <a:rPr lang="en-US" smtClean="0"/>
              <a:pPr/>
              <a:t>4/30/2015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391A85C-21CB-4C18-A967-E8E686293F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694F27-02BF-4934-91F4-87CD386A8F58}" type="datetimeFigureOut">
              <a:rPr lang="en-US" smtClean="0"/>
              <a:pPr/>
              <a:t>4/30/2015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91A85C-21CB-4C18-A967-E8E686293F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694F27-02BF-4934-91F4-87CD386A8F58}" type="datetimeFigureOut">
              <a:rPr lang="en-US" smtClean="0"/>
              <a:pPr/>
              <a:t>4/30/2015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91A85C-21CB-4C18-A967-E8E686293F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694F27-02BF-4934-91F4-87CD386A8F58}" type="datetimeFigureOut">
              <a:rPr lang="en-US" smtClean="0"/>
              <a:pPr/>
              <a:t>4/30/2015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91A85C-21CB-4C18-A967-E8E686293FA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694F27-02BF-4934-91F4-87CD386A8F58}" type="datetimeFigureOut">
              <a:rPr lang="en-US" smtClean="0"/>
              <a:pPr/>
              <a:t>4/30/2015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91A85C-21CB-4C18-A967-E8E686293FA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694F27-02BF-4934-91F4-87CD386A8F58}" type="datetimeFigureOut">
              <a:rPr lang="en-US" smtClean="0"/>
              <a:pPr/>
              <a:t>4/30/2015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91A85C-21CB-4C18-A967-E8E686293FA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694F27-02BF-4934-91F4-87CD386A8F58}" type="datetimeFigureOut">
              <a:rPr lang="en-US" smtClean="0"/>
              <a:pPr/>
              <a:t>4/30/2015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91A85C-21CB-4C18-A967-E8E686293F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694F27-02BF-4934-91F4-87CD386A8F58}" type="datetimeFigureOut">
              <a:rPr lang="en-US" smtClean="0"/>
              <a:pPr/>
              <a:t>4/30/2015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91A85C-21CB-4C18-A967-E8E686293FA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694F27-02BF-4934-91F4-87CD386A8F58}" type="datetimeFigureOut">
              <a:rPr lang="en-US" smtClean="0"/>
              <a:pPr/>
              <a:t>4/30/2015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91A85C-21CB-4C18-A967-E8E686293F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BA694F27-02BF-4934-91F4-87CD386A8F58}" type="datetimeFigureOut">
              <a:rPr lang="en-US" smtClean="0"/>
              <a:pPr/>
              <a:t>4/30/2015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91A85C-21CB-4C18-A967-E8E686293F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A694F27-02BF-4934-91F4-87CD386A8F58}" type="datetimeFigureOut">
              <a:rPr lang="en-US" smtClean="0"/>
              <a:pPr/>
              <a:t>4/30/2015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391A85C-21CB-4C18-A967-E8E686293FA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A694F27-02BF-4934-91F4-87CD386A8F58}" type="datetimeFigureOut">
              <a:rPr lang="en-US" smtClean="0"/>
              <a:pPr/>
              <a:t>4/30/2015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D391A85C-21CB-4C18-A967-E8E686293FA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hesoundvision.com/images/services_home_autom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114800"/>
            <a:ext cx="3972289" cy="202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0" y="2286000"/>
            <a:ext cx="3657600" cy="152400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sz="2200" dirty="0" smtClean="0">
                <a:solidFill>
                  <a:schemeClr val="tx1"/>
                </a:solidFill>
              </a:rPr>
              <a:t>Sponsored by: 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Duke Energy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err="1" smtClean="0">
                <a:solidFill>
                  <a:schemeClr val="tx1"/>
                </a:solidFill>
              </a:rPr>
              <a:t>Leidos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Texas Instruments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err="1" smtClean="0">
                <a:solidFill>
                  <a:schemeClr val="tx1"/>
                </a:solidFill>
              </a:rPr>
              <a:t>Anaren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838200" y="1981200"/>
            <a:ext cx="2590800" cy="21336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Group #26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Shawn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Mahon </a:t>
            </a:r>
            <a:b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</a:b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Dennis Moy</a:t>
            </a:r>
            <a:b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</a:br>
            <a:r>
              <a:rPr lang="en-US" sz="2400" dirty="0" err="1"/>
              <a:t>Junhao</a:t>
            </a:r>
            <a:r>
              <a:rPr lang="en-US" sz="2400" dirty="0"/>
              <a:t> Liang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8" name="Picture 4" descr="http://www.its-nc.com/images/home-automat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84" y="4114800"/>
            <a:ext cx="3054016" cy="208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Owner\Downloads\logo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08" y="-228219"/>
            <a:ext cx="5054092" cy="304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1329"/>
            <a:ext cx="8077200" cy="2252471"/>
          </a:xfrm>
        </p:spPr>
        <p:txBody>
          <a:bodyPr>
            <a:normAutofit/>
          </a:bodyPr>
          <a:lstStyle/>
          <a:p>
            <a:r>
              <a:rPr lang="en-US" sz="1800" dirty="0" smtClean="0"/>
              <a:t>To receive the output for controllers to read and react. </a:t>
            </a:r>
          </a:p>
          <a:p>
            <a:endParaRPr lang="en-US" sz="1800" dirty="0" smtClean="0"/>
          </a:p>
          <a:p>
            <a:r>
              <a:rPr lang="en-US" sz="1800" dirty="0"/>
              <a:t>H</a:t>
            </a:r>
            <a:r>
              <a:rPr lang="en-US" sz="1800" dirty="0" smtClean="0"/>
              <a:t>igh </a:t>
            </a:r>
            <a:r>
              <a:rPr lang="en-US" sz="1800" dirty="0"/>
              <a:t>precision temperature sensors factory calibrated with a typical accuracy of ±1⁄4˚C.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Thermometer Sensor 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762000" y="3193415"/>
            <a:ext cx="3505200" cy="214058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902903"/>
            <a:ext cx="2182185" cy="288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10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343400" y="1570037"/>
                <a:ext cx="4495800" cy="4525963"/>
              </a:xfrm>
            </p:spPr>
            <p:txBody>
              <a:bodyPr>
                <a:normAutofit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℃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𝑟𝑒𝑓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∗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𝐴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∗</m:t>
                        </m:r>
                        <m:r>
                          <a:rPr lang="en-US" i="1">
                            <a:latin typeface="Cambria Math"/>
                          </a:rPr>
                          <m:t>𝑟𝑎𝑡𝑖𝑜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𝑟𝑒𝑠𝑜𝑙𝑢𝑡𝑖𝑜𝑛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endParaRPr lang="en-US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𝑟𝑒𝑓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=3.3</m:t>
                    </m:r>
                    <m:r>
                      <a:rPr lang="en-US" b="0" i="1" smtClean="0">
                        <a:latin typeface="Cambria Math"/>
                      </a:rPr>
                      <m:t>𝑉</m:t>
                    </m:r>
                  </m:oMath>
                </a14:m>
                <a:r>
                  <a:rPr lang="en-US" b="0" dirty="0" smtClean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sz="2200" b="0" i="1" smtClean="0">
                            <a:latin typeface="Cambria Math"/>
                          </a:rPr>
                          <m:t>𝐴</m:t>
                        </m:r>
                      </m:sub>
                    </m:sSub>
                    <m:r>
                      <a:rPr lang="en-US" sz="2200" i="1">
                        <a:latin typeface="Cambria Math"/>
                      </a:rPr>
                      <m:t>=</m:t>
                    </m:r>
                    <m:r>
                      <a:rPr lang="en-US" sz="2200" b="0" i="1" smtClean="0">
                        <a:latin typeface="Cambria Math"/>
                      </a:rPr>
                      <m:t>𝑅𝑎𝑤</m:t>
                    </m:r>
                    <m:r>
                      <a:rPr lang="en-US" sz="2200" b="0" i="1" smtClean="0">
                        <a:latin typeface="Cambria Math"/>
                      </a:rPr>
                      <m:t> </m:t>
                    </m:r>
                    <m:r>
                      <a:rPr lang="en-US" sz="2200" b="0" i="1" smtClean="0">
                        <a:latin typeface="Cambria Math"/>
                      </a:rPr>
                      <m:t>𝐼𝑛𝑝𝑢𝑡</m:t>
                    </m:r>
                    <m:r>
                      <a:rPr lang="en-US" sz="2200" b="0" i="1" smtClean="0">
                        <a:latin typeface="Cambria Math"/>
                      </a:rPr>
                      <m:t> </m:t>
                    </m:r>
                    <m:r>
                      <a:rPr lang="en-US" sz="2200" b="0" i="1" smtClean="0">
                        <a:latin typeface="Cambria Math"/>
                      </a:rPr>
                      <m:t>𝑉𝑎𝑙𝑢𝑒</m:t>
                    </m:r>
                    <m:r>
                      <a:rPr lang="en-US" sz="2200" b="0" i="1" smtClean="0">
                        <a:latin typeface="Cambria Math"/>
                      </a:rPr>
                      <m:t> </m:t>
                    </m:r>
                    <m:r>
                      <a:rPr lang="en-US" sz="2200" b="0" i="1" smtClean="0">
                        <a:latin typeface="Cambria Math"/>
                      </a:rPr>
                      <m:t>𝑡𝑜</m:t>
                    </m:r>
                    <m:r>
                      <a:rPr lang="en-US" sz="2200" b="0" i="1" smtClean="0">
                        <a:latin typeface="Cambria Math"/>
                      </a:rPr>
                      <m:t> </m:t>
                    </m:r>
                    <m:r>
                      <a:rPr lang="en-US" sz="2200" b="0" i="1" smtClean="0">
                        <a:latin typeface="Cambria Math"/>
                      </a:rPr>
                      <m:t>𝑀𝐶𝑈</m:t>
                    </m:r>
                  </m:oMath>
                </a14:m>
                <a:endParaRPr lang="en-US" sz="2200" dirty="0" smtClean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𝑟𝑎𝑡𝑖𝑜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10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𝑚𝑉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℃</m:t>
                        </m:r>
                      </m:den>
                    </m:f>
                  </m:oMath>
                </a14:m>
                <a:r>
                  <a:rPr lang="en-US" dirty="0" smtClean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𝑟𝑒𝑠𝑜𝑙𝑢𝑡𝑖𝑜𝑛</m:t>
                    </m:r>
                    <m:r>
                      <a:rPr lang="en-US" b="0" i="1" smtClean="0">
                        <a:latin typeface="Cambria Math"/>
                      </a:rPr>
                      <m:t>=1024</m:t>
                    </m:r>
                  </m:oMath>
                </a14:m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n-US" dirty="0" smtClean="0"/>
              </a:p>
              <a:p>
                <a:r>
                  <a:rPr lang="en-US" dirty="0" smtClean="0"/>
                  <a:t>The output voltage changes based on temperature </a:t>
                </a:r>
                <a:endParaRPr lang="en-US" dirty="0"/>
              </a:p>
            </p:txBody>
          </p:sp>
        </mc:Choice>
        <mc:Fallback xmlns="">
          <p:sp>
            <p:nvSpPr>
              <p:cNvPr id="11" name="Content Placeholder 10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343400" y="1570037"/>
                <a:ext cx="4495800" cy="4525963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LM35 Implementation Test</a:t>
            </a:r>
            <a:endParaRPr lang="en-US" dirty="0"/>
          </a:p>
        </p:txBody>
      </p:sp>
      <p:pic>
        <p:nvPicPr>
          <p:cNvPr id="4098" name="Picture 2" descr="C:\Users\Owner\Downloads\IMG_38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3962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08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Vent Automation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Vent-Miser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70124"/>
            <a:ext cx="4040188" cy="2690765"/>
          </a:xfrm>
        </p:spPr>
      </p:pic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Opted to purchase an automated vent from Vent-Miser.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As a result, resources </a:t>
            </a:r>
            <a:r>
              <a:rPr lang="en-US" dirty="0"/>
              <a:t>and the budget </a:t>
            </a:r>
            <a:r>
              <a:rPr lang="en-US" dirty="0" smtClean="0"/>
              <a:t>had limited impact.</a:t>
            </a:r>
          </a:p>
          <a:p>
            <a:pPr lvl="1"/>
            <a:r>
              <a:rPr lang="en-US" dirty="0" smtClean="0"/>
              <a:t>Mechanical issues avoided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9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38607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Keep the system simple </a:t>
            </a:r>
            <a:endParaRPr lang="en-US" dirty="0"/>
          </a:p>
          <a:p>
            <a:pPr lvl="1"/>
            <a:r>
              <a:rPr lang="en-US" dirty="0" smtClean="0"/>
              <a:t>Maximize efficiency and focus of product</a:t>
            </a:r>
          </a:p>
          <a:p>
            <a:pPr lvl="1"/>
            <a:r>
              <a:rPr lang="en-US" dirty="0" smtClean="0"/>
              <a:t>Plug-N-Play design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Achieve precision and accuracy with sensors</a:t>
            </a:r>
          </a:p>
          <a:p>
            <a:pPr lvl="1"/>
            <a:r>
              <a:rPr lang="en-US" dirty="0" smtClean="0"/>
              <a:t>LM35 is within 2% accuracy	</a:t>
            </a:r>
          </a:p>
          <a:p>
            <a:pPr lvl="1"/>
            <a:r>
              <a:rPr lang="en-US" dirty="0" smtClean="0"/>
              <a:t>Servos selected to maintain precise movements, know position at all times</a:t>
            </a:r>
          </a:p>
          <a:p>
            <a:endParaRPr lang="en-US" dirty="0" smtClean="0"/>
          </a:p>
          <a:p>
            <a:r>
              <a:rPr lang="en-US" dirty="0" smtClean="0"/>
              <a:t>Low Power to not overwhelm resources</a:t>
            </a:r>
          </a:p>
          <a:p>
            <a:pPr lvl="1"/>
            <a:r>
              <a:rPr lang="en-US" dirty="0" smtClean="0"/>
              <a:t>Power Supply averages 78% efficiency </a:t>
            </a:r>
          </a:p>
          <a:p>
            <a:pPr lvl="1"/>
            <a:endParaRPr lang="en-US" dirty="0"/>
          </a:p>
          <a:p>
            <a:endParaRPr lang="en-US" dirty="0" smtClean="0"/>
          </a:p>
          <a:p>
            <a:pPr marL="109728" indent="0">
              <a:buNone/>
            </a:pPr>
            <a:endParaRPr lang="en-US" dirty="0" smtClean="0"/>
          </a:p>
          <a:p>
            <a:pPr marL="109728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Approach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23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Core System Block Diagram</a:t>
            </a:r>
            <a:endParaRPr lang="en-US" dirty="0"/>
          </a:p>
        </p:txBody>
      </p:sp>
      <p:pic>
        <p:nvPicPr>
          <p:cNvPr id="4" name="pictur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800" y="1752600"/>
            <a:ext cx="693420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50838"/>
            <a:ext cx="8229600" cy="1143000"/>
          </a:xfrm>
        </p:spPr>
        <p:txBody>
          <a:bodyPr/>
          <a:lstStyle/>
          <a:p>
            <a:r>
              <a:rPr lang="en-US" dirty="0" err="1" smtClean="0"/>
              <a:t>MicroController</a:t>
            </a:r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8377807"/>
              </p:ext>
            </p:extLst>
          </p:nvPr>
        </p:nvGraphicFramePr>
        <p:xfrm>
          <a:off x="228600" y="1524000"/>
          <a:ext cx="8610601" cy="342900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518805"/>
                <a:gridCol w="425884"/>
                <a:gridCol w="425884"/>
                <a:gridCol w="425884"/>
                <a:gridCol w="425884"/>
                <a:gridCol w="425884"/>
                <a:gridCol w="425884"/>
                <a:gridCol w="425884"/>
                <a:gridCol w="425884"/>
                <a:gridCol w="425884"/>
                <a:gridCol w="425884"/>
                <a:gridCol w="425884"/>
                <a:gridCol w="425884"/>
                <a:gridCol w="425884"/>
                <a:gridCol w="425884"/>
                <a:gridCol w="425884"/>
                <a:gridCol w="425884"/>
                <a:gridCol w="425884"/>
                <a:gridCol w="425884"/>
                <a:gridCol w="425884"/>
              </a:tblGrid>
              <a:tr h="1403747">
                <a:tc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</a:rPr>
                        <a:t>Device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</a:rPr>
                        <a:t>Flash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</a:rPr>
                        <a:t>Pin Count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</a:rPr>
                        <a:t>Max Frequency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</a:rPr>
                        <a:t>RAM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</a:rPr>
                        <a:t>CPU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</a:rPr>
                        <a:t>Max I/O pins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</a:rPr>
                        <a:t>SPI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</a:rPr>
                        <a:t>Temp. Sensor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</a:rPr>
                        <a:t>Min VCC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</a:rPr>
                        <a:t>Max VCC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</a:rPr>
                        <a:t>Active Power (</a:t>
                      </a:r>
                      <a:r>
                        <a:rPr lang="el-GR" sz="900" b="1" u="none" strike="noStrike" dirty="0">
                          <a:effectLst/>
                        </a:rPr>
                        <a:t>μ</a:t>
                      </a:r>
                      <a:r>
                        <a:rPr lang="en-US" sz="900" b="1" u="none" strike="noStrike" dirty="0">
                          <a:effectLst/>
                        </a:rPr>
                        <a:t>A/MHz)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Standby Power (</a:t>
                      </a:r>
                      <a:r>
                        <a:rPr lang="el-GR" sz="900" b="1" u="none" strike="noStrike">
                          <a:effectLst/>
                        </a:rPr>
                        <a:t>μ</a:t>
                      </a:r>
                      <a:r>
                        <a:rPr lang="en-US" sz="900" b="1" u="none" strike="noStrike">
                          <a:effectLst/>
                        </a:rPr>
                        <a:t>A)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</a:rPr>
                        <a:t>Operating Temperature Range (</a:t>
                      </a:r>
                      <a:r>
                        <a:rPr lang="en-US" sz="900" b="1" u="none" strike="noStrike" baseline="30000" dirty="0" err="1">
                          <a:effectLst/>
                        </a:rPr>
                        <a:t>o</a:t>
                      </a:r>
                      <a:r>
                        <a:rPr lang="en-US" sz="900" b="1" u="none" strike="noStrike" dirty="0" err="1">
                          <a:effectLst/>
                        </a:rPr>
                        <a:t>C</a:t>
                      </a:r>
                      <a:r>
                        <a:rPr lang="en-US" sz="900" b="1" u="none" strike="noStrike" dirty="0">
                          <a:effectLst/>
                        </a:rPr>
                        <a:t>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</a:rPr>
                        <a:t>Package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</a:rPr>
                        <a:t>Price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</a:tr>
              <a:tr h="6965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32-bit AVR UC3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AT32UC3L032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32 Kbytes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48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50 MHz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16 Kbytes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32-bit AVR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Yes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1.62 V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3.6 V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165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0.6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-40 to 85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48-pin TQFP/QFN/TTLGA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$9.07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</a:tr>
              <a:tr h="6643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 err="1">
                          <a:effectLst/>
                        </a:rPr>
                        <a:t>megaAVR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ATmega328P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32 Kbytes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20 MHz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 Kbytes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8-bit AVR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23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Yes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1.8 V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5.5 V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0.75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-40 to 85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28-pin PDIP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32-lead TQFP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28-pad QFN/MLF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32-pad QFN/MLF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$4.21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</a:tr>
              <a:tr h="6643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MSP430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MSP430G2553IN20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16 Kbytes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16 MHz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512 Bytes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16-bit MSP430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Yes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1.8 V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3.6 V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330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0.7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-40 to 85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32VQFN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20TSSOP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28TSSOP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20PDIP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$3.64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58" marR="5358" marT="5358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667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Slave Controller 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219201"/>
            <a:ext cx="8453070" cy="4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Owner\Desktop\PC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61" y="676455"/>
            <a:ext cx="7714639" cy="511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71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Owner\Desktop\Fro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93" y="1354993"/>
            <a:ext cx="7545107" cy="367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09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599" y="1600200"/>
            <a:ext cx="3645025" cy="3774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Separate unit from the MCU</a:t>
            </a:r>
          </a:p>
          <a:p>
            <a:pPr lvl="1"/>
            <a:r>
              <a:rPr lang="en-US" dirty="0" smtClean="0"/>
              <a:t>Attached to </a:t>
            </a:r>
            <a:r>
              <a:rPr lang="en-US" dirty="0" err="1" smtClean="0"/>
              <a:t>Tiva</a:t>
            </a:r>
            <a:r>
              <a:rPr lang="en-US" dirty="0" smtClean="0"/>
              <a:t> C </a:t>
            </a:r>
          </a:p>
          <a:p>
            <a:r>
              <a:rPr lang="en-US" dirty="0" smtClean="0"/>
              <a:t>Plug-N-Play capabilities</a:t>
            </a:r>
          </a:p>
          <a:p>
            <a:pPr lvl="1"/>
            <a:r>
              <a:rPr lang="en-US" sz="2000" dirty="0" smtClean="0"/>
              <a:t>Simplifying the need for parts and reducing load on integration</a:t>
            </a:r>
          </a:p>
          <a:p>
            <a:r>
              <a:rPr lang="en-US" dirty="0" smtClean="0"/>
              <a:t>Less maintenance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Liquid Crystal Display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34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Description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“Cool Roommate” system will be a third party, A.I. system, capable of controlling temperature environments using household </a:t>
            </a:r>
            <a:r>
              <a:rPr lang="en-US" dirty="0" smtClean="0"/>
              <a:t>infrastructure</a:t>
            </a:r>
          </a:p>
          <a:p>
            <a:r>
              <a:rPr lang="en-US" dirty="0" smtClean="0"/>
              <a:t>Consists of four units</a:t>
            </a:r>
          </a:p>
          <a:p>
            <a:pPr lvl="1"/>
            <a:r>
              <a:rPr lang="en-US" dirty="0" smtClean="0"/>
              <a:t>Master Controller (Thermostat)</a:t>
            </a:r>
          </a:p>
          <a:p>
            <a:pPr lvl="1"/>
            <a:r>
              <a:rPr lang="en-US" dirty="0" smtClean="0"/>
              <a:t>3 Slave Controllers (Fan, Vents, and Blinds)</a:t>
            </a:r>
          </a:p>
          <a:p>
            <a:r>
              <a:rPr lang="en-US" dirty="0" smtClean="0"/>
              <a:t>Units will be automated, and will read in data to adjust environments.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524000"/>
            <a:ext cx="4065059" cy="3734594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1524000"/>
            <a:ext cx="4065059" cy="373459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Design Implementation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600"/>
            <a:ext cx="3963459" cy="3505994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3D printed a turn key for the vent.</a:t>
            </a:r>
          </a:p>
          <a:p>
            <a:endParaRPr lang="en-US" dirty="0"/>
          </a:p>
          <a:p>
            <a:r>
              <a:rPr lang="en-US" dirty="0" smtClean="0"/>
              <a:t>Will be connected to servo that will receive commands</a:t>
            </a:r>
          </a:p>
          <a:p>
            <a:pPr lvl="1"/>
            <a:r>
              <a:rPr lang="en-US" dirty="0" smtClean="0"/>
              <a:t>Tested and Working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Still need to integrate!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</a:t>
            </a:r>
            <a:r>
              <a:rPr lang="en-US" dirty="0" smtClean="0"/>
              <a:t>Implementation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63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481138"/>
            <a:ext cx="6034616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Blinds Integration</a:t>
            </a:r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4648200" y="3200400"/>
            <a:ext cx="2941108" cy="167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rved Down Arrow 7"/>
          <p:cNvSpPr/>
          <p:nvPr/>
        </p:nvSpPr>
        <p:spPr>
          <a:xfrm>
            <a:off x="4800600" y="3200400"/>
            <a:ext cx="914400" cy="1143000"/>
          </a:xfrm>
          <a:prstGeom prst="curvedDownArrow">
            <a:avLst/>
          </a:prstGeom>
          <a:solidFill>
            <a:schemeClr val="accent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1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516749"/>
            <a:ext cx="6477000" cy="5824503"/>
          </a:xfrm>
        </p:spPr>
      </p:pic>
    </p:spTree>
    <p:extLst>
      <p:ext uri="{BB962C8B-B14F-4D97-AF65-F5344CB8AC3E}">
        <p14:creationId xmlns:p14="http://schemas.microsoft.com/office/powerpoint/2010/main" val="7406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Rating</a:t>
            </a:r>
          </a:p>
          <a:p>
            <a:pPr lvl="1"/>
            <a:r>
              <a:rPr lang="en-US" dirty="0" smtClean="0"/>
              <a:t>Single-Pole </a:t>
            </a:r>
            <a:br>
              <a:rPr lang="en-US" dirty="0" smtClean="0"/>
            </a:br>
            <a:r>
              <a:rPr lang="en-US" dirty="0" smtClean="0"/>
              <a:t>Single-Throw</a:t>
            </a:r>
          </a:p>
          <a:p>
            <a:pPr lvl="1"/>
            <a:r>
              <a:rPr lang="en-US" dirty="0" smtClean="0"/>
              <a:t>10A contact</a:t>
            </a:r>
          </a:p>
          <a:p>
            <a:pPr lvl="1"/>
            <a:r>
              <a:rPr lang="en-US" dirty="0" smtClean="0"/>
              <a:t>5V coil</a:t>
            </a:r>
          </a:p>
          <a:p>
            <a:pPr lvl="1"/>
            <a:r>
              <a:rPr lang="en-US" dirty="0" smtClean="0"/>
              <a:t>100m</a:t>
            </a:r>
            <a:r>
              <a:rPr lang="el-GR" dirty="0" smtClean="0"/>
              <a:t>Ω</a:t>
            </a:r>
            <a:r>
              <a:rPr lang="en-US" dirty="0" smtClean="0"/>
              <a:t> max contact </a:t>
            </a:r>
            <a:br>
              <a:rPr lang="en-US" dirty="0" smtClean="0"/>
            </a:br>
            <a:r>
              <a:rPr lang="en-US" dirty="0" smtClean="0"/>
              <a:t>resistance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Relay for fan</a:t>
            </a:r>
            <a:endParaRPr lang="en-US" dirty="0"/>
          </a:p>
        </p:txBody>
      </p:sp>
      <p:sp>
        <p:nvSpPr>
          <p:cNvPr id="9" name="AutoShape 2" descr="https://us-mg5.mail.yahoo.com/ya/download?mid=2%5f0%5f0%5f1%5f7738783%5fAJ52imIAABBNVO5MFQ8uuFYpOW4&amp;m=YaDownload&amp;pid=2&amp;fid=Inbox&amp;inline=1&amp;appid=yahoomai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295400"/>
            <a:ext cx="4559300" cy="4229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4114800"/>
            <a:ext cx="2105025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97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71600"/>
            <a:ext cx="4648200" cy="4635691"/>
          </a:xfrm>
        </p:spPr>
        <p:txBody>
          <a:bodyPr>
            <a:normAutofit/>
          </a:bodyPr>
          <a:lstStyle/>
          <a:p>
            <a:r>
              <a:rPr lang="en-US" dirty="0" smtClean="0"/>
              <a:t>A low-power </a:t>
            </a:r>
            <a:r>
              <a:rPr lang="en-US" dirty="0"/>
              <a:t>wireless transceiver </a:t>
            </a:r>
            <a:r>
              <a:rPr lang="en-US" dirty="0" smtClean="0"/>
              <a:t>compatible with the MSP430</a:t>
            </a:r>
            <a:r>
              <a:rPr lang="en-US" dirty="0"/>
              <a:t> </a:t>
            </a:r>
            <a:r>
              <a:rPr lang="en-US" dirty="0" smtClean="0"/>
              <a:t>microcontroller </a:t>
            </a:r>
          </a:p>
          <a:p>
            <a:endParaRPr lang="en-US" dirty="0"/>
          </a:p>
          <a:p>
            <a:r>
              <a:rPr lang="en-US" dirty="0"/>
              <a:t>Advantages</a:t>
            </a:r>
          </a:p>
          <a:p>
            <a:pPr lvl="1"/>
            <a:r>
              <a:rPr lang="en-US" dirty="0"/>
              <a:t>Low power consumption</a:t>
            </a:r>
          </a:p>
          <a:p>
            <a:pPr lvl="1"/>
            <a:r>
              <a:rPr lang="en-US" dirty="0"/>
              <a:t>Low </a:t>
            </a:r>
            <a:r>
              <a:rPr lang="en-US" dirty="0" smtClean="0"/>
              <a:t>Cost</a:t>
            </a:r>
          </a:p>
          <a:p>
            <a:pPr lvl="1"/>
            <a:r>
              <a:rPr lang="en-US" dirty="0" smtClean="0"/>
              <a:t>ISM Bands at 868/915MHz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Wireless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685800"/>
            <a:ext cx="243840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43252">
            <a:off x="6397132" y="3478966"/>
            <a:ext cx="21487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811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Owner\Downloads\overview block diagram (1) copy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10" b="12295"/>
          <a:stretch/>
        </p:blipFill>
        <p:spPr bwMode="auto">
          <a:xfrm>
            <a:off x="-76200" y="533400"/>
            <a:ext cx="92964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27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 Environments 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457200" y="1447800"/>
            <a:ext cx="8229600" cy="4648200"/>
          </a:xfrm>
        </p:spPr>
        <p:txBody>
          <a:bodyPr>
            <a:normAutofit/>
          </a:bodyPr>
          <a:lstStyle/>
          <a:p>
            <a:r>
              <a:rPr lang="en-US" u="sng" dirty="0"/>
              <a:t>Language</a:t>
            </a:r>
            <a:r>
              <a:rPr lang="en-US" dirty="0"/>
              <a:t>: </a:t>
            </a:r>
            <a:r>
              <a:rPr lang="en-US" dirty="0" smtClean="0"/>
              <a:t>C/C++</a:t>
            </a:r>
            <a:endParaRPr lang="en-US" dirty="0"/>
          </a:p>
          <a:p>
            <a:endParaRPr lang="en-US" u="sng" dirty="0" smtClean="0"/>
          </a:p>
          <a:p>
            <a:r>
              <a:rPr lang="en-US" u="sng" dirty="0" smtClean="0"/>
              <a:t>Testing</a:t>
            </a:r>
            <a:r>
              <a:rPr lang="en-US" dirty="0" smtClean="0"/>
              <a:t>: </a:t>
            </a:r>
            <a:r>
              <a:rPr lang="en-US" dirty="0" err="1" smtClean="0"/>
              <a:t>Energia</a:t>
            </a:r>
            <a:endParaRPr lang="en-US" dirty="0" smtClean="0"/>
          </a:p>
          <a:p>
            <a:pPr algn="ctr"/>
            <a:endParaRPr lang="en-US" dirty="0" smtClean="0"/>
          </a:p>
          <a:p>
            <a:r>
              <a:rPr lang="en-US" u="sng" dirty="0" smtClean="0"/>
              <a:t>Implementation</a:t>
            </a:r>
            <a:r>
              <a:rPr lang="en-US" dirty="0" smtClean="0"/>
              <a:t>: </a:t>
            </a:r>
            <a:r>
              <a:rPr lang="en-US" dirty="0" err="1" smtClean="0"/>
              <a:t>Energia</a:t>
            </a:r>
            <a:r>
              <a:rPr lang="en-US" dirty="0" smtClean="0"/>
              <a:t> </a:t>
            </a:r>
            <a:br>
              <a:rPr lang="en-US" dirty="0" smtClean="0"/>
            </a:br>
            <a:endParaRPr lang="en-US" dirty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u="sng" dirty="0" smtClean="0"/>
              <a:t>Wireless</a:t>
            </a:r>
            <a:r>
              <a:rPr lang="en-US" dirty="0" smtClean="0"/>
              <a:t>: Unlicensed ISM Band  868/915MHz</a:t>
            </a:r>
          </a:p>
          <a:p>
            <a:endParaRPr lang="en-US" dirty="0"/>
          </a:p>
          <a:p>
            <a:r>
              <a:rPr lang="en-US" u="sng" dirty="0" smtClean="0"/>
              <a:t>Schematics</a:t>
            </a:r>
            <a:r>
              <a:rPr lang="en-US" dirty="0" smtClean="0"/>
              <a:t>: </a:t>
            </a:r>
            <a:r>
              <a:rPr lang="en-US" dirty="0" err="1" smtClean="0"/>
              <a:t>KiCad</a:t>
            </a:r>
            <a:r>
              <a:rPr lang="en-US" dirty="0" smtClean="0"/>
              <a:t> EDA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3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filesystem:https://web.telegram.org/temporary/702228048_48503_134261409784783522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C:\Users\Owner\Downloads\Mas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1200" y="160338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MCU Master Flowchart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3453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MCU Slave Flowchart</a:t>
            </a:r>
            <a:endParaRPr lang="en-US" dirty="0"/>
          </a:p>
        </p:txBody>
      </p:sp>
      <p:sp>
        <p:nvSpPr>
          <p:cNvPr id="4" name="AutoShape 2" descr="filesystem:https://web.telegram.org/temporary/doc25850531551798887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6" name="Picture 4" descr="C:\Users\Owner\Downloads\child final cod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1492492"/>
            <a:ext cx="7162800" cy="461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00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</a:t>
            </a:r>
            <a:r>
              <a:rPr lang="en-US" dirty="0" smtClean="0"/>
              <a:t>maximize energy efficiency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Provide target climate control</a:t>
            </a:r>
          </a:p>
          <a:p>
            <a:endParaRPr lang="en-US" dirty="0" smtClean="0"/>
          </a:p>
          <a:p>
            <a:r>
              <a:rPr lang="en-US" dirty="0" smtClean="0"/>
              <a:t>Have automated response from system, to watch your house while you are away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Ideal for a variety of users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44556"/>
            <a:ext cx="6858000" cy="5851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" y="6096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Tiva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 Schematic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74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Relay Board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363626"/>
            <a:ext cx="8458200" cy="4130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538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Wide input range</a:t>
            </a:r>
          </a:p>
          <a:p>
            <a:pPr lvl="1"/>
            <a:r>
              <a:rPr lang="en-US" dirty="0" smtClean="0"/>
              <a:t>4-40V DC input or 6-24V AC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5V 1A Output</a:t>
            </a:r>
          </a:p>
          <a:p>
            <a:pPr lvl="1"/>
            <a:r>
              <a:rPr lang="en-US" dirty="0" smtClean="0"/>
              <a:t>Supply to LCD and Relays</a:t>
            </a:r>
          </a:p>
          <a:p>
            <a:r>
              <a:rPr lang="en-US" dirty="0" smtClean="0"/>
              <a:t>3.3V 1.5A Output </a:t>
            </a:r>
          </a:p>
          <a:p>
            <a:pPr lvl="1"/>
            <a:r>
              <a:rPr lang="en-US" dirty="0" smtClean="0"/>
              <a:t>MCU,RF transceiver, and other sensor units</a:t>
            </a:r>
          </a:p>
          <a:p>
            <a:pPr lvl="1"/>
            <a:r>
              <a:rPr lang="en-US" dirty="0" smtClean="0"/>
              <a:t>Linear regulator improves efficiency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	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Management</a:t>
            </a:r>
            <a:endParaRPr lang="en-US" dirty="0"/>
          </a:p>
        </p:txBody>
      </p:sp>
      <p:sp>
        <p:nvSpPr>
          <p:cNvPr id="4" name="AutoShape 2" descr="filesystem:https://web.telegram.org/temporary/702218746_33018_1673924408514694789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219200"/>
            <a:ext cx="30480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480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36" y="2222863"/>
            <a:ext cx="8887328" cy="241227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Voltage Power Supply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9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Voltage Ripple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0825" y="1392237"/>
            <a:ext cx="4041775" cy="3941763"/>
          </a:xfrm>
        </p:spPr>
        <p:txBody>
          <a:bodyPr/>
          <a:lstStyle/>
          <a:p>
            <a:r>
              <a:rPr lang="en-US" dirty="0" smtClean="0"/>
              <a:t>Voltage ripple across the output power rails is currently </a:t>
            </a:r>
          </a:p>
          <a:p>
            <a:pPr lvl="1"/>
            <a:r>
              <a:rPr lang="en-US" dirty="0" smtClean="0"/>
              <a:t>5V power rail has approximately 28mV ripple effect</a:t>
            </a:r>
          </a:p>
          <a:p>
            <a:pPr lvl="1"/>
            <a:r>
              <a:rPr lang="en-US" dirty="0" smtClean="0"/>
              <a:t>3.3V power rail has approximately 24mV ripple effect</a:t>
            </a:r>
          </a:p>
          <a:p>
            <a:pPr lvl="1"/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52550"/>
            <a:ext cx="5105400" cy="3829050"/>
          </a:xfrm>
        </p:spPr>
      </p:pic>
    </p:spTree>
    <p:extLst>
      <p:ext uri="{BB962C8B-B14F-4D97-AF65-F5344CB8AC3E}">
        <p14:creationId xmlns:p14="http://schemas.microsoft.com/office/powerpoint/2010/main" val="173386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Market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Advantages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Disadvantages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 smtClean="0"/>
              <a:t>Scalable</a:t>
            </a:r>
          </a:p>
          <a:p>
            <a:endParaRPr lang="en-US" dirty="0" smtClean="0"/>
          </a:p>
          <a:p>
            <a:r>
              <a:rPr lang="en-US" dirty="0" smtClean="0"/>
              <a:t>Efficient</a:t>
            </a:r>
          </a:p>
          <a:p>
            <a:endParaRPr lang="en-US" dirty="0" smtClean="0"/>
          </a:p>
          <a:p>
            <a:r>
              <a:rPr lang="en-US" dirty="0" smtClean="0"/>
              <a:t>Cost Effective</a:t>
            </a:r>
          </a:p>
          <a:p>
            <a:endParaRPr lang="en-US" dirty="0" smtClean="0"/>
          </a:p>
          <a:p>
            <a:r>
              <a:rPr lang="en-US" dirty="0" smtClean="0"/>
              <a:t>Future Growth Capabilities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Hard to integrate</a:t>
            </a:r>
          </a:p>
          <a:p>
            <a:endParaRPr lang="en-US" dirty="0" smtClean="0"/>
          </a:p>
          <a:p>
            <a:r>
              <a:rPr lang="en-US" dirty="0" smtClean="0"/>
              <a:t>Sacrifice quality for price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5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Finish </a:t>
            </a:r>
            <a:r>
              <a:rPr lang="en-US" dirty="0" err="1" smtClean="0"/>
              <a:t>Tiva</a:t>
            </a:r>
            <a:r>
              <a:rPr lang="en-US" dirty="0" smtClean="0"/>
              <a:t> C PCB Design</a:t>
            </a:r>
          </a:p>
          <a:p>
            <a:r>
              <a:rPr lang="en-US" dirty="0" smtClean="0"/>
              <a:t>Order Board</a:t>
            </a:r>
          </a:p>
          <a:p>
            <a:r>
              <a:rPr lang="en-US" dirty="0" smtClean="0"/>
              <a:t>Debug </a:t>
            </a:r>
            <a:r>
              <a:rPr lang="en-US" dirty="0" err="1" smtClean="0"/>
              <a:t>Debug</a:t>
            </a:r>
            <a:r>
              <a:rPr lang="en-US" dirty="0" smtClean="0"/>
              <a:t> </a:t>
            </a:r>
            <a:r>
              <a:rPr lang="en-US" dirty="0" err="1" smtClean="0"/>
              <a:t>Debug</a:t>
            </a:r>
            <a:endParaRPr lang="en-US" dirty="0" smtClean="0"/>
          </a:p>
          <a:p>
            <a:endParaRPr lang="en-US" dirty="0" smtClean="0"/>
          </a:p>
          <a:p>
            <a:r>
              <a:rPr lang="en-US" sz="3600" b="1" dirty="0" smtClean="0"/>
              <a:t>Integration and Test</a:t>
            </a:r>
          </a:p>
          <a:p>
            <a:pPr marL="109728" indent="0">
              <a:buNone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Remaining Tasks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48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0011747"/>
              </p:ext>
            </p:extLst>
          </p:nvPr>
        </p:nvGraphicFramePr>
        <p:xfrm>
          <a:off x="457200" y="1481138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98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11238"/>
            <a:ext cx="8229600" cy="1143000"/>
          </a:xfrm>
        </p:spPr>
        <p:txBody>
          <a:bodyPr/>
          <a:lstStyle/>
          <a:p>
            <a:r>
              <a:rPr lang="en-US" dirty="0" smtClean="0"/>
              <a:t>Budget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8149858"/>
              </p:ext>
            </p:extLst>
          </p:nvPr>
        </p:nvGraphicFramePr>
        <p:xfrm>
          <a:off x="533400" y="1828799"/>
          <a:ext cx="3733800" cy="3124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98458"/>
                <a:gridCol w="2035342"/>
              </a:tblGrid>
              <a:tr h="465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Subsystem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4431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PCB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$25.55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4431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Vent-Miser</a:t>
                      </a:r>
                      <a:r>
                        <a:rPr lang="en-US" sz="1200" u="none" strike="noStrike" baseline="0" dirty="0" smtClean="0">
                          <a:effectLst/>
                        </a:rPr>
                        <a:t> (2)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$15.11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4431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Circuit</a:t>
                      </a:r>
                      <a:r>
                        <a:rPr lang="en-US" sz="1200" u="none" strike="noStrike" baseline="0" dirty="0" smtClean="0">
                          <a:effectLst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</a:rPr>
                        <a:t>Equipment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$57.97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4431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baseline="0" dirty="0" smtClean="0">
                          <a:effectLst/>
                        </a:rPr>
                        <a:t>Blinds 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$25.88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4431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Pizza</a:t>
                      </a:r>
                      <a:r>
                        <a:rPr lang="en-US" sz="12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 and Steak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$1015.49??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4431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Total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smtClean="0">
                          <a:effectLst/>
                        </a:rPr>
                        <a:t>$124.51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62000" y="135423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Current budget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105400" y="1361083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Predicted spending</a:t>
            </a: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628481"/>
              </p:ext>
            </p:extLst>
          </p:nvPr>
        </p:nvGraphicFramePr>
        <p:xfrm>
          <a:off x="4648200" y="1768515"/>
          <a:ext cx="3829686" cy="31692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76562"/>
                <a:gridCol w="1276562"/>
                <a:gridCol w="1276562"/>
              </a:tblGrid>
              <a:tr h="3200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Part</a:t>
                      </a:r>
                      <a:endParaRPr lang="en-US" sz="1200" dirty="0">
                        <a:effectLst/>
                        <a:latin typeface="Arial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Quantity</a:t>
                      </a:r>
                      <a:endParaRPr lang="en-US" sz="1200">
                        <a:effectLst/>
                        <a:latin typeface="Arial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200">
                        <a:effectLst/>
                        <a:latin typeface="Arial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200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MCU</a:t>
                      </a:r>
                      <a:endParaRPr lang="en-US" sz="1200" dirty="0">
                        <a:effectLst/>
                        <a:latin typeface="Arial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Arial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$100</a:t>
                      </a:r>
                      <a:r>
                        <a:rPr lang="en-US" sz="1250" dirty="0">
                          <a:effectLst/>
                        </a:rPr>
                        <a:t>.</a:t>
                      </a:r>
                      <a:r>
                        <a:rPr lang="en-US" sz="1200" dirty="0">
                          <a:effectLst/>
                        </a:rPr>
                        <a:t>00</a:t>
                      </a:r>
                      <a:endParaRPr lang="en-US" sz="1200" dirty="0">
                        <a:effectLst/>
                        <a:latin typeface="Arial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200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Wireless Module</a:t>
                      </a:r>
                      <a:endParaRPr lang="en-US" sz="1200">
                        <a:effectLst/>
                        <a:latin typeface="Arial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Arial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$100</a:t>
                      </a:r>
                      <a:r>
                        <a:rPr lang="en-US" sz="1250">
                          <a:effectLst/>
                        </a:rPr>
                        <a:t>.</a:t>
                      </a:r>
                      <a:r>
                        <a:rPr lang="en-US" sz="12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Arial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200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PCB</a:t>
                      </a:r>
                      <a:endParaRPr lang="en-US" sz="1200">
                        <a:effectLst/>
                        <a:latin typeface="Arial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Arial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$80</a:t>
                      </a:r>
                      <a:r>
                        <a:rPr lang="en-US" sz="1250">
                          <a:effectLst/>
                        </a:rPr>
                        <a:t>.</a:t>
                      </a:r>
                      <a:r>
                        <a:rPr lang="en-US" sz="12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Arial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03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Sensors</a:t>
                      </a:r>
                      <a:endParaRPr lang="en-US" sz="1200" dirty="0">
                        <a:effectLst/>
                        <a:latin typeface="Arial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Arial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$80</a:t>
                      </a:r>
                      <a:r>
                        <a:rPr lang="en-US" sz="1250">
                          <a:effectLst/>
                        </a:rPr>
                        <a:t>.</a:t>
                      </a:r>
                      <a:r>
                        <a:rPr lang="en-US" sz="12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Arial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200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Servo Motor</a:t>
                      </a:r>
                      <a:endParaRPr lang="en-US" sz="1200" dirty="0">
                        <a:effectLst/>
                        <a:latin typeface="Arial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</a:t>
                      </a:r>
                      <a:endParaRPr lang="en-US" sz="1200" dirty="0">
                        <a:effectLst/>
                        <a:latin typeface="Arial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$80</a:t>
                      </a:r>
                      <a:r>
                        <a:rPr lang="en-US" sz="1250">
                          <a:effectLst/>
                        </a:rPr>
                        <a:t>.</a:t>
                      </a:r>
                      <a:r>
                        <a:rPr lang="en-US" sz="12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Arial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200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LCD Display</a:t>
                      </a:r>
                      <a:endParaRPr lang="en-US" sz="1200" dirty="0">
                        <a:effectLst/>
                        <a:latin typeface="Arial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Arial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$400</a:t>
                      </a:r>
                      <a:r>
                        <a:rPr lang="en-US" sz="1250">
                          <a:effectLst/>
                        </a:rPr>
                        <a:t>.</a:t>
                      </a:r>
                      <a:r>
                        <a:rPr lang="en-US" sz="12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Arial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200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Miscellaneous</a:t>
                      </a:r>
                      <a:endParaRPr lang="en-US" sz="1200" dirty="0">
                        <a:effectLst/>
                        <a:latin typeface="Arial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$300</a:t>
                      </a:r>
                      <a:r>
                        <a:rPr lang="en-US" sz="1250">
                          <a:effectLst/>
                        </a:rPr>
                        <a:t>.</a:t>
                      </a:r>
                      <a:r>
                        <a:rPr lang="en-US" sz="1200">
                          <a:effectLst/>
                        </a:rPr>
                        <a:t>00</a:t>
                      </a:r>
                      <a:endParaRPr lang="en-US" sz="1200">
                        <a:effectLst/>
                        <a:latin typeface="Arial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>
                          <a:effectLst/>
                          <a:latin typeface="+mj-lt"/>
                        </a:rPr>
                        <a:t>Alloted</a:t>
                      </a:r>
                      <a:r>
                        <a:rPr lang="en-US" sz="1100" b="1" dirty="0" smtClean="0">
                          <a:effectLst/>
                          <a:latin typeface="+mj-lt"/>
                        </a:rPr>
                        <a:t> Budget</a:t>
                      </a:r>
                      <a:endParaRPr lang="en-US" sz="1100" b="1" dirty="0">
                        <a:effectLst/>
                        <a:latin typeface="+mj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$1140</a:t>
                      </a:r>
                      <a:r>
                        <a:rPr lang="en-US" sz="1250" b="1" dirty="0">
                          <a:effectLst/>
                        </a:rPr>
                        <a:t>.</a:t>
                      </a:r>
                      <a:r>
                        <a:rPr lang="en-US" sz="1200" b="1" dirty="0">
                          <a:effectLst/>
                        </a:rPr>
                        <a:t>00</a:t>
                      </a:r>
                      <a:endParaRPr lang="en-US" sz="1200" b="1" dirty="0">
                        <a:effectLst/>
                        <a:latin typeface="Arial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650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51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2728"/>
            <a:ext cx="8229600" cy="499567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Master Controller (Powered by </a:t>
            </a:r>
            <a:r>
              <a:rPr lang="en-US" dirty="0" err="1" smtClean="0"/>
              <a:t>Tiva</a:t>
            </a:r>
            <a:r>
              <a:rPr lang="en-US" dirty="0" smtClean="0"/>
              <a:t> C)</a:t>
            </a:r>
          </a:p>
          <a:p>
            <a:r>
              <a:rPr lang="en-US" dirty="0" smtClean="0"/>
              <a:t>Evaluate current temperature conditions.  </a:t>
            </a:r>
          </a:p>
          <a:p>
            <a:pPr lvl="1"/>
            <a:r>
              <a:rPr lang="en-US" dirty="0" smtClean="0"/>
              <a:t>Actively monitor temperature conditions and response will be from requested user input</a:t>
            </a:r>
          </a:p>
          <a:p>
            <a:pPr lvl="1"/>
            <a:r>
              <a:rPr lang="en-US" dirty="0" smtClean="0"/>
              <a:t>Specify “target” zones so a user can be able to focus on specific rooms to combine efficiency with specificity. </a:t>
            </a:r>
          </a:p>
          <a:p>
            <a:pPr lvl="1"/>
            <a:r>
              <a:rPr lang="en-US" dirty="0" smtClean="0"/>
              <a:t>Transmit data to slave controllers to operate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Slave Controllers (Powered by MSP430)</a:t>
            </a:r>
          </a:p>
          <a:p>
            <a:r>
              <a:rPr lang="en-US" sz="2100" dirty="0" smtClean="0"/>
              <a:t>Operate on command from </a:t>
            </a:r>
            <a:r>
              <a:rPr lang="en-US" sz="2100" dirty="0" err="1" smtClean="0"/>
              <a:t>Tiva</a:t>
            </a:r>
            <a:r>
              <a:rPr lang="en-US" sz="2100" dirty="0" smtClean="0"/>
              <a:t> C</a:t>
            </a:r>
          </a:p>
          <a:p>
            <a:r>
              <a:rPr lang="en-US" sz="2100" dirty="0" smtClean="0"/>
              <a:t>Have automotive response to perform action</a:t>
            </a:r>
          </a:p>
          <a:p>
            <a:r>
              <a:rPr lang="en-US" sz="2100" dirty="0" smtClean="0"/>
              <a:t>Wirelessly receive instructions from Master Controller.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Layout</a:t>
            </a:r>
            <a:endParaRPr lang="en-US" dirty="0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4" name="pictur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300" y="1066800"/>
            <a:ext cx="8153400" cy="556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Cool Roommate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1219200"/>
            <a:ext cx="78486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Each </a:t>
            </a:r>
            <a:r>
              <a:rPr lang="en-US" sz="2400" dirty="0"/>
              <a:t>function is independent and controlled by the </a:t>
            </a:r>
            <a:r>
              <a:rPr lang="en-US" sz="2400" dirty="0" err="1" smtClean="0"/>
              <a:t>Tiva</a:t>
            </a:r>
            <a:r>
              <a:rPr lang="en-US" sz="2400" dirty="0" smtClean="0"/>
              <a:t> C.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The </a:t>
            </a:r>
            <a:r>
              <a:rPr lang="en-US" sz="2400" dirty="0" err="1" smtClean="0"/>
              <a:t>Tiva</a:t>
            </a:r>
            <a:r>
              <a:rPr lang="en-US" sz="2400" dirty="0" smtClean="0"/>
              <a:t> C also </a:t>
            </a:r>
            <a:r>
              <a:rPr lang="en-US" sz="2400" dirty="0"/>
              <a:t>takes feedback from the </a:t>
            </a:r>
            <a:r>
              <a:rPr lang="en-US" sz="2400" dirty="0" smtClean="0"/>
              <a:t>MSP430’s temperature sensors </a:t>
            </a:r>
            <a:r>
              <a:rPr lang="en-US" sz="2400" dirty="0"/>
              <a:t>and send different signals to each control according to the reading</a:t>
            </a:r>
            <a:r>
              <a:rPr lang="en-US" sz="2400" dirty="0" smtClean="0"/>
              <a:t>.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000" dirty="0" smtClean="0"/>
              <a:t>Ex: Room is too hot, so it focuses the air circulation to cool off the room.</a:t>
            </a:r>
          </a:p>
          <a:p>
            <a:pPr marL="800100" lvl="1" indent="-342900">
              <a:buFont typeface="Arial" pitchFamily="34" charset="0"/>
              <a:buChar char="•"/>
            </a:pPr>
            <a:endParaRPr lang="en-US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Slave controllers are not capable of communicating between each other. All messages are passed through the master.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1725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Hardware for Deliverables</a:t>
            </a:r>
            <a:endParaRPr lang="en-US" dirty="0"/>
          </a:p>
        </p:txBody>
      </p:sp>
      <p:pic>
        <p:nvPicPr>
          <p:cNvPr id="4" name="pictur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95400"/>
            <a:ext cx="8001000" cy="3733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30973" y="4923472"/>
            <a:ext cx="344036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Cortex M4 </a:t>
            </a:r>
            <a:r>
              <a:rPr lang="en-US" dirty="0" smtClean="0"/>
              <a:t>TM4C1294NCPDT</a:t>
            </a:r>
          </a:p>
          <a:p>
            <a:r>
              <a:rPr lang="en-US" dirty="0" smtClean="0"/>
              <a:t>RF Module</a:t>
            </a:r>
          </a:p>
          <a:p>
            <a:r>
              <a:rPr lang="en-US" dirty="0" smtClean="0"/>
              <a:t>LCD Display</a:t>
            </a:r>
          </a:p>
          <a:p>
            <a:r>
              <a:rPr lang="en-US" dirty="0" smtClean="0"/>
              <a:t>Temperature sensor</a:t>
            </a:r>
          </a:p>
          <a:p>
            <a:r>
              <a:rPr lang="en-US" dirty="0" smtClean="0"/>
              <a:t>Wi-Fi module (Optional).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Cool Roommate Subsystem</a:t>
            </a:r>
            <a:endParaRPr lang="en-US" dirty="0"/>
          </a:p>
        </p:txBody>
      </p:sp>
      <p:pic>
        <p:nvPicPr>
          <p:cNvPr id="4" name="pictur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43000"/>
            <a:ext cx="8534400" cy="3581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0" y="4756484"/>
            <a:ext cx="32528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RF Module</a:t>
            </a:r>
            <a:br>
              <a:rPr lang="en-US" dirty="0" smtClean="0"/>
            </a:br>
            <a:r>
              <a:rPr lang="en-US" dirty="0" smtClean="0"/>
              <a:t>MSP430</a:t>
            </a:r>
            <a:br>
              <a:rPr lang="en-US" dirty="0" smtClean="0"/>
            </a:br>
            <a:r>
              <a:rPr lang="en-US" dirty="0" smtClean="0"/>
              <a:t>Servo Motor (Task Pending)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9847892"/>
              </p:ext>
            </p:extLst>
          </p:nvPr>
        </p:nvGraphicFramePr>
        <p:xfrm>
          <a:off x="685800" y="1981200"/>
          <a:ext cx="7391400" cy="33272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45457"/>
                <a:gridCol w="1219140"/>
                <a:gridCol w="1271469"/>
                <a:gridCol w="2155334"/>
              </a:tblGrid>
              <a:tr h="39728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Arial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LM35</a:t>
                      </a:r>
                      <a:endParaRPr lang="en-US" sz="1200">
                        <a:effectLst/>
                        <a:latin typeface="Arial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INA330</a:t>
                      </a:r>
                      <a:endParaRPr lang="en-US" sz="1200">
                        <a:effectLst/>
                        <a:latin typeface="Arial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TMP006</a:t>
                      </a:r>
                      <a:endParaRPr lang="en-US" sz="1200">
                        <a:effectLst/>
                        <a:latin typeface="Arial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9456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Supply Voltage Range</a:t>
                      </a:r>
                      <a:endParaRPr lang="en-US" sz="1200">
                        <a:effectLst/>
                        <a:latin typeface="Arial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+4V </a:t>
                      </a:r>
                      <a:r>
                        <a:rPr lang="en-US" sz="1200" dirty="0">
                          <a:effectLst/>
                        </a:rPr>
                        <a:t>to </a:t>
                      </a:r>
                      <a:r>
                        <a:rPr lang="en-US" sz="1200" dirty="0" smtClean="0">
                          <a:effectLst/>
                        </a:rPr>
                        <a:t>+20V</a:t>
                      </a:r>
                      <a:endParaRPr lang="en-US" sz="1200" dirty="0">
                        <a:effectLst/>
                        <a:latin typeface="Arial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+2.7V to +5.5V</a:t>
                      </a:r>
                      <a:endParaRPr lang="en-US" sz="1200">
                        <a:effectLst/>
                        <a:latin typeface="Arial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2.2 V to 5.5 V</a:t>
                      </a:r>
                      <a:endParaRPr lang="en-US" sz="1200">
                        <a:effectLst/>
                        <a:latin typeface="Arial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99320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Operating Temperature Range</a:t>
                      </a:r>
                      <a:endParaRPr lang="en-US" sz="1200">
                        <a:effectLst/>
                        <a:latin typeface="Arial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-55°C to 150°C</a:t>
                      </a:r>
                      <a:endParaRPr lang="en-US" sz="1200">
                        <a:effectLst/>
                        <a:latin typeface="Arial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–40°C to +85°C</a:t>
                      </a:r>
                      <a:endParaRPr lang="en-US" sz="1200">
                        <a:effectLst/>
                        <a:latin typeface="Arial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–40°C to +125°C</a:t>
                      </a:r>
                      <a:endParaRPr lang="en-US" sz="1200">
                        <a:effectLst/>
                        <a:latin typeface="Arial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9728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Typical Accuracy</a:t>
                      </a:r>
                      <a:endParaRPr lang="en-US" sz="1200">
                        <a:effectLst/>
                        <a:latin typeface="Arial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±1⁄4˚C</a:t>
                      </a:r>
                      <a:endParaRPr lang="en-US" sz="1200">
                        <a:effectLst/>
                        <a:latin typeface="Arial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0.009°C</a:t>
                      </a:r>
                      <a:endParaRPr lang="en-US" sz="1200">
                        <a:effectLst/>
                        <a:latin typeface="Arial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±0.5°C</a:t>
                      </a:r>
                      <a:endParaRPr lang="en-US" sz="1200">
                        <a:effectLst/>
                        <a:latin typeface="Arial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4762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Pin Count</a:t>
                      </a:r>
                      <a:endParaRPr lang="en-US" sz="1200">
                        <a:effectLst/>
                        <a:latin typeface="Arial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Arial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</a:t>
                      </a:r>
                      <a:endParaRPr lang="en-US" sz="1200">
                        <a:effectLst/>
                        <a:latin typeface="Arial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Arial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9728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Price</a:t>
                      </a:r>
                      <a:endParaRPr lang="en-US" sz="1200">
                        <a:effectLst/>
                        <a:latin typeface="Arial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$5.00</a:t>
                      </a:r>
                      <a:endParaRPr lang="en-US" sz="1200">
                        <a:effectLst/>
                        <a:latin typeface="Arial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$4.95</a:t>
                      </a:r>
                      <a:endParaRPr lang="en-US" sz="1200">
                        <a:effectLst/>
                        <a:latin typeface="Arial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$4.33</a:t>
                      </a:r>
                      <a:endParaRPr lang="en-US" sz="1200" dirty="0">
                        <a:effectLst/>
                        <a:latin typeface="Arial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temperature sensor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26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6312</TotalTime>
  <Words>1001</Words>
  <Application>Microsoft Office PowerPoint</Application>
  <PresentationFormat>On-screen Show (4:3)</PresentationFormat>
  <Paragraphs>367</Paragraphs>
  <Slides>39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SimSun</vt:lpstr>
      <vt:lpstr>Arial</vt:lpstr>
      <vt:lpstr>Calibri</vt:lpstr>
      <vt:lpstr>Cambria Math</vt:lpstr>
      <vt:lpstr>Lucida Sans Unicode</vt:lpstr>
      <vt:lpstr>Times New Roman</vt:lpstr>
      <vt:lpstr>Verdana</vt:lpstr>
      <vt:lpstr>Wingdings 2</vt:lpstr>
      <vt:lpstr>Wingdings 3</vt:lpstr>
      <vt:lpstr>Concourse</vt:lpstr>
      <vt:lpstr>PowerPoint Presentation</vt:lpstr>
      <vt:lpstr>Project Description</vt:lpstr>
      <vt:lpstr>Goals</vt:lpstr>
      <vt:lpstr>Objectives</vt:lpstr>
      <vt:lpstr>Physical Layout</vt:lpstr>
      <vt:lpstr>Cool Roommate</vt:lpstr>
      <vt:lpstr>Hardware for Deliverables</vt:lpstr>
      <vt:lpstr> Cool Roommate Subsystem</vt:lpstr>
      <vt:lpstr>Choosing temperature sensor </vt:lpstr>
      <vt:lpstr>Thermometer Sensor </vt:lpstr>
      <vt:lpstr>LM35 Implementation Test</vt:lpstr>
      <vt:lpstr>Vent Automation</vt:lpstr>
      <vt:lpstr>Design Approach</vt:lpstr>
      <vt:lpstr>Core System Block Diagram</vt:lpstr>
      <vt:lpstr>MicroController</vt:lpstr>
      <vt:lpstr>Slave Controller </vt:lpstr>
      <vt:lpstr>PowerPoint Presentation</vt:lpstr>
      <vt:lpstr>PowerPoint Presentation</vt:lpstr>
      <vt:lpstr>Liquid Crystal Display </vt:lpstr>
      <vt:lpstr>Design Implementation </vt:lpstr>
      <vt:lpstr>Design Implementation</vt:lpstr>
      <vt:lpstr>Blinds Integration</vt:lpstr>
      <vt:lpstr>PowerPoint Presentation</vt:lpstr>
      <vt:lpstr>Relay for fan</vt:lpstr>
      <vt:lpstr>RF Wireless</vt:lpstr>
      <vt:lpstr>PowerPoint Presentation</vt:lpstr>
      <vt:lpstr>Development Environments </vt:lpstr>
      <vt:lpstr>PowerPoint Presentation</vt:lpstr>
      <vt:lpstr>MCU Slave Flowchart</vt:lpstr>
      <vt:lpstr>PowerPoint Presentation</vt:lpstr>
      <vt:lpstr>Relay Board</vt:lpstr>
      <vt:lpstr>Power Management</vt:lpstr>
      <vt:lpstr>Low Voltage Power Supply </vt:lpstr>
      <vt:lpstr>Voltage Ripple </vt:lpstr>
      <vt:lpstr>Current Market </vt:lpstr>
      <vt:lpstr>Remaining Tasks</vt:lpstr>
      <vt:lpstr>Progress</vt:lpstr>
      <vt:lpstr>Budget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CoolRoommate</dc:title>
  <dc:creator>dennis.moy@advancedtech-usa.com</dc:creator>
  <cp:keywords>Home Automation</cp:keywords>
  <cp:lastModifiedBy>Dennis W. Moy</cp:lastModifiedBy>
  <cp:revision>218</cp:revision>
  <dcterms:created xsi:type="dcterms:W3CDTF">2011-05-31T11:24:57Z</dcterms:created>
  <dcterms:modified xsi:type="dcterms:W3CDTF">2015-04-30T05:26:16Z</dcterms:modified>
</cp:coreProperties>
</file>