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59"/>
  </p:notesMasterIdLst>
  <p:sldIdLst>
    <p:sldId id="256" r:id="rId5"/>
    <p:sldId id="332" r:id="rId6"/>
    <p:sldId id="257" r:id="rId7"/>
    <p:sldId id="270" r:id="rId8"/>
    <p:sldId id="336" r:id="rId9"/>
    <p:sldId id="265" r:id="rId10"/>
    <p:sldId id="326" r:id="rId11"/>
    <p:sldId id="327" r:id="rId12"/>
    <p:sldId id="323" r:id="rId13"/>
    <p:sldId id="325" r:id="rId14"/>
    <p:sldId id="324" r:id="rId15"/>
    <p:sldId id="318" r:id="rId16"/>
    <p:sldId id="321" r:id="rId17"/>
    <p:sldId id="319" r:id="rId18"/>
    <p:sldId id="320" r:id="rId19"/>
    <p:sldId id="341" r:id="rId20"/>
    <p:sldId id="295" r:id="rId21"/>
    <p:sldId id="268" r:id="rId22"/>
    <p:sldId id="315" r:id="rId23"/>
    <p:sldId id="316" r:id="rId24"/>
    <p:sldId id="296" r:id="rId25"/>
    <p:sldId id="297" r:id="rId26"/>
    <p:sldId id="304" r:id="rId27"/>
    <p:sldId id="305" r:id="rId28"/>
    <p:sldId id="306" r:id="rId29"/>
    <p:sldId id="346" r:id="rId30"/>
    <p:sldId id="348" r:id="rId31"/>
    <p:sldId id="349" r:id="rId32"/>
    <p:sldId id="301" r:id="rId33"/>
    <p:sldId id="339" r:id="rId34"/>
    <p:sldId id="340" r:id="rId35"/>
    <p:sldId id="302" r:id="rId36"/>
    <p:sldId id="303" r:id="rId37"/>
    <p:sldId id="272" r:id="rId38"/>
    <p:sldId id="308" r:id="rId39"/>
    <p:sldId id="342" r:id="rId40"/>
    <p:sldId id="353" r:id="rId41"/>
    <p:sldId id="343" r:id="rId42"/>
    <p:sldId id="329" r:id="rId43"/>
    <p:sldId id="307" r:id="rId44"/>
    <p:sldId id="344" r:id="rId45"/>
    <p:sldId id="345" r:id="rId46"/>
    <p:sldId id="311" r:id="rId47"/>
    <p:sldId id="317" r:id="rId48"/>
    <p:sldId id="273" r:id="rId49"/>
    <p:sldId id="275" r:id="rId50"/>
    <p:sldId id="276" r:id="rId51"/>
    <p:sldId id="277" r:id="rId52"/>
    <p:sldId id="281" r:id="rId53"/>
    <p:sldId id="278" r:id="rId54"/>
    <p:sldId id="279" r:id="rId55"/>
    <p:sldId id="280" r:id="rId56"/>
    <p:sldId id="283" r:id="rId57"/>
    <p:sldId id="284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1A63377-73B9-4536-A3B0-49314AB8AAA1}">
          <p14:sldIdLst>
            <p14:sldId id="256"/>
            <p14:sldId id="332"/>
            <p14:sldId id="257"/>
          </p14:sldIdLst>
        </p14:section>
        <p14:section name="Overview" id="{1939C674-B806-42C0-AAF6-8285BF506850}">
          <p14:sldIdLst>
            <p14:sldId id="270"/>
          </p14:sldIdLst>
        </p14:section>
        <p14:section name="Central manager" id="{F1FC40E6-1A19-47FE-B967-8A3BAE9CCA4E}">
          <p14:sldIdLst>
            <p14:sldId id="336"/>
            <p14:sldId id="265"/>
            <p14:sldId id="326"/>
            <p14:sldId id="327"/>
            <p14:sldId id="323"/>
            <p14:sldId id="325"/>
            <p14:sldId id="324"/>
            <p14:sldId id="318"/>
            <p14:sldId id="321"/>
            <p14:sldId id="319"/>
            <p14:sldId id="320"/>
          </p14:sldIdLst>
        </p14:section>
        <p14:section name="Smart Switch" id="{422D88BB-D0F3-4367-A58E-DFBCDC6F6BDB}">
          <p14:sldIdLst>
            <p14:sldId id="341"/>
            <p14:sldId id="295"/>
            <p14:sldId id="268"/>
            <p14:sldId id="315"/>
            <p14:sldId id="316"/>
            <p14:sldId id="296"/>
            <p14:sldId id="297"/>
            <p14:sldId id="304"/>
            <p14:sldId id="305"/>
            <p14:sldId id="306"/>
            <p14:sldId id="346"/>
            <p14:sldId id="348"/>
            <p14:sldId id="349"/>
            <p14:sldId id="301"/>
            <p14:sldId id="339"/>
            <p14:sldId id="340"/>
            <p14:sldId id="302"/>
            <p14:sldId id="303"/>
            <p14:sldId id="272"/>
            <p14:sldId id="308"/>
          </p14:sldIdLst>
        </p14:section>
        <p14:section name="Load Control" id="{B3ABF0CF-ED8E-48FB-93C0-5581B9F945B1}">
          <p14:sldIdLst>
            <p14:sldId id="342"/>
            <p14:sldId id="353"/>
          </p14:sldIdLst>
        </p14:section>
        <p14:section name="Vent Control" id="{61A22E8F-0B68-4BC1-B92F-E54CB018C1E3}">
          <p14:sldIdLst>
            <p14:sldId id="343"/>
            <p14:sldId id="329"/>
            <p14:sldId id="307"/>
          </p14:sldIdLst>
        </p14:section>
        <p14:section name="Glove" id="{44D68A36-39BA-4024-9C32-60C5417C3DDF}">
          <p14:sldIdLst>
            <p14:sldId id="344"/>
            <p14:sldId id="345"/>
            <p14:sldId id="311"/>
            <p14:sldId id="317"/>
            <p14:sldId id="273"/>
            <p14:sldId id="275"/>
            <p14:sldId id="276"/>
            <p14:sldId id="277"/>
          </p14:sldIdLst>
        </p14:section>
        <p14:section name="Prototypes" id="{3F8AD031-2541-493D-A46C-999298BFB296}">
          <p14:sldIdLst>
            <p14:sldId id="281"/>
          </p14:sldIdLst>
        </p14:section>
        <p14:section name="Admin" id="{D2C406C0-E07D-4274-9C09-AA796E2A9A31}">
          <p14:sldIdLst>
            <p14:sldId id="278"/>
            <p14:sldId id="279"/>
            <p14:sldId id="280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 Mujica" initials="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06D"/>
    <a:srgbClr val="820000"/>
    <a:srgbClr val="697919"/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8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7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Sheet1!$D$13</c:f>
              <c:strCache>
                <c:ptCount val="1"/>
                <c:pt idx="0">
                  <c:v>Implementation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Glove</c:v>
              </c:pt>
              <c:pt idx="1">
                <c:v>Smart Switch</c:v>
              </c:pt>
              <c:pt idx="2">
                <c:v>Central Manager</c:v>
              </c:pt>
              <c:pt idx="3">
                <c:v>Load Control</c:v>
              </c:pt>
              <c:pt idx="4">
                <c:v>Vent Control</c:v>
              </c:pt>
            </c:strLit>
          </c:cat>
          <c:val>
            <c:numRef>
              <c:f>Sheet1!$E$14:$E$18</c:f>
              <c:numCache>
                <c:formatCode>0%</c:formatCode>
                <c:ptCount val="5"/>
                <c:pt idx="0">
                  <c:v>0.5</c:v>
                </c:pt>
                <c:pt idx="1">
                  <c:v>0.2</c:v>
                </c:pt>
                <c:pt idx="2">
                  <c:v>0.4</c:v>
                </c:pt>
                <c:pt idx="3">
                  <c:v>0.05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99-44BF-B539-318BBA394197}"/>
            </c:ext>
          </c:extLst>
        </c:ser>
        <c:ser>
          <c:idx val="1"/>
          <c:order val="1"/>
          <c:tx>
            <c:strRef>
              <c:f>Sheet1!$D$7</c:f>
              <c:strCache>
                <c:ptCount val="1"/>
                <c:pt idx="0">
                  <c:v>Design</c:v>
                </c:pt>
              </c:strCache>
            </c:strRef>
          </c:tx>
          <c:spPr>
            <a:solidFill>
              <a:srgbClr val="CC0099"/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Glove</c:v>
              </c:pt>
              <c:pt idx="1">
                <c:v>Smart Switch</c:v>
              </c:pt>
              <c:pt idx="2">
                <c:v>Central Manager</c:v>
              </c:pt>
              <c:pt idx="3">
                <c:v>Load Control</c:v>
              </c:pt>
              <c:pt idx="4">
                <c:v>Vent Control</c:v>
              </c:pt>
            </c:strLit>
          </c:cat>
          <c:val>
            <c:numRef>
              <c:f>Sheet1!$E$8:$E$12</c:f>
              <c:numCache>
                <c:formatCode>0%</c:formatCode>
                <c:ptCount val="5"/>
                <c:pt idx="0">
                  <c:v>0.8</c:v>
                </c:pt>
                <c:pt idx="1">
                  <c:v>0.65</c:v>
                </c:pt>
                <c:pt idx="2">
                  <c:v>0.5</c:v>
                </c:pt>
                <c:pt idx="3">
                  <c:v>0.1</c:v>
                </c:pt>
                <c:pt idx="4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99-44BF-B539-318BBA394197}"/>
            </c:ext>
          </c:extLst>
        </c:ser>
        <c:ser>
          <c:idx val="0"/>
          <c:order val="2"/>
          <c:tx>
            <c:strRef>
              <c:f>Sheet1!$D$1</c:f>
              <c:strCache>
                <c:ptCount val="1"/>
                <c:pt idx="0">
                  <c:v>Research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strLit>
              <c:ptCount val="5"/>
              <c:pt idx="0">
                <c:v>Glove</c:v>
              </c:pt>
              <c:pt idx="1">
                <c:v>Smart Switch</c:v>
              </c:pt>
              <c:pt idx="2">
                <c:v>Central Manager</c:v>
              </c:pt>
              <c:pt idx="3">
                <c:v>Load Control</c:v>
              </c:pt>
              <c:pt idx="4">
                <c:v>Vent Control</c:v>
              </c:pt>
            </c:strLit>
          </c:cat>
          <c:val>
            <c:numRef>
              <c:f>Sheet1!$E$2:$E$6</c:f>
              <c:numCache>
                <c:formatCode>0%</c:formatCode>
                <c:ptCount val="5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0.7</c:v>
                </c:pt>
                <c:pt idx="4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99-44BF-B539-318BBA394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"/>
        <c:axId val="2115863232"/>
        <c:axId val="2115864320"/>
      </c:barChart>
      <c:catAx>
        <c:axId val="2115863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864320"/>
        <c:crosses val="autoZero"/>
        <c:auto val="1"/>
        <c:lblAlgn val="ctr"/>
        <c:lblOffset val="100"/>
        <c:noMultiLvlLbl val="0"/>
      </c:catAx>
      <c:valAx>
        <c:axId val="2115864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86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870012994931753"/>
          <c:y val="0.93684896361360503"/>
          <c:w val="0.82351713705798291"/>
          <c:h val="6.3151036386394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3242E-BBEA-4D67-9F0B-DE8F8782D088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D3A3A-4C2A-4330-BACD-7ED05530C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18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3A61-3A34-43B2-BF94-C36A3F6D72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68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Get</a:t>
            </a:r>
            <a:r>
              <a:rPr lang="en-US"/>
              <a:t> rid of white on layout - Josh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14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Finish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89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Grant, label</a:t>
            </a:r>
            <a:r>
              <a:rPr lang="en-US" baseline="0" dirty="0" smtClean="0"/>
              <a:t> the measurement units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08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Finish - Josh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3A61-3A34-43B2-BF94-C36A3F6D72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92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</a:t>
            </a:r>
            <a:r>
              <a:rPr lang="en-US"/>
              <a:t> picture, add bulk capacitor equations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228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/>
              <a:t> animation for title/picture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91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state diagram, add CTS/RTS</a:t>
            </a:r>
            <a:r>
              <a:rPr lang="en-US" baseline="0" dirty="0" smtClean="0"/>
              <a:t> interrupt 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8357-741E-4F72-8EDF-972DA7D22C52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59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Diagram</a:t>
            </a:r>
            <a:r>
              <a:rPr lang="en-US"/>
              <a:t> showing how triac control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61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Update, add pictures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8357-741E-4F72-8EDF-972DA7D22C52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61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/>
              <a:t> 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9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</a:t>
            </a:r>
            <a:r>
              <a:rPr lang="en-US"/>
              <a:t> motivations and Goals and Objectives into 1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Combine this slide with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31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8357-741E-4F72-8EDF-972DA7D22C52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209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48357-741E-4F72-8EDF-972DA7D22C52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25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more pictures/slides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7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/>
              <a:t> total funding, fix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656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</a:t>
            </a:r>
            <a:r>
              <a:rPr lang="en-US"/>
              <a:t> legend bigger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20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864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Organize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3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 pictures, add more, talk about </a:t>
            </a:r>
            <a:r>
              <a:rPr lang="en-US" dirty="0" smtClean="0"/>
              <a:t>master/slave, mention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08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3A61-3A34-43B2-BF94-C36A3F6D72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9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4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</a:t>
            </a:r>
            <a:r>
              <a:rPr lang="en-US"/>
              <a:t> text – </a:t>
            </a:r>
            <a:r>
              <a:rPr lang="en-US" smtClean="0"/>
              <a:t>Josh</a:t>
            </a:r>
            <a:r>
              <a:rPr lang="en-US" dirty="0"/>
              <a:t>,</a:t>
            </a:r>
            <a:r>
              <a:rPr lang="en-US"/>
              <a:t> We need to mention how this is the main focus of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5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</a:t>
            </a:r>
            <a:r>
              <a:rPr lang="en-US"/>
              <a:t> - Josh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1D3A3A-4C2A-4330-BACD-7ED05530CE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78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this a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3A61-3A34-43B2-BF94-C36A3F6D72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13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93A61-3A34-43B2-BF94-C36A3F6D72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33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6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854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8547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42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95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6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09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1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6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8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06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4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7AE0520-FE3B-4B28-B945-FA8F86E286CA}" type="datetimeFigureOut">
              <a:rPr lang="en-US" smtClean="0"/>
              <a:t>3/6/2015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F0F03-A602-4890-84C5-214FFC4B1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9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m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tm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microsoft.com/office/2007/relationships/hdphoto" Target="../media/hdphoto7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t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emf"/><Relationship Id="rId5" Type="http://schemas.openxmlformats.org/officeDocument/2006/relationships/package" Target="../embeddings/Microsoft_Excel_Worksheet1.xlsx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381" y="816736"/>
            <a:ext cx="6620968" cy="3329581"/>
          </a:xfrm>
        </p:spPr>
        <p:txBody>
          <a:bodyPr>
            <a:normAutofit/>
          </a:bodyPr>
          <a:lstStyle/>
          <a:p>
            <a:r>
              <a:rPr lang="en-US" b="1" dirty="0">
                <a:ln w="28575">
                  <a:solidFill>
                    <a:schemeClr val="tx2"/>
                  </a:solidFill>
                </a:ln>
                <a:solidFill>
                  <a:srgbClr val="82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G.A.R.V.I.S.</a:t>
            </a:r>
            <a:r>
              <a:rPr lang="en-US" dirty="0"/>
              <a:t/>
            </a:r>
            <a:br>
              <a:rPr lang="en-US" dirty="0"/>
            </a:br>
            <a:r>
              <a:rPr lang="en-US" sz="3600" i="1" dirty="0"/>
              <a:t>Gesture-controlled Automated Residency Via Intelligent System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1435406"/>
          </a:xfrm>
        </p:spPr>
        <p:txBody>
          <a:bodyPr>
            <a:noAutofit/>
          </a:bodyPr>
          <a:lstStyle/>
          <a:p>
            <a:r>
              <a:rPr lang="en-US" sz="1400" b="1" dirty="0"/>
              <a:t>Joshua </a:t>
            </a:r>
            <a:r>
              <a:rPr lang="en-US" sz="1400" b="1" dirty="0" err="1"/>
              <a:t>Illes</a:t>
            </a:r>
            <a:r>
              <a:rPr lang="en-US" sz="1400" b="1" dirty="0"/>
              <a:t> (EE)</a:t>
            </a:r>
            <a:endParaRPr lang="en-US" sz="1400" b="1" dirty="0" smtClean="0"/>
          </a:p>
          <a:p>
            <a:r>
              <a:rPr lang="en-US" sz="1400" b="1" dirty="0"/>
              <a:t>Andres </a:t>
            </a:r>
            <a:r>
              <a:rPr lang="en-US" sz="1400" b="1" dirty="0" err="1"/>
              <a:t>Mujica</a:t>
            </a:r>
            <a:r>
              <a:rPr lang="en-US" sz="1400" b="1" dirty="0"/>
              <a:t> (EE)</a:t>
            </a:r>
            <a:endParaRPr lang="en-US" sz="1400" b="1" dirty="0" smtClean="0"/>
          </a:p>
          <a:p>
            <a:r>
              <a:rPr lang="en-US" sz="1400" b="1" dirty="0"/>
              <a:t>Grant </a:t>
            </a:r>
            <a:r>
              <a:rPr lang="en-US" sz="1400" b="1" dirty="0" err="1"/>
              <a:t>Schleich</a:t>
            </a:r>
            <a:r>
              <a:rPr lang="en-US" sz="1400" b="1" dirty="0"/>
              <a:t> (EE)</a:t>
            </a:r>
          </a:p>
          <a:p>
            <a:r>
              <a:rPr lang="en-US" sz="1400" b="1" dirty="0"/>
              <a:t>Sarah Strauss (</a:t>
            </a:r>
            <a:r>
              <a:rPr lang="en-US" sz="1400" b="1" dirty="0" err="1"/>
              <a:t>CpE</a:t>
            </a:r>
            <a:r>
              <a:rPr lang="en-US" sz="1400" b="1" dirty="0"/>
              <a:t>)</a:t>
            </a:r>
            <a:endParaRPr lang="en-US" sz="1400" b="1" dirty="0" smtClean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05" y="3486755"/>
            <a:ext cx="1675993" cy="1147973"/>
          </a:xfrm>
          <a:prstGeom prst="rect">
            <a:avLst/>
          </a:prstGeom>
        </p:spPr>
      </p:pic>
      <p:pic>
        <p:nvPicPr>
          <p:cNvPr id="2054" name="Picture 6" descr="https://namedropping.files.wordpress.com/2013/02/lei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95" y="5638799"/>
            <a:ext cx="2406214" cy="8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hapelboro.com/wp-content/uploads/2013/06/duke_energy_logo_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32" y="4739527"/>
            <a:ext cx="2178740" cy="7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14800" y="297476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5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48"/>
    </mc:Choice>
    <mc:Fallback xmlns="">
      <p:transition spd="slow" advTm="222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86604"/>
            <a:ext cx="7857401" cy="1450757"/>
          </a:xfrm>
        </p:spPr>
        <p:txBody>
          <a:bodyPr>
            <a:noAutofit/>
          </a:bodyPr>
          <a:lstStyle/>
          <a:p>
            <a:r>
              <a:rPr lang="en-US" sz="3600" dirty="0" smtClean="0"/>
              <a:t>Operating System: </a:t>
            </a:r>
            <a:br>
              <a:rPr lang="en-US" sz="3600" dirty="0" smtClean="0"/>
            </a:br>
            <a:r>
              <a:rPr lang="en-US" sz="3600" dirty="0" smtClean="0"/>
              <a:t>Embedded Linux </a:t>
            </a:r>
            <a:r>
              <a:rPr lang="en-US" sz="3600" dirty="0" err="1" smtClean="0"/>
              <a:t>Debian</a:t>
            </a:r>
            <a:r>
              <a:rPr lang="en-US" sz="3600" dirty="0" smtClean="0"/>
              <a:t> Distribution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Open source, helpful for our budget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More readily available drivers, allows touch screen to be plug and play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Plenty of documentation and online support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The team has previous knowledge of Linux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2050" name="Picture 2" descr="http://a.disquscdn.com/uploads/mediaembed/images/876/4779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28" y="4127871"/>
            <a:ext cx="3302262" cy="21200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38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8"/>
    </mc:Choice>
    <mc:Fallback xmlns="">
      <p:transition spd="slow" advTm="2295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UI Framework: Qt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Qt is an application and UI framework for developing in C++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Cross platform – allows for use in desktop, mobile, and embedded applications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Same application can run on both embedded Linux and Android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Qt kits allow for the correct configuration of build and run settings for </a:t>
            </a:r>
            <a:r>
              <a:rPr lang="en-US" dirty="0" smtClean="0"/>
              <a:t>cross </a:t>
            </a:r>
            <a:r>
              <a:rPr lang="en-US" dirty="0"/>
              <a:t>platform compatibility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Front end can remain the exact same while back end deals with variations in the OS being ran </a:t>
            </a:r>
            <a:r>
              <a:rPr lang="en-US" dirty="0" smtClean="0"/>
              <a:t>on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Small </a:t>
            </a:r>
            <a:r>
              <a:rPr lang="en-US" dirty="0"/>
              <a:t>learning curve, very similar to C</a:t>
            </a:r>
            <a:r>
              <a:rPr lang="en-US" dirty="0" smtClean="0"/>
              <a:t>++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Easy to import libraries, </a:t>
            </a:r>
            <a:r>
              <a:rPr lang="en-US" dirty="0" err="1" smtClean="0"/>
              <a:t>BlackLib</a:t>
            </a:r>
            <a:r>
              <a:rPr lang="en-US" dirty="0" smtClean="0"/>
              <a:t> in particular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0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1"/>
    </mc:Choice>
    <mc:Fallback xmlns="">
      <p:transition spd="slow" advTm="3795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Manager GUI</a:t>
            </a:r>
            <a:endParaRPr lang="en-US" dirty="0"/>
          </a:p>
        </p:txBody>
      </p:sp>
      <p:grpSp>
        <p:nvGrpSpPr>
          <p:cNvPr id="4" name="Group 2"/>
          <p:cNvGrpSpPr/>
          <p:nvPr/>
        </p:nvGrpSpPr>
        <p:grpSpPr>
          <a:xfrm>
            <a:off x="1902541" y="1386349"/>
            <a:ext cx="5281378" cy="5016736"/>
            <a:chOff x="1837032" y="1360923"/>
            <a:chExt cx="5238115" cy="5074775"/>
          </a:xfrm>
        </p:grpSpPr>
        <p:pic>
          <p:nvPicPr>
            <p:cNvPr id="5" name="Picture 6" descr="C:\Users\SAINTS\Downloads\statediagram (4).jpg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2" r="2010" b="2954"/>
            <a:stretch/>
          </p:blipFill>
          <p:spPr bwMode="auto">
            <a:xfrm>
              <a:off x="1837032" y="1360923"/>
              <a:ext cx="5238115" cy="5074775"/>
            </a:xfrm>
            <a:prstGeom prst="roundRect">
              <a:avLst>
                <a:gd name="adj" fmla="val 3464"/>
              </a:avLst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Isosceles Triangle 5"/>
            <p:cNvSpPr/>
            <p:nvPr/>
          </p:nvSpPr>
          <p:spPr>
            <a:xfrm rot="16200000">
              <a:off x="4956357" y="3311704"/>
              <a:ext cx="126194" cy="82998"/>
            </a:xfrm>
            <a:prstGeom prst="roundRect">
              <a:avLst/>
            </a:prstGeom>
            <a:solidFill>
              <a:srgbClr val="340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567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3"/>
    </mc:Choice>
    <mc:Fallback xmlns="">
      <p:transition spd="slow" advTm="1820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Manager GUI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62"/>
          <a:stretch/>
        </p:blipFill>
        <p:spPr>
          <a:xfrm>
            <a:off x="4012400" y="2776132"/>
            <a:ext cx="4900507" cy="2954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801" y="2374298"/>
            <a:ext cx="365759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Setup and Configuration</a:t>
            </a:r>
          </a:p>
          <a:p>
            <a:pPr>
              <a:buClr>
                <a:schemeClr val="tx2"/>
              </a:buClr>
            </a:pPr>
            <a:endParaRPr lang="en-US" sz="2600" dirty="0"/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Add a new room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Select </a:t>
            </a:r>
            <a:r>
              <a:rPr lang="en-US" sz="2400" dirty="0"/>
              <a:t>a room</a:t>
            </a:r>
          </a:p>
          <a:p>
            <a:pPr marL="800100" lvl="1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Start Detect Device Sequence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Enable/disable Smart Decision Mode</a:t>
            </a:r>
          </a:p>
        </p:txBody>
      </p:sp>
    </p:spTree>
    <p:extLst>
      <p:ext uri="{BB962C8B-B14F-4D97-AF65-F5344CB8AC3E}">
        <p14:creationId xmlns:p14="http://schemas.microsoft.com/office/powerpoint/2010/main" val="24312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1"/>
    </mc:Choice>
    <mc:Fallback xmlns="">
      <p:transition spd="slow" advTm="3092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Manager GUI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4" b="4785"/>
          <a:stretch/>
        </p:blipFill>
        <p:spPr>
          <a:xfrm>
            <a:off x="4049486" y="2807594"/>
            <a:ext cx="4818228" cy="29363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367" y="2374298"/>
            <a:ext cx="33227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Room Manager</a:t>
            </a:r>
          </a:p>
          <a:p>
            <a:endParaRPr lang="en-US" sz="2600" dirty="0" smtClean="0"/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Select a room</a:t>
            </a:r>
            <a:endParaRPr lang="en-US" sz="2400" dirty="0"/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All devices in room can be configured and all sensor data is displayed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11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4"/>
    </mc:Choice>
    <mc:Fallback xmlns="">
      <p:transition spd="slow" advTm="3309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3"/>
            <a:ext cx="7831644" cy="4658097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Smart Decision Mode enables autonomous adaptation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Adaptation Parameters:  Fringe condition/error control with short term data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Adaptive Algorithms: Pattern recognition with long term server data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52208"/>
              </p:ext>
            </p:extLst>
          </p:nvPr>
        </p:nvGraphicFramePr>
        <p:xfrm>
          <a:off x="1637548" y="2833393"/>
          <a:ext cx="6231444" cy="3141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0662"/>
                <a:gridCol w="4590782"/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Restraint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1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HVAC Ventilation Command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If commanded on, must remain on for a minimum of </a:t>
                      </a:r>
                      <a:r>
                        <a:rPr lang="en-US" sz="1400" dirty="0" smtClean="0">
                          <a:effectLst/>
                        </a:rPr>
                        <a:t>10 </a:t>
                      </a:r>
                      <a:r>
                        <a:rPr lang="en-US" sz="1400" dirty="0">
                          <a:effectLst/>
                        </a:rPr>
                        <a:t>minutes.  If commanded off, must remain off for a minimum </a:t>
                      </a:r>
                      <a:r>
                        <a:rPr lang="en-US" sz="1400" dirty="0" smtClean="0">
                          <a:effectLst/>
                        </a:rPr>
                        <a:t>of</a:t>
                      </a:r>
                      <a:r>
                        <a:rPr lang="en-US" sz="1400" baseline="0" dirty="0" smtClean="0">
                          <a:effectLst/>
                        </a:rPr>
                        <a:t> 1</a:t>
                      </a:r>
                      <a:r>
                        <a:rPr lang="en-US" sz="1400" dirty="0" smtClean="0">
                          <a:effectLst/>
                        </a:rPr>
                        <a:t>0 </a:t>
                      </a:r>
                      <a:r>
                        <a:rPr lang="en-US" sz="1400" dirty="0">
                          <a:effectLst/>
                        </a:rPr>
                        <a:t>minutes.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191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Home Lighting Device Command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If commanded on, must remain on for a minimum of 5 seconds.  If commanded off, must remain off for a minimum of 5 seconds.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54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Humidity Status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If humidity reaches dangerously high conditions for extended amounts of time, turn on ventilation system.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543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Temperature Status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If temperature reaches user defined maximum and minimum thresholds, automatically turn on/off AC/heater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HGGothicM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110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85"/>
    </mc:Choice>
    <mc:Fallback xmlns="">
      <p:transition spd="slow" advTm="5948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"/>
          <p:cNvSpPr/>
          <p:nvPr/>
        </p:nvSpPr>
        <p:spPr>
          <a:xfrm>
            <a:off x="316577" y="4161140"/>
            <a:ext cx="1461402" cy="1936904"/>
          </a:xfrm>
          <a:prstGeom prst="rect">
            <a:avLst/>
          </a:prstGeom>
          <a:noFill/>
          <a:ln w="66675">
            <a:solidFill>
              <a:srgbClr val="397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</p:spPr>
        <p:txBody>
          <a:bodyPr/>
          <a:lstStyle/>
          <a:p>
            <a:r>
              <a:rPr lang="en-US" dirty="0" smtClean="0"/>
              <a:t>Smart Switch</a:t>
            </a:r>
            <a:endParaRPr lang="en-US" dirty="0"/>
          </a:p>
        </p:txBody>
      </p:sp>
      <p:grpSp>
        <p:nvGrpSpPr>
          <p:cNvPr id="31" name="Group 1"/>
          <p:cNvGrpSpPr/>
          <p:nvPr/>
        </p:nvGrpSpPr>
        <p:grpSpPr>
          <a:xfrm>
            <a:off x="-84720" y="1250432"/>
            <a:ext cx="9228720" cy="5504764"/>
            <a:chOff x="-84720" y="1250432"/>
            <a:chExt cx="9228720" cy="5504764"/>
          </a:xfrm>
        </p:grpSpPr>
        <p:sp>
          <p:nvSpPr>
            <p:cNvPr id="32" name="Rectangle 31"/>
            <p:cNvSpPr/>
            <p:nvPr/>
          </p:nvSpPr>
          <p:spPr>
            <a:xfrm>
              <a:off x="205221" y="1250432"/>
              <a:ext cx="4555499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30851" y="2869010"/>
              <a:ext cx="2608818" cy="1874718"/>
              <a:chOff x="2444320" y="1947368"/>
              <a:chExt cx="2608818" cy="1874718"/>
            </a:xfrm>
          </p:grpSpPr>
          <p:grpSp>
            <p:nvGrpSpPr>
              <p:cNvPr id="57" name="Group 2"/>
              <p:cNvGrpSpPr/>
              <p:nvPr/>
            </p:nvGrpSpPr>
            <p:grpSpPr>
              <a:xfrm>
                <a:off x="2444320" y="2285922"/>
                <a:ext cx="2608818" cy="1536164"/>
                <a:chOff x="2297023" y="953036"/>
                <a:chExt cx="4332803" cy="2635306"/>
              </a:xfrm>
            </p:grpSpPr>
            <p:pic>
              <p:nvPicPr>
                <p:cNvPr id="59" name="Picture 1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161" t="15977" r="48515" b="34551"/>
                <a:stretch/>
              </p:blipFill>
              <p:spPr>
                <a:xfrm>
                  <a:off x="2297023" y="953036"/>
                  <a:ext cx="4332803" cy="2635306"/>
                </a:xfrm>
                <a:prstGeom prst="rect">
                  <a:avLst/>
                </a:prstGeom>
              </p:spPr>
            </p:pic>
            <p:pic>
              <p:nvPicPr>
                <p:cNvPr id="60" name="Picture 1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95" t="32404" r="22807" b="23381"/>
                <a:stretch/>
              </p:blipFill>
              <p:spPr>
                <a:xfrm>
                  <a:off x="2469437" y="1088176"/>
                  <a:ext cx="4000162" cy="2408349"/>
                </a:xfrm>
                <a:prstGeom prst="rect">
                  <a:avLst/>
                </a:prstGeom>
              </p:spPr>
            </p:pic>
          </p:grpSp>
          <p:sp>
            <p:nvSpPr>
              <p:cNvPr id="58" name="TextBox 57"/>
              <p:cNvSpPr txBox="1"/>
              <p:nvPr/>
            </p:nvSpPr>
            <p:spPr>
              <a:xfrm>
                <a:off x="2807943" y="1947368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Central Ma</a:t>
                </a:r>
                <a:r>
                  <a:rPr lang="en-US" sz="1600" b="1" i="1" dirty="0" smtClean="0"/>
                  <a:t>nag</a:t>
                </a:r>
                <a:r>
                  <a:rPr lang="en-US" sz="1600" b="1" dirty="0" smtClean="0"/>
                  <a:t>er</a:t>
                </a:r>
                <a:endParaRPr lang="en-US" sz="1600" b="1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-84720" y="1391229"/>
              <a:ext cx="2392814" cy="2505221"/>
              <a:chOff x="-142313" y="1921977"/>
              <a:chExt cx="2392814" cy="2505221"/>
            </a:xfrm>
          </p:grpSpPr>
          <p:pic>
            <p:nvPicPr>
              <p:cNvPr id="55" name="Picture 18" descr="http://www.clker.com/cliparts/e/3/b/c/12955796631911331312racing%20gloves.svg.me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313" y="2102148"/>
                <a:ext cx="2325050" cy="232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636347" y="1921977"/>
                <a:ext cx="16141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Glove</a:t>
                </a:r>
                <a:endParaRPr lang="en-US" sz="1600" b="1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73158" y="4290168"/>
              <a:ext cx="1927934" cy="1750184"/>
              <a:chOff x="1996729" y="4556795"/>
              <a:chExt cx="1927934" cy="1750184"/>
            </a:xfrm>
          </p:grpSpPr>
          <p:pic>
            <p:nvPicPr>
              <p:cNvPr id="53" name="Picture 10" descr="https://fbcdn-sphotos-g-a.akamaihd.net/hphotos-ak-xap1/v/t1.0-9/10917850_823497654389070_1363918671338687484_n.jpg?oh=f8eba74fcd4a025242857ea9263906a9&amp;oe=5560AFC1&amp;__gda__=1431025181_73e41339d48a570d5f829b8a25dc22e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30" r="25504"/>
              <a:stretch/>
            </p:blipFill>
            <p:spPr bwMode="auto">
              <a:xfrm>
                <a:off x="2150122" y="4556795"/>
                <a:ext cx="1071166" cy="1358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996729" y="5968425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Smart Switch</a:t>
                </a:r>
                <a:endParaRPr lang="en-US" sz="1600" b="1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207122" y="4200454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pic>
          <p:nvPicPr>
            <p:cNvPr id="37" name="Picture 6" descr="http://www.clipartlord.com/wp-content/uploads/2014/08/table-lamp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17" y="1376156"/>
              <a:ext cx="1098758" cy="119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clker.com/cliparts/3/f/b/c/11971054672097824636biswajyotim_Fan.svg.h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344" y="3083941"/>
              <a:ext cx="1478104" cy="101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5327019" y="2409763"/>
              <a:ext cx="1346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Load 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16066" y="2643840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21520" y="3761892"/>
              <a:ext cx="1326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Vent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21520" y="4978465"/>
              <a:ext cx="1138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Home HVAC</a:t>
              </a:r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64195" y="6416642"/>
              <a:ext cx="1833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User Interfaces</a:t>
              </a:r>
            </a:p>
          </p:txBody>
        </p:sp>
        <p:cxnSp>
          <p:nvCxnSpPr>
            <p:cNvPr id="44" name="Elbow Connector 43"/>
            <p:cNvCxnSpPr>
              <a:endCxn id="58" idx="0"/>
            </p:cNvCxnSpPr>
            <p:nvPr/>
          </p:nvCxnSpPr>
          <p:spPr>
            <a:xfrm>
              <a:off x="1694915" y="2189375"/>
              <a:ext cx="1663526" cy="679635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endCxn id="59" idx="2"/>
            </p:cNvCxnSpPr>
            <p:nvPr/>
          </p:nvCxnSpPr>
          <p:spPr>
            <a:xfrm flipV="1">
              <a:off x="1733735" y="4743728"/>
              <a:ext cx="1601525" cy="507038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4864533" y="1252704"/>
              <a:ext cx="4113816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Elbow Connector 46"/>
            <p:cNvCxnSpPr>
              <a:stCxn id="59" idx="3"/>
              <a:endCxn id="39" idx="1"/>
            </p:cNvCxnSpPr>
            <p:nvPr/>
          </p:nvCxnSpPr>
          <p:spPr>
            <a:xfrm flipV="1">
              <a:off x="4639669" y="2702151"/>
              <a:ext cx="687350" cy="127349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59" idx="3"/>
            </p:cNvCxnSpPr>
            <p:nvPr/>
          </p:nvCxnSpPr>
          <p:spPr>
            <a:xfrm flipV="1">
              <a:off x="4639669" y="3972812"/>
              <a:ext cx="754859" cy="283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59" idx="3"/>
              <a:endCxn id="42" idx="1"/>
            </p:cNvCxnSpPr>
            <p:nvPr/>
          </p:nvCxnSpPr>
          <p:spPr>
            <a:xfrm>
              <a:off x="4639669" y="3975646"/>
              <a:ext cx="781851" cy="1295207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39" idx="3"/>
              <a:endCxn id="37" idx="1"/>
            </p:cNvCxnSpPr>
            <p:nvPr/>
          </p:nvCxnSpPr>
          <p:spPr>
            <a:xfrm flipV="1">
              <a:off x="6673941" y="1975368"/>
              <a:ext cx="897076" cy="72678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39" idx="3"/>
              <a:endCxn id="38" idx="1"/>
            </p:cNvCxnSpPr>
            <p:nvPr/>
          </p:nvCxnSpPr>
          <p:spPr>
            <a:xfrm>
              <a:off x="6673941" y="2702151"/>
              <a:ext cx="707403" cy="88927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871897" y="6405266"/>
              <a:ext cx="2445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Automation Hardware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9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59"/>
    </mc:Choice>
    <mc:Fallback xmlns="">
      <p:transition spd="slow" advTm="1205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</a:t>
            </a:r>
            <a:r>
              <a:rPr lang="en-US" smtClean="0"/>
              <a:t>Switch Overview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32765" y="2121029"/>
            <a:ext cx="1769412" cy="27147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3951" y="2168164"/>
            <a:ext cx="183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Front End Board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8358" y="2804470"/>
            <a:ext cx="18382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Capacitive Touch Human Interface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Ambient Light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Microphone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Haptic Feedback</a:t>
            </a:r>
            <a:endParaRPr lang="en-US" sz="1300" dirty="0"/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LEDs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21354" y="2121029"/>
            <a:ext cx="1769412" cy="271476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53376" y="2139212"/>
            <a:ext cx="2064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Microcontroller Board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452540" y="2804471"/>
            <a:ext cx="183822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Communicate with other chips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Communicate to PLC board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Temperature &amp; Humidity Sensors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09943" y="2121028"/>
            <a:ext cx="1769412" cy="271476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641129" y="2106793"/>
            <a:ext cx="1838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Power Line Communication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667609" y="2804471"/>
            <a:ext cx="185408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/>
              <a:t>Use TI AFE031 to interface w/ mains</a:t>
            </a:r>
            <a:endParaRPr lang="en-US" sz="1300" dirty="0" smtClean="0"/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/>
              <a:t>Handle signal filtering and conditioning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/>
              <a:t>Transform digital data to mains transmissions</a:t>
            </a:r>
            <a:endParaRPr lang="en-US" sz="1300" dirty="0" smtClean="0"/>
          </a:p>
        </p:txBody>
      </p:sp>
      <p:sp>
        <p:nvSpPr>
          <p:cNvPr id="20" name="Rounded Rectangle 19"/>
          <p:cNvSpPr/>
          <p:nvPr/>
        </p:nvSpPr>
        <p:spPr>
          <a:xfrm>
            <a:off x="6829717" y="2121027"/>
            <a:ext cx="1769412" cy="271476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96427" y="2168525"/>
            <a:ext cx="1803061" cy="338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Power Supply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760901" y="2804470"/>
            <a:ext cx="1838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Input120VAC</a:t>
            </a:r>
          </a:p>
          <a:p>
            <a:pPr marL="285750" indent="-163513">
              <a:buFont typeface="Arial" panose="020B0604020202020204" pitchFamily="34" charset="0"/>
              <a:buChar char="•"/>
            </a:pPr>
            <a:r>
              <a:rPr lang="en-US" sz="1300" dirty="0" smtClean="0"/>
              <a:t>Outputs</a:t>
            </a:r>
            <a:r>
              <a:rPr lang="en-US" sz="1300" dirty="0"/>
              <a:t> </a:t>
            </a:r>
            <a:r>
              <a:rPr lang="en-US" sz="1300" dirty="0" smtClean="0"/>
              <a:t>15</a:t>
            </a:r>
            <a:r>
              <a:rPr lang="en-US" sz="1300" smtClean="0"/>
              <a:t>, 5&amp; </a:t>
            </a:r>
            <a:r>
              <a:rPr lang="en-US" sz="1300" dirty="0" smtClean="0"/>
              <a:t>3.3 VDC</a:t>
            </a:r>
          </a:p>
        </p:txBody>
      </p:sp>
      <p:sp>
        <p:nvSpPr>
          <p:cNvPr id="23" name="Left-Right Arrow 22"/>
          <p:cNvSpPr/>
          <p:nvPr/>
        </p:nvSpPr>
        <p:spPr>
          <a:xfrm>
            <a:off x="2097147" y="3361247"/>
            <a:ext cx="424206" cy="1791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-Right Arrow 23"/>
          <p:cNvSpPr/>
          <p:nvPr/>
        </p:nvSpPr>
        <p:spPr>
          <a:xfrm>
            <a:off x="4285735" y="3361247"/>
            <a:ext cx="424206" cy="17911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H="1">
            <a:off x="6504636" y="3361247"/>
            <a:ext cx="299800" cy="17911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6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18"/>
    </mc:Choice>
    <mc:Fallback xmlns="">
      <p:transition spd="slow" advTm="6911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Switch</a:t>
            </a:r>
            <a:endParaRPr lang="en-US" dirty="0"/>
          </a:p>
        </p:txBody>
      </p:sp>
      <p:pic>
        <p:nvPicPr>
          <p:cNvPr id="5" name="CDR Switc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590" y="1572894"/>
            <a:ext cx="8356039" cy="4695825"/>
          </a:xfrm>
        </p:spPr>
      </p:pic>
    </p:spTree>
    <p:extLst>
      <p:ext uri="{BB962C8B-B14F-4D97-AF65-F5344CB8AC3E}">
        <p14:creationId xmlns:p14="http://schemas.microsoft.com/office/powerpoint/2010/main" val="95138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6"/>
    </mc:Choice>
    <mc:Fallback xmlns="">
      <p:transition spd="slow" advTm="2113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411771"/>
              </p:ext>
            </p:extLst>
          </p:nvPr>
        </p:nvGraphicFramePr>
        <p:xfrm>
          <a:off x="983226" y="2488380"/>
          <a:ext cx="7177548" cy="324874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40869"/>
                <a:gridCol w="1144163"/>
                <a:gridCol w="2392516"/>
              </a:tblGrid>
              <a:tr h="4643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Specification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4399">
                <a:tc>
                  <a:txBody>
                    <a:bodyPr/>
                    <a:lstStyle/>
                    <a:p>
                      <a:r>
                        <a:rPr lang="en-US" dirty="0" smtClean="0"/>
                        <a:t>Capacitive</a:t>
                      </a:r>
                      <a:r>
                        <a:rPr lang="en-US" baseline="0" dirty="0" smtClean="0"/>
                        <a:t> Reaction Time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Seconds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4399">
                <a:tc>
                  <a:txBody>
                    <a:bodyPr/>
                    <a:lstStyle/>
                    <a:p>
                      <a:r>
                        <a:rPr lang="en-US" dirty="0" smtClean="0"/>
                        <a:t>Temperature Accuracy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+/-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Degree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4399">
                <a:tc>
                  <a:txBody>
                    <a:bodyPr/>
                    <a:lstStyle/>
                    <a:p>
                      <a:r>
                        <a:rPr lang="en-US" dirty="0" smtClean="0"/>
                        <a:t>Humidity Accuracy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+/- 5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Percent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4399">
                <a:tc>
                  <a:txBody>
                    <a:bodyPr/>
                    <a:lstStyle/>
                    <a:p>
                      <a:r>
                        <a:rPr lang="en-US" dirty="0" smtClean="0"/>
                        <a:t>Passive Infrared</a:t>
                      </a:r>
                      <a:r>
                        <a:rPr lang="en-US" baseline="0" dirty="0" smtClean="0"/>
                        <a:t> Range</a:t>
                      </a:r>
                      <a:endParaRPr lang="en-US" dirty="0"/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Meters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4399">
                <a:tc>
                  <a:txBody>
                    <a:bodyPr/>
                    <a:lstStyle/>
                    <a:p>
                      <a:r>
                        <a:rPr lang="en-US" dirty="0" smtClean="0"/>
                        <a:t>Ambient Light Sensitivity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Lumens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62348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Size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Must fit within single</a:t>
                      </a:r>
                      <a:r>
                        <a:rPr lang="en-US" baseline="0" dirty="0" smtClean="0"/>
                        <a:t> gang box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4709" y="452718"/>
            <a:ext cx="7479419" cy="1400530"/>
          </a:xfrm>
        </p:spPr>
        <p:txBody>
          <a:bodyPr/>
          <a:lstStyle/>
          <a:p>
            <a:r>
              <a:rPr lang="en-US" dirty="0" smtClean="0"/>
              <a:t>Smart Switch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38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78"/>
    </mc:Choice>
    <mc:Fallback xmlns="">
      <p:transition spd="slow" advTm="3267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Roles and Responsibilities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291771"/>
            <a:ext cx="6711654" cy="4956635"/>
          </a:xfrm>
        </p:spPr>
        <p:txBody>
          <a:bodyPr>
            <a:norm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Joshua </a:t>
            </a:r>
            <a:r>
              <a:rPr lang="en-US" b="1" dirty="0" err="1"/>
              <a:t>Illes</a:t>
            </a:r>
            <a:r>
              <a:rPr lang="en-US" b="1" dirty="0"/>
              <a:t>- EE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Board Design (PLC and Capacitive Touch)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Mechanical Packaging</a:t>
            </a:r>
            <a:endParaRPr lang="en-US" dirty="0"/>
          </a:p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Andres </a:t>
            </a:r>
            <a:r>
              <a:rPr lang="en-US" b="1" dirty="0" err="1"/>
              <a:t>Mujica</a:t>
            </a:r>
            <a:r>
              <a:rPr lang="en-US" b="1" dirty="0"/>
              <a:t>- EE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Embedded Systems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Glove Interface</a:t>
            </a:r>
            <a:endParaRPr lang="en-US" dirty="0"/>
          </a:p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Jackson </a:t>
            </a:r>
            <a:r>
              <a:rPr lang="en-US" b="1" dirty="0" err="1"/>
              <a:t>Schleich</a:t>
            </a:r>
            <a:r>
              <a:rPr lang="en-US" b="1" dirty="0"/>
              <a:t>- EE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Board Design (Microcontroller and Power)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Algorithms</a:t>
            </a:r>
            <a:endParaRPr lang="en-US" dirty="0"/>
          </a:p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Sarah Strauss- </a:t>
            </a:r>
            <a:r>
              <a:rPr lang="en-US" b="1" dirty="0" err="1"/>
              <a:t>CpE</a:t>
            </a:r>
            <a:endParaRPr lang="en-US" b="1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UI Design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Software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8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0"/>
    </mc:Choice>
    <mc:Fallback xmlns="">
      <p:transition spd="slow" advTm="4712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109" y="2582768"/>
            <a:ext cx="6711654" cy="3269702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TI TLC5947 - LED </a:t>
            </a:r>
            <a:r>
              <a:rPr lang="en-US" dirty="0"/>
              <a:t>Driver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</a:t>
            </a:r>
            <a:r>
              <a:rPr lang="en-US" dirty="0" smtClean="0"/>
              <a:t>ontrols 24 separate PWM channels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Uses serial interface to reduce total I/O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Internal oscillator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Atmel QT1085 – Capacitive Touch Driver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8 capacitive touch </a:t>
            </a:r>
            <a:r>
              <a:rPr lang="en-US" dirty="0"/>
              <a:t>c</a:t>
            </a:r>
            <a:r>
              <a:rPr lang="en-US" dirty="0" smtClean="0"/>
              <a:t>hannels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Embedded haptic engine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36" name="Rounded Rectangle 35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39" name="Rounded Rectangle 38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42" name="Rounded Rectangle 41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45" name="Rounded Rectangle 44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7" name="Straight Arrow Connector 46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29383" y="1508968"/>
            <a:ext cx="7055380" cy="1400530"/>
          </a:xfrm>
        </p:spPr>
        <p:txBody>
          <a:bodyPr/>
          <a:lstStyle/>
          <a:p>
            <a:r>
              <a:rPr lang="en-US" dirty="0"/>
              <a:t>Front </a:t>
            </a:r>
            <a:r>
              <a:rPr lang="en-US" dirty="0" smtClean="0"/>
              <a:t>End Design Choices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2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4"/>
    </mc:Choice>
    <mc:Fallback xmlns="">
      <p:transition spd="slow" advTm="4568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arvis Touch.PDF - Adobe Acrobat Pr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t="13121" r="10765" b="1777"/>
          <a:stretch/>
        </p:blipFill>
        <p:spPr>
          <a:xfrm>
            <a:off x="756699" y="2242736"/>
            <a:ext cx="4423667" cy="3489899"/>
          </a:xfrm>
        </p:spPr>
      </p:pic>
      <p:pic>
        <p:nvPicPr>
          <p:cNvPr id="5" name="Picture 4" descr="Garvis Touch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3" t="13022" r="10704" b="1874"/>
          <a:stretch/>
        </p:blipFill>
        <p:spPr>
          <a:xfrm>
            <a:off x="5324819" y="917261"/>
            <a:ext cx="3677553" cy="2898933"/>
          </a:xfrm>
          <a:prstGeom prst="rect">
            <a:avLst/>
          </a:prstGeom>
        </p:spPr>
      </p:pic>
      <p:pic>
        <p:nvPicPr>
          <p:cNvPr id="6" name="Picture 5" descr="Garvis Touch.PDF - Adobe Acrobat Pro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t="13209" r="10765" b="2088"/>
          <a:stretch/>
        </p:blipFill>
        <p:spPr>
          <a:xfrm>
            <a:off x="5324819" y="3816194"/>
            <a:ext cx="3677553" cy="289370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8" name="Rounded Rectangle 17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1" name="Rounded Rectangle 20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4" name="Rounded Rectangle 23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27" name="Rounded Rectangle 26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3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32"/>
    </mc:Choice>
    <mc:Fallback xmlns="">
      <p:transition spd="slow" advTm="1693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1080517"/>
            <a:ext cx="7055380" cy="1400530"/>
          </a:xfrm>
        </p:spPr>
        <p:txBody>
          <a:bodyPr/>
          <a:lstStyle/>
          <a:p>
            <a:r>
              <a:rPr lang="en-US" dirty="0"/>
              <a:t>Front</a:t>
            </a:r>
            <a:r>
              <a:rPr lang="en-US"/>
              <a:t> end </a:t>
            </a:r>
            <a:r>
              <a:rPr lang="en-US" smtClean="0"/>
              <a:t>PCB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2956" y="2233557"/>
            <a:ext cx="1916866" cy="4030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885" y="2244534"/>
            <a:ext cx="2039892" cy="4022725"/>
          </a:xfrm>
          <a:prstGeom prst="rect">
            <a:avLst/>
          </a:prstGeom>
        </p:spPr>
      </p:pic>
      <p:pic>
        <p:nvPicPr>
          <p:cNvPr id="9" name="Picture 8" descr="Garvis Touch.PDF - Adobe Acrobat Pro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1" t="13233" r="31547" b="1730"/>
          <a:stretch/>
        </p:blipFill>
        <p:spPr>
          <a:xfrm>
            <a:off x="1252835" y="2233557"/>
            <a:ext cx="1829978" cy="402272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55724" y="1864225"/>
            <a:ext cx="824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Layout</a:t>
            </a:r>
            <a:endParaRPr lang="en-US" dirty="0"/>
          </a:p>
        </p:txBody>
      </p:sp>
      <p:sp>
        <p:nvSpPr>
          <p:cNvPr id="10" name="TextBox 4"/>
          <p:cNvSpPr txBox="1"/>
          <p:nvPr/>
        </p:nvSpPr>
        <p:spPr>
          <a:xfrm>
            <a:off x="3878064" y="1864225"/>
            <a:ext cx="1527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Front</a:t>
            </a:r>
            <a:endParaRPr lang="en-US" dirty="0"/>
          </a:p>
        </p:txBody>
      </p:sp>
      <p:sp>
        <p:nvSpPr>
          <p:cNvPr id="11" name="TextBox 5"/>
          <p:cNvSpPr txBox="1"/>
          <p:nvPr/>
        </p:nvSpPr>
        <p:spPr>
          <a:xfrm>
            <a:off x="6393618" y="1864225"/>
            <a:ext cx="1515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Physical Back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24" name="Rounded Rectangle 23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7" name="Rounded Rectangle 26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30" name="Rounded Rectangle 29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33" name="Rounded Rectangle 32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7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5"/>
    </mc:Choice>
    <mc:Fallback xmlns="">
      <p:transition spd="slow" advTm="647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9" y="1216995"/>
            <a:ext cx="8372688" cy="1400530"/>
          </a:xfrm>
        </p:spPr>
        <p:txBody>
          <a:bodyPr/>
          <a:lstStyle/>
          <a:p>
            <a:r>
              <a:rPr lang="en-US" smtClean="0"/>
              <a:t>Microcontroller </a:t>
            </a:r>
            <a:r>
              <a:rPr lang="en-US"/>
              <a:t>Board Overview/Design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491" y="2541771"/>
            <a:ext cx="8488906" cy="4473179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Must mate with surrounding boards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Electrical – Two microcontrollers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MSP430G2553 – Reads PLC signals, translates Analog data to Digital signals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MSP430F5529 – Interprets commands, monitors sensors, user interface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Features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JTAG ports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Debug </a:t>
            </a:r>
            <a:r>
              <a:rPr lang="en-US" dirty="0"/>
              <a:t>I</a:t>
            </a:r>
            <a:r>
              <a:rPr lang="en-US" baseline="30000" dirty="0" smtClean="0"/>
              <a:t>2</a:t>
            </a:r>
            <a:r>
              <a:rPr lang="en-US" dirty="0" smtClean="0"/>
              <a:t>C, LEDs &amp; pins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Timing – 32.768 kHz </a:t>
            </a:r>
            <a:r>
              <a:rPr lang="en-US" dirty="0" smtClean="0"/>
              <a:t>crystal for real-time-clock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pSp>
        <p:nvGrpSpPr>
          <p:cNvPr id="45" name="Group 44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46" name="Rounded Rectangle 45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49" name="Rounded Rectangle 48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52" name="Rounded Rectangle 51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55" name="Rounded Rectangle 54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3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45"/>
    </mc:Choice>
    <mc:Fallback xmlns="">
      <p:transition spd="slow" advTm="4694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7" name="Rounded Rectangle 16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0" name="Rounded Rectangle 19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3" name="Rounded Rectangle 22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26" name="Rounded Rectangle 25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71"/>
          <a:stretch/>
        </p:blipFill>
        <p:spPr>
          <a:xfrm>
            <a:off x="0" y="1625600"/>
            <a:ext cx="9139907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4"/>
    </mc:Choice>
    <mc:Fallback xmlns="">
      <p:transition spd="slow" advTm="2020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63605"/>
            <a:ext cx="9144000" cy="529439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7" name="Rounded Rectangle 16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0" name="Rounded Rectangle 19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3" name="Rounded Rectangle 22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26" name="Rounded Rectangle 25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083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5"/>
    </mc:Choice>
    <mc:Fallback xmlns="">
      <p:transition spd="slow" advTm="22015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585" y="1285354"/>
            <a:ext cx="7055380" cy="1400530"/>
          </a:xfrm>
        </p:spPr>
        <p:txBody>
          <a:bodyPr/>
          <a:lstStyle/>
          <a:p>
            <a:r>
              <a:rPr lang="en-US" dirty="0" smtClean="0"/>
              <a:t>PLC Overview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1578" y="1985619"/>
            <a:ext cx="8005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 Data with 60Hz 120V Carrier Wave via Frequency Shift Keying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21" y="3925654"/>
            <a:ext cx="4177067" cy="26521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7" y="3925654"/>
            <a:ext cx="3877227" cy="26521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51328" y="6223404"/>
            <a:ext cx="195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Carrier Wave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7668" y="6208656"/>
            <a:ext cx="365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Carrier wave with data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80412" y="2328180"/>
            <a:ext cx="5449889" cy="1113190"/>
            <a:chOff x="690223" y="2777909"/>
            <a:chExt cx="5449889" cy="1113190"/>
          </a:xfrm>
        </p:grpSpPr>
        <p:sp>
          <p:nvSpPr>
            <p:cNvPr id="20" name="Isosceles Triangle 19"/>
            <p:cNvSpPr/>
            <p:nvPr/>
          </p:nvSpPr>
          <p:spPr>
            <a:xfrm rot="5400000">
              <a:off x="2220171" y="3090568"/>
              <a:ext cx="739992" cy="576054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>
              <a:stCxn id="20" idx="0"/>
            </p:cNvCxnSpPr>
            <p:nvPr/>
          </p:nvCxnSpPr>
          <p:spPr>
            <a:xfrm>
              <a:off x="2878194" y="3378595"/>
              <a:ext cx="1201611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>
              <a:off x="3842502" y="3388119"/>
              <a:ext cx="47460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>
              <a:off x="3943950" y="3388119"/>
              <a:ext cx="47460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4181843" y="3378512"/>
              <a:ext cx="47460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8546" name="Picture 2" descr="http://image.made-in-china.com/2f0j00pKatAdkqZEbc/Japan-Pse-Power-Supply-Electrical-Cord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859" y="2777909"/>
              <a:ext cx="1484253" cy="1113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ounded Rectangle 27"/>
            <p:cNvSpPr/>
            <p:nvPr/>
          </p:nvSpPr>
          <p:spPr>
            <a:xfrm>
              <a:off x="690223" y="3069609"/>
              <a:ext cx="1109722" cy="61682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MSP430</a:t>
              </a:r>
              <a:endParaRPr lang="en-US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827534" y="3378595"/>
              <a:ext cx="47460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1831773" y="3271865"/>
            <a:ext cx="1956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Digital Data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3235430" y="3271865"/>
            <a:ext cx="1603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Amplified FSK Sine Waves</a:t>
            </a:r>
            <a:endParaRPr lang="en-US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4942399" y="3293432"/>
            <a:ext cx="1603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High Pass Filter (block 60 Hz)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242666" y="3292037"/>
            <a:ext cx="16035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AC Mains</a:t>
            </a:r>
            <a:endParaRPr lang="en-US" sz="12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55" name="Rounded Rectangle 54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58" name="Rounded Rectangle 57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61" name="Rounded Rectangle 60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64" name="Rounded Rectangle 63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66" name="Straight Arrow Connector 65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5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7"/>
    </mc:Choice>
    <mc:Fallback xmlns="">
      <p:transition spd="slow" advTm="5340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Analog Front End Test Card - Page 2.pdf - Adobe Reader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3" t="11476" r="17183" b="357"/>
          <a:stretch/>
        </p:blipFill>
        <p:spPr>
          <a:xfrm>
            <a:off x="4703688" y="3142445"/>
            <a:ext cx="4273606" cy="3172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4" descr="Analog Front End Test Card - Page 1.pdf - Adobe Reader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6" t="12523" r="17465" b="1927"/>
          <a:stretch/>
        </p:blipFill>
        <p:spPr>
          <a:xfrm>
            <a:off x="212425" y="1922525"/>
            <a:ext cx="4382434" cy="318456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9" name="Rounded Rectangle 18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2" name="Rounded Rectangle 21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5" name="Rounded Rectangle 24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28" name="Rounded Rectangle 27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53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2"/>
    </mc:Choice>
    <mc:Fallback xmlns="">
      <p:transition spd="slow" advTm="1990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2" b="98529" l="12468" r="962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3" t="8094" r="4248"/>
          <a:stretch/>
        </p:blipFill>
        <p:spPr>
          <a:xfrm>
            <a:off x="258098" y="1832403"/>
            <a:ext cx="3564501" cy="2744947"/>
          </a:xfrm>
          <a:prstGeom prst="rect">
            <a:avLst/>
          </a:prstGeom>
        </p:spPr>
      </p:pic>
      <p:pic>
        <p:nvPicPr>
          <p:cNvPr id="6" name="Picture 6" descr="DesignSpark PCB 7.0 wired by RS - [PCB Design: Analog Front End Test Card *]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2" t="20483" r="19537" b="14586"/>
          <a:stretch/>
        </p:blipFill>
        <p:spPr>
          <a:xfrm>
            <a:off x="4457700" y="1800224"/>
            <a:ext cx="4438650" cy="2400301"/>
          </a:xfrm>
          <a:prstGeom prst="roundRect">
            <a:avLst>
              <a:gd name="adj" fmla="val 8006"/>
            </a:avLst>
          </a:prstGeom>
        </p:spPr>
      </p:pic>
      <p:pic>
        <p:nvPicPr>
          <p:cNvPr id="2050" name="Picture 2" descr="https://fbcdn-sphotos-e-a.akamaihd.net/hphotos-ak-xfp1/v/t1.0-9/10984059_839114569494045_4550170136468341995_n.jpg?oh=8577e0a4c04e1fdc84de1374f466ae8c&amp;oe=5591311A&amp;__gda__=1431215507_f3e6ac5f831570b761966ef2cb2d3b0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0" t="3983" r="29237" b="50938"/>
          <a:stretch/>
        </p:blipFill>
        <p:spPr bwMode="auto">
          <a:xfrm rot="16200000">
            <a:off x="2100582" y="3972852"/>
            <a:ext cx="1626156" cy="3038347"/>
          </a:xfrm>
          <a:prstGeom prst="roundRect">
            <a:avLst>
              <a:gd name="adj" fmla="val 630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fbcdn-sphotos-e-a.akamaihd.net/hphotos-ak-xfp1/v/t1.0-9/10984059_839114569494045_4550170136468341995_n.jpg?oh=8577e0a4c04e1fdc84de1374f466ae8c&amp;oe=5591311A&amp;__gda__=1431215507_f3e6ac5f831570b761966ef2cb2d3b0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51444" r="28538" b="4271"/>
          <a:stretch/>
        </p:blipFill>
        <p:spPr bwMode="auto">
          <a:xfrm rot="16200000">
            <a:off x="6184089" y="3989715"/>
            <a:ext cx="1626154" cy="30046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9"/>
          <p:cNvCxnSpPr/>
          <p:nvPr/>
        </p:nvCxnSpPr>
        <p:spPr>
          <a:xfrm>
            <a:off x="4238625" y="1737361"/>
            <a:ext cx="0" cy="250822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0"/>
          <p:cNvSpPr txBox="1"/>
          <p:nvPr/>
        </p:nvSpPr>
        <p:spPr>
          <a:xfrm rot="16200000">
            <a:off x="3914993" y="2806808"/>
            <a:ext cx="6030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1.5”</a:t>
            </a:r>
            <a:endParaRPr lang="en-US" dirty="0"/>
          </a:p>
        </p:txBody>
      </p:sp>
      <p:grpSp>
        <p:nvGrpSpPr>
          <p:cNvPr id="13" name="Group 11"/>
          <p:cNvGrpSpPr/>
          <p:nvPr/>
        </p:nvGrpSpPr>
        <p:grpSpPr>
          <a:xfrm rot="5400000">
            <a:off x="6506912" y="2200267"/>
            <a:ext cx="369332" cy="4517490"/>
            <a:chOff x="496372" y="128746"/>
            <a:chExt cx="369332" cy="2508227"/>
          </a:xfrm>
        </p:grpSpPr>
        <p:cxnSp>
          <p:nvCxnSpPr>
            <p:cNvPr id="11" name="Straight Arrow Connector 13"/>
            <p:cNvCxnSpPr/>
            <p:nvPr/>
          </p:nvCxnSpPr>
          <p:spPr>
            <a:xfrm>
              <a:off x="706401" y="128746"/>
              <a:ext cx="0" cy="250822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4"/>
            <p:cNvSpPr txBox="1"/>
            <p:nvPr/>
          </p:nvSpPr>
          <p:spPr>
            <a:xfrm rot="16200000">
              <a:off x="475797" y="1142691"/>
              <a:ext cx="4104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2.75”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4" name="Rounded Rectangle 13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16" name="Rounded Rectangle 15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18" name="Rounded Rectangle 17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08081" y="295695"/>
            <a:ext cx="1838226" cy="683443"/>
            <a:chOff x="7108081" y="295400"/>
            <a:chExt cx="1838226" cy="683443"/>
          </a:xfrm>
        </p:grpSpPr>
        <p:sp>
          <p:nvSpPr>
            <p:cNvPr id="20" name="Rounded Rectangle 19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08081" y="344869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3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2"/>
    </mc:Choice>
    <mc:Fallback xmlns="">
      <p:transition spd="slow" advTm="713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9" y="1394416"/>
            <a:ext cx="8402995" cy="889611"/>
          </a:xfrm>
        </p:spPr>
        <p:txBody>
          <a:bodyPr/>
          <a:lstStyle/>
          <a:p>
            <a:r>
              <a:rPr lang="en-US" smtClean="0"/>
              <a:t>Power </a:t>
            </a:r>
            <a:r>
              <a:rPr lang="en-US"/>
              <a:t>Supply Board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2199035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Maximum Power Requirements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/>
              <a:t>15V </a:t>
            </a:r>
            <a:r>
              <a:rPr lang="en-US" smtClean="0"/>
              <a:t>– </a:t>
            </a:r>
            <a:r>
              <a:rPr lang="en-US" dirty="0"/>
              <a:t>9W</a:t>
            </a:r>
            <a:r>
              <a:rPr lang="en-US"/>
              <a:t> – PLC </a:t>
            </a:r>
            <a:r>
              <a:rPr lang="en-US" dirty="0"/>
              <a:t>communication</a:t>
            </a:r>
            <a:r>
              <a:rPr lang="en-US"/>
              <a:t>, </a:t>
            </a:r>
            <a:r>
              <a:rPr lang="en-US" smtClean="0"/>
              <a:t>low </a:t>
            </a:r>
            <a:r>
              <a:rPr lang="en-US" dirty="0"/>
              <a:t>duty cycle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5V – 3W – Various sensors,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3.3V - 2W – Powered off of 5V rail, Microcontrollers and ICs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Constraints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Transformer and Bulk Capacitor Size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grpSp>
        <p:nvGrpSpPr>
          <p:cNvPr id="49" name="Group 3"/>
          <p:cNvGrpSpPr/>
          <p:nvPr/>
        </p:nvGrpSpPr>
        <p:grpSpPr>
          <a:xfrm>
            <a:off x="240029" y="4626530"/>
            <a:ext cx="8647675" cy="1909989"/>
            <a:chOff x="45720" y="4578524"/>
            <a:chExt cx="8647675" cy="1909989"/>
          </a:xfrm>
        </p:grpSpPr>
        <p:sp>
          <p:nvSpPr>
            <p:cNvPr id="48" name="Right Arrow 23"/>
            <p:cNvSpPr/>
            <p:nvPr/>
          </p:nvSpPr>
          <p:spPr>
            <a:xfrm>
              <a:off x="2589356" y="6035498"/>
              <a:ext cx="370770" cy="242316"/>
            </a:xfrm>
            <a:prstGeom prst="rightArrow">
              <a:avLst>
                <a:gd name="adj1" fmla="val 50000"/>
                <a:gd name="adj2" fmla="val 5328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4"/>
            <p:cNvSpPr/>
            <p:nvPr/>
          </p:nvSpPr>
          <p:spPr>
            <a:xfrm rot="18583640">
              <a:off x="809125" y="5359693"/>
              <a:ext cx="873317" cy="48463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6"/>
            <p:cNvSpPr/>
            <p:nvPr/>
          </p:nvSpPr>
          <p:spPr>
            <a:xfrm>
              <a:off x="5703859" y="5914340"/>
              <a:ext cx="370770" cy="48463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27"/>
            <p:cNvSpPr/>
            <p:nvPr/>
          </p:nvSpPr>
          <p:spPr>
            <a:xfrm rot="10800000">
              <a:off x="3397700" y="5299704"/>
              <a:ext cx="363040" cy="693522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Down Arrow 28"/>
            <p:cNvSpPr/>
            <p:nvPr/>
          </p:nvSpPr>
          <p:spPr>
            <a:xfrm>
              <a:off x="343068" y="5189220"/>
              <a:ext cx="484632" cy="63557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29"/>
            <p:cNvSpPr/>
            <p:nvPr/>
          </p:nvSpPr>
          <p:spPr>
            <a:xfrm>
              <a:off x="1799696" y="5189220"/>
              <a:ext cx="484632" cy="635579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30"/>
            <p:cNvSpPr/>
            <p:nvPr/>
          </p:nvSpPr>
          <p:spPr>
            <a:xfrm rot="2612518">
              <a:off x="3831684" y="5418908"/>
              <a:ext cx="873317" cy="317136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31"/>
            <p:cNvSpPr/>
            <p:nvPr/>
          </p:nvSpPr>
          <p:spPr>
            <a:xfrm>
              <a:off x="65088" y="4788548"/>
              <a:ext cx="1066256" cy="51877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120VAC</a:t>
              </a:r>
              <a:endParaRPr lang="en-US" sz="1300" dirty="0"/>
            </a:p>
          </p:txBody>
        </p:sp>
        <p:sp>
          <p:nvSpPr>
            <p:cNvPr id="6" name="Rectangle 32"/>
            <p:cNvSpPr/>
            <p:nvPr/>
          </p:nvSpPr>
          <p:spPr>
            <a:xfrm>
              <a:off x="45720" y="5824799"/>
              <a:ext cx="1099164" cy="6637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F48-250-C2-B Transformer</a:t>
              </a:r>
              <a:endParaRPr lang="en-US" sz="1200" dirty="0"/>
            </a:p>
          </p:txBody>
        </p:sp>
        <p:sp>
          <p:nvSpPr>
            <p:cNvPr id="7" name="Rounded Rectangle 33"/>
            <p:cNvSpPr/>
            <p:nvPr/>
          </p:nvSpPr>
          <p:spPr>
            <a:xfrm>
              <a:off x="1515654" y="4788548"/>
              <a:ext cx="1066256" cy="51877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24VAC</a:t>
              </a:r>
              <a:endParaRPr lang="en-US" sz="1300" dirty="0"/>
            </a:p>
          </p:txBody>
        </p:sp>
        <p:sp>
          <p:nvSpPr>
            <p:cNvPr id="8" name="Rectangle 34"/>
            <p:cNvSpPr/>
            <p:nvPr/>
          </p:nvSpPr>
          <p:spPr>
            <a:xfrm>
              <a:off x="1394527" y="5824799"/>
              <a:ext cx="1308510" cy="6637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Z4DGP408L-HF Full  Bridge Rectifier</a:t>
              </a:r>
              <a:endParaRPr lang="en-US" sz="1300" dirty="0"/>
            </a:p>
          </p:txBody>
        </p:sp>
        <p:sp>
          <p:nvSpPr>
            <p:cNvPr id="9" name="Rectangle 35"/>
            <p:cNvSpPr/>
            <p:nvPr/>
          </p:nvSpPr>
          <p:spPr>
            <a:xfrm>
              <a:off x="2952680" y="5824799"/>
              <a:ext cx="1308510" cy="6637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1800uF Bulk Capacitor</a:t>
              </a:r>
              <a:endParaRPr lang="en-US" sz="1300" dirty="0"/>
            </a:p>
          </p:txBody>
        </p:sp>
        <p:sp>
          <p:nvSpPr>
            <p:cNvPr id="10" name="Rounded Rectangle 36"/>
            <p:cNvSpPr/>
            <p:nvPr/>
          </p:nvSpPr>
          <p:spPr>
            <a:xfrm>
              <a:off x="3073807" y="4780925"/>
              <a:ext cx="1066256" cy="51877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33VDC</a:t>
              </a:r>
            </a:p>
          </p:txBody>
        </p:sp>
        <p:sp>
          <p:nvSpPr>
            <p:cNvPr id="11" name="Rectangle 37"/>
            <p:cNvSpPr/>
            <p:nvPr/>
          </p:nvSpPr>
          <p:spPr>
            <a:xfrm>
              <a:off x="4510833" y="5824799"/>
              <a:ext cx="1308510" cy="6637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5V Regulator</a:t>
              </a:r>
            </a:p>
            <a:p>
              <a:pPr algn="ctr"/>
              <a:r>
                <a:rPr lang="en-US" sz="1300" dirty="0" smtClean="0"/>
                <a:t>LM43602</a:t>
              </a:r>
              <a:endParaRPr lang="en-US" sz="1300" dirty="0"/>
            </a:p>
          </p:txBody>
        </p:sp>
        <p:sp>
          <p:nvSpPr>
            <p:cNvPr id="12" name="Rectangle 38"/>
            <p:cNvSpPr/>
            <p:nvPr/>
          </p:nvSpPr>
          <p:spPr>
            <a:xfrm>
              <a:off x="4524373" y="4770269"/>
              <a:ext cx="1308510" cy="6637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15V Regulator</a:t>
              </a:r>
            </a:p>
            <a:p>
              <a:pPr algn="ctr"/>
              <a:r>
                <a:rPr lang="en-US" sz="1300" dirty="0" smtClean="0"/>
                <a:t>TPS54336</a:t>
              </a:r>
              <a:endParaRPr lang="en-US" sz="1300" dirty="0"/>
            </a:p>
          </p:txBody>
        </p:sp>
        <p:sp>
          <p:nvSpPr>
            <p:cNvPr id="13" name="Rectangle 40"/>
            <p:cNvSpPr/>
            <p:nvPr/>
          </p:nvSpPr>
          <p:spPr>
            <a:xfrm>
              <a:off x="6068986" y="5824799"/>
              <a:ext cx="1308510" cy="66371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3.3V Regulator</a:t>
              </a:r>
            </a:p>
            <a:p>
              <a:pPr algn="ctr"/>
              <a:r>
                <a:rPr lang="en-US" sz="1300" dirty="0" smtClean="0"/>
                <a:t>TPS61240</a:t>
              </a:r>
              <a:endParaRPr lang="en-US" sz="1300" dirty="0"/>
            </a:p>
          </p:txBody>
        </p:sp>
        <p:sp>
          <p:nvSpPr>
            <p:cNvPr id="14" name="Rounded Rectangle 41"/>
            <p:cNvSpPr/>
            <p:nvPr/>
          </p:nvSpPr>
          <p:spPr>
            <a:xfrm>
              <a:off x="7627139" y="4578524"/>
              <a:ext cx="1066256" cy="51877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15VDC</a:t>
              </a:r>
            </a:p>
          </p:txBody>
        </p:sp>
        <p:sp>
          <p:nvSpPr>
            <p:cNvPr id="15" name="Rounded Rectangle 42"/>
            <p:cNvSpPr/>
            <p:nvPr/>
          </p:nvSpPr>
          <p:spPr>
            <a:xfrm>
              <a:off x="7627139" y="5221553"/>
              <a:ext cx="1066256" cy="51877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/>
                <a:t>5</a:t>
              </a:r>
              <a:r>
                <a:rPr lang="en-US" sz="1300" dirty="0" smtClean="0"/>
                <a:t>VDC</a:t>
              </a:r>
            </a:p>
          </p:txBody>
        </p:sp>
        <p:sp>
          <p:nvSpPr>
            <p:cNvPr id="16" name="Rounded Rectangle 43"/>
            <p:cNvSpPr/>
            <p:nvPr/>
          </p:nvSpPr>
          <p:spPr>
            <a:xfrm>
              <a:off x="7627139" y="5880193"/>
              <a:ext cx="1066256" cy="51877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/>
                <a:t>3.3VDC</a:t>
              </a:r>
            </a:p>
          </p:txBody>
        </p:sp>
        <p:cxnSp>
          <p:nvCxnSpPr>
            <p:cNvPr id="26" name="Elbow Connector 45"/>
            <p:cNvCxnSpPr>
              <a:stCxn id="12" idx="3"/>
              <a:endCxn id="14" idx="1"/>
            </p:cNvCxnSpPr>
            <p:nvPr/>
          </p:nvCxnSpPr>
          <p:spPr>
            <a:xfrm flipV="1">
              <a:off x="5832883" y="4837914"/>
              <a:ext cx="1794256" cy="264212"/>
            </a:xfrm>
            <a:prstGeom prst="bentConnector3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46"/>
            <p:cNvCxnSpPr>
              <a:stCxn id="13" idx="3"/>
              <a:endCxn id="16" idx="1"/>
            </p:cNvCxnSpPr>
            <p:nvPr/>
          </p:nvCxnSpPr>
          <p:spPr>
            <a:xfrm flipV="1">
              <a:off x="7377496" y="6139583"/>
              <a:ext cx="249643" cy="1707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9"/>
            <p:cNvCxnSpPr>
              <a:stCxn id="11" idx="0"/>
            </p:cNvCxnSpPr>
            <p:nvPr/>
          </p:nvCxnSpPr>
          <p:spPr>
            <a:xfrm rot="5400000" flipH="1" flipV="1">
              <a:off x="6273268" y="4484469"/>
              <a:ext cx="232151" cy="2448511"/>
            </a:xfrm>
            <a:prstGeom prst="bentConnector2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59" name="Rounded Rectangle 58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62" name="Rounded Rectangle 61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65" name="Rounded Rectangle 64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102325" y="295695"/>
            <a:ext cx="1838226" cy="683443"/>
            <a:chOff x="7102325" y="295400"/>
            <a:chExt cx="1838226" cy="683443"/>
          </a:xfrm>
        </p:grpSpPr>
        <p:sp>
          <p:nvSpPr>
            <p:cNvPr id="68" name="Rounded Rectangle 67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102325" y="454824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70" name="Straight Arrow Connector 69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3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9"/>
    </mc:Choice>
    <mc:Fallback xmlns="">
      <p:transition spd="slow" advTm="652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</a:t>
            </a:r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433015"/>
            <a:ext cx="8154323" cy="5295331"/>
          </a:xfrm>
        </p:spPr>
        <p:txBody>
          <a:bodyPr>
            <a:normAutofit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Make devices that are Plug and Play (Easy to install)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Powerline</a:t>
            </a:r>
            <a:r>
              <a:rPr lang="en-US" dirty="0"/>
              <a:t> Communication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Interface with the user in several ways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LCD Screen, Android App, Smart </a:t>
            </a:r>
            <a:r>
              <a:rPr lang="en-US" dirty="0" smtClean="0"/>
              <a:t>Glove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Create “wearable tech” to control the system via gesture control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Smart </a:t>
            </a:r>
            <a:r>
              <a:rPr lang="en-US" dirty="0" smtClean="0"/>
              <a:t>Glove</a:t>
            </a:r>
            <a:endParaRPr lang="en-US" b="1" dirty="0" smtClean="0"/>
          </a:p>
          <a:p>
            <a:pPr marL="0" indent="0">
              <a:buClr>
                <a:schemeClr val="tx2"/>
              </a:buClr>
              <a:buNone/>
            </a:pPr>
            <a:r>
              <a:rPr lang="en-US" b="1" dirty="0" smtClean="0"/>
              <a:t>Gather </a:t>
            </a:r>
            <a:r>
              <a:rPr lang="en-US" b="1" dirty="0"/>
              <a:t>useful data from every room of </a:t>
            </a:r>
            <a:r>
              <a:rPr lang="en-US" b="1" dirty="0" smtClean="0"/>
              <a:t>the house</a:t>
            </a:r>
            <a:endParaRPr lang="en-US" b="1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Smart Switch</a:t>
            </a:r>
          </a:p>
          <a:p>
            <a:pPr marL="0" indent="0">
              <a:buClr>
                <a:schemeClr val="tx2"/>
              </a:buClr>
              <a:buNone/>
            </a:pPr>
            <a:r>
              <a:rPr lang="en-US" b="1" dirty="0" smtClean="0"/>
              <a:t>Improve house </a:t>
            </a:r>
            <a:r>
              <a:rPr lang="en-US" b="1" dirty="0"/>
              <a:t>environmental control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Vent </a:t>
            </a:r>
            <a:r>
              <a:rPr lang="en-US" dirty="0" smtClean="0"/>
              <a:t>Control</a:t>
            </a:r>
            <a:endParaRPr lang="en-US" dirty="0"/>
          </a:p>
          <a:p>
            <a:pPr marL="0" indent="0">
              <a:buClr>
                <a:schemeClr val="tx2"/>
              </a:buClr>
              <a:buNone/>
            </a:pPr>
            <a:r>
              <a:rPr lang="en-US" b="1" dirty="0"/>
              <a:t>Make an intelligent, </a:t>
            </a:r>
            <a:r>
              <a:rPr lang="en-US" b="1" dirty="0" smtClean="0"/>
              <a:t>autonomous, </a:t>
            </a:r>
            <a:r>
              <a:rPr lang="en-US" b="1" dirty="0"/>
              <a:t>energy saving system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Adaptive </a:t>
            </a:r>
            <a:r>
              <a:rPr lang="en-US" dirty="0" smtClean="0"/>
              <a:t>Algorithms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82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09"/>
    </mc:Choice>
    <mc:Fallback xmlns="">
      <p:transition spd="slow" advTm="2770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05" y="998628"/>
            <a:ext cx="7055380" cy="930312"/>
          </a:xfrm>
        </p:spPr>
        <p:txBody>
          <a:bodyPr/>
          <a:lstStyle/>
          <a:p>
            <a:r>
              <a:rPr lang="en-US" sz="3800" dirty="0" smtClean="0"/>
              <a:t>Smart Switch Power Supply</a:t>
            </a:r>
            <a:endParaRPr lang="en-US" sz="3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650" y="1702350"/>
            <a:ext cx="7496810" cy="498631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7" name="Rounded Rectangle 16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0" name="Rounded Rectangle 19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3" name="Rounded Rectangle 22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2325" y="295695"/>
            <a:ext cx="1838226" cy="683443"/>
            <a:chOff x="7102325" y="295400"/>
            <a:chExt cx="1838226" cy="683443"/>
          </a:xfrm>
        </p:grpSpPr>
        <p:sp>
          <p:nvSpPr>
            <p:cNvPr id="26" name="Rounded Rectangle 25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02325" y="454824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959100" y="2387600"/>
            <a:ext cx="1811660" cy="147320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34850" y="4195508"/>
            <a:ext cx="2124250" cy="121469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4890409" y="2835602"/>
            <a:ext cx="2211916" cy="219359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4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0"/>
    </mc:Choice>
    <mc:Fallback xmlns="">
      <p:transition spd="slow" advTm="2677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974" y="1122613"/>
            <a:ext cx="7055380" cy="930312"/>
          </a:xfrm>
        </p:spPr>
        <p:txBody>
          <a:bodyPr/>
          <a:lstStyle/>
          <a:p>
            <a:r>
              <a:rPr lang="en-US" sz="3800" dirty="0" smtClean="0"/>
              <a:t>Smart Switch Power Supply</a:t>
            </a:r>
            <a:endParaRPr lang="en-US" sz="3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6" name="Rounded Rectangle 15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19" name="Rounded Rectangle 18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2" name="Rounded Rectangle 21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02325" y="295695"/>
            <a:ext cx="1838226" cy="683443"/>
            <a:chOff x="7102325" y="295400"/>
            <a:chExt cx="1838226" cy="683443"/>
          </a:xfrm>
        </p:grpSpPr>
        <p:sp>
          <p:nvSpPr>
            <p:cNvPr id="25" name="Rounded Rectangle 24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102325" y="454824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7" name="Straight Arrow Connector 26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2438" y="1938892"/>
                <a:ext cx="3476529" cy="5709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𝑟𝑖𝑝𝑝𝑙𝑒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 smtClean="0"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𝑝𝑒𝑎𝑘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 smtClean="0"/>
                        <m:t>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1.7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38" y="1938892"/>
                <a:ext cx="3476529" cy="57092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03728" y="2601853"/>
                <a:ext cx="1734064" cy="407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𝑃𝑒𝑟𝑖𝑜𝑑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=1/120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3728" y="2601853"/>
                <a:ext cx="1734064" cy="407612"/>
              </a:xfrm>
              <a:prstGeom prst="rect">
                <a:avLst/>
              </a:prstGeom>
              <a:blipFill rotWithShape="0">
                <a:blip r:embed="rId4"/>
                <a:stretch>
                  <a:fillRect l="-1754" t="-1493" r="-1404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80964" y="2128753"/>
                <a:ext cx="1416093" cy="367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≅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𝑝𝑒𝑎𝑘</m:t>
                            </m:r>
                          </m:sub>
                        </m:sSub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el-GR" sz="1400" b="0" i="1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964" y="2128753"/>
                <a:ext cx="1416093" cy="367729"/>
              </a:xfrm>
              <a:prstGeom prst="rect">
                <a:avLst/>
              </a:prstGeom>
              <a:blipFill rotWithShape="0">
                <a:blip r:embed="rId5"/>
                <a:stretch>
                  <a:fillRect l="-4310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61450" y="2668663"/>
                <a:ext cx="101072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=1800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450" y="2668663"/>
                <a:ext cx="1010725" cy="215444"/>
              </a:xfrm>
              <a:prstGeom prst="rect">
                <a:avLst/>
              </a:prstGeom>
              <a:blipFill rotWithShape="0">
                <a:blip r:embed="rId6"/>
                <a:stretch>
                  <a:fillRect l="-3012" r="-4217" b="-3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645837" y="1812134"/>
                <a:ext cx="2210797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𝑝𝑒𝑎𝑘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=24 ∗1.414</m:t>
                      </m:r>
                      <m:r>
                        <a:rPr lang="en-US" sz="1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𝑑𝑖𝑜𝑑𝑒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837" y="1812134"/>
                <a:ext cx="2210797" cy="232051"/>
              </a:xfrm>
              <a:prstGeom prst="rect">
                <a:avLst/>
              </a:prstGeom>
              <a:blipFill rotWithShape="0">
                <a:blip r:embed="rId7"/>
                <a:stretch>
                  <a:fillRect l="-1102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695700" y="285750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32438" y="3202509"/>
            <a:ext cx="5364619" cy="161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360719"/>
              </p:ext>
            </p:extLst>
          </p:nvPr>
        </p:nvGraphicFramePr>
        <p:xfrm>
          <a:off x="236684" y="3292221"/>
          <a:ext cx="5376717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623"/>
                <a:gridCol w="789247"/>
                <a:gridCol w="789247"/>
                <a:gridCol w="1384300"/>
                <a:gridCol w="13843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Voltage (V)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I</a:t>
                      </a:r>
                      <a:r>
                        <a:rPr lang="en-US" sz="1200" baseline="-25000" dirty="0" err="1" smtClean="0"/>
                        <a:t>nominal</a:t>
                      </a:r>
                      <a:r>
                        <a:rPr lang="en-US" sz="1200" baseline="-25000" dirty="0" smtClean="0"/>
                        <a:t> </a:t>
                      </a:r>
                      <a:r>
                        <a:rPr lang="en-US" sz="1200" baseline="0" dirty="0" smtClean="0"/>
                        <a:t>(mA)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I</a:t>
                      </a:r>
                      <a:r>
                        <a:rPr lang="en-US" sz="1200" baseline="-25000" dirty="0" err="1" smtClean="0"/>
                        <a:t>peak</a:t>
                      </a:r>
                      <a:r>
                        <a:rPr lang="en-US" sz="1200" baseline="-25000" dirty="0" smtClean="0"/>
                        <a:t> 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(mA)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P</a:t>
                      </a:r>
                      <a:r>
                        <a:rPr lang="en-US" sz="1200" baseline="-25000" dirty="0" err="1" smtClean="0"/>
                        <a:t>nominal</a:t>
                      </a:r>
                      <a:r>
                        <a:rPr lang="en-US" sz="1200" baseline="-25000" dirty="0" smtClean="0"/>
                        <a:t> </a:t>
                      </a:r>
                      <a:r>
                        <a:rPr lang="en-US" sz="1200" baseline="0" dirty="0" smtClean="0"/>
                        <a:t>(W)</a:t>
                      </a:r>
                      <a:endParaRPr 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 smtClean="0"/>
                        <a:t>P</a:t>
                      </a:r>
                      <a:r>
                        <a:rPr lang="en-US" sz="1200" baseline="-25000" dirty="0" err="1" smtClean="0"/>
                        <a:t>peak</a:t>
                      </a:r>
                      <a:r>
                        <a:rPr lang="en-US" sz="1200" baseline="-25000" dirty="0" smtClean="0"/>
                        <a:t> </a:t>
                      </a:r>
                    </a:p>
                    <a:p>
                      <a:pPr algn="ctr"/>
                      <a:r>
                        <a:rPr lang="en-US" sz="1200" baseline="0" dirty="0" smtClean="0"/>
                        <a:t>(W)</a:t>
                      </a:r>
                      <a:endParaRPr lang="en-US" sz="1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200*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600*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&lt;1*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9*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.5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550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~.36</a:t>
                      </a:r>
                      <a:r>
                        <a:rPr lang="en-US" sz="1600" baseline="0" dirty="0" smtClean="0"/>
                        <a:t>×</a:t>
                      </a:r>
                      <a:r>
                        <a:rPr lang="en-US" sz="1600" dirty="0" smtClean="0"/>
                        <a:t>(2-e)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~1.82</a:t>
                      </a:r>
                      <a:r>
                        <a:rPr lang="en-US" sz="1600" baseline="0" dirty="0" smtClean="0"/>
                        <a:t>×</a:t>
                      </a:r>
                      <a:r>
                        <a:rPr lang="en-US" sz="1600" dirty="0" smtClean="0"/>
                        <a:t>(2-e)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716595" y="5435599"/>
            <a:ext cx="1276813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Max Power from Transformer</a:t>
            </a:r>
          </a:p>
          <a:p>
            <a:pPr algn="ctr"/>
            <a:r>
              <a:rPr lang="en-US" sz="1400" dirty="0" smtClean="0"/>
              <a:t>~12W</a:t>
            </a:r>
            <a:endParaRPr lang="en-US" sz="1400" dirty="0"/>
          </a:p>
        </p:txBody>
      </p:sp>
      <p:sp>
        <p:nvSpPr>
          <p:cNvPr id="33" name="Rounded Rectangle 32"/>
          <p:cNvSpPr/>
          <p:nvPr/>
        </p:nvSpPr>
        <p:spPr>
          <a:xfrm>
            <a:off x="2185813" y="5435600"/>
            <a:ext cx="1329993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Bridge Rectifier e≈.97</a:t>
            </a:r>
          </a:p>
          <a:p>
            <a:pPr algn="ctr"/>
            <a:r>
              <a:rPr lang="en-US" sz="1000" dirty="0" smtClean="0"/>
              <a:t>*At max power</a:t>
            </a:r>
            <a:endParaRPr lang="en-US" sz="1000" dirty="0"/>
          </a:p>
        </p:txBody>
      </p:sp>
      <p:sp>
        <p:nvSpPr>
          <p:cNvPr id="34" name="Rounded Rectangle 33"/>
          <p:cNvSpPr/>
          <p:nvPr/>
        </p:nvSpPr>
        <p:spPr>
          <a:xfrm>
            <a:off x="3678908" y="5435599"/>
            <a:ext cx="1255659" cy="895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Voltage Regulator e≈.9</a:t>
            </a:r>
            <a:endParaRPr lang="en-US" sz="1400" dirty="0"/>
          </a:p>
        </p:txBody>
      </p:sp>
      <p:sp>
        <p:nvSpPr>
          <p:cNvPr id="35" name="Rounded Rectangle 34"/>
          <p:cNvSpPr/>
          <p:nvPr/>
        </p:nvSpPr>
        <p:spPr>
          <a:xfrm>
            <a:off x="5527925" y="5502273"/>
            <a:ext cx="1687017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Available Power</a:t>
            </a:r>
          </a:p>
          <a:p>
            <a:pPr algn="ctr"/>
            <a:r>
              <a:rPr lang="en-US" sz="1400" dirty="0" smtClean="0"/>
              <a:t>~10.46W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978084" y="5744774"/>
                <a:ext cx="2292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084" y="5744774"/>
                <a:ext cx="229229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15789" r="-13158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482743" y="5716400"/>
                <a:ext cx="22922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743" y="5716400"/>
                <a:ext cx="229229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15789" r="-13158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044346" y="5744774"/>
                <a:ext cx="483579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346" y="5744774"/>
                <a:ext cx="483579" cy="2769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3946" y="1822866"/>
            <a:ext cx="2608094" cy="280680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964900" y="4273799"/>
            <a:ext cx="1047906" cy="4144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2991473" y="4851867"/>
            <a:ext cx="2630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 = efficiency of 5V regulator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603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62"/>
    </mc:Choice>
    <mc:Fallback xmlns="">
      <p:transition spd="slow" advTm="34362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637" y="1870739"/>
            <a:ext cx="8946446" cy="38993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7" name="Rounded Rectangle 16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0" name="Rounded Rectangle 19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3" name="Rounded Rectangle 22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2325" y="295695"/>
            <a:ext cx="1838226" cy="683443"/>
            <a:chOff x="7102325" y="295400"/>
            <a:chExt cx="1838226" cy="683443"/>
          </a:xfrm>
        </p:grpSpPr>
        <p:sp>
          <p:nvSpPr>
            <p:cNvPr id="26" name="Rounded Rectangle 25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02325" y="454824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3"/>
    </mc:Choice>
    <mc:Fallback xmlns="">
      <p:transition spd="slow" advTm="20203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891833" y="2434412"/>
            <a:ext cx="4883151" cy="286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96" b="72760" l="24104" r="82258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26222" r="17000" b="25778"/>
          <a:stretch/>
        </p:blipFill>
        <p:spPr>
          <a:xfrm rot="5400000">
            <a:off x="2105826" y="2402205"/>
            <a:ext cx="4883151" cy="292989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2765" y="295696"/>
            <a:ext cx="1838226" cy="683441"/>
            <a:chOff x="332765" y="285377"/>
            <a:chExt cx="1838226" cy="683441"/>
          </a:xfrm>
        </p:grpSpPr>
        <p:sp>
          <p:nvSpPr>
            <p:cNvPr id="19" name="Rounded Rectangle 18"/>
            <p:cNvSpPr/>
            <p:nvPr/>
          </p:nvSpPr>
          <p:spPr>
            <a:xfrm>
              <a:off x="401579" y="285377"/>
              <a:ext cx="1769412" cy="683441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2765" y="332512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Front End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13819" y="290683"/>
            <a:ext cx="2045299" cy="693466"/>
            <a:chOff x="2521353" y="285377"/>
            <a:chExt cx="2045299" cy="693466"/>
          </a:xfrm>
        </p:grpSpPr>
        <p:sp>
          <p:nvSpPr>
            <p:cNvPr id="22" name="Rounded Rectangle 21"/>
            <p:cNvSpPr/>
            <p:nvPr/>
          </p:nvSpPr>
          <p:spPr>
            <a:xfrm>
              <a:off x="2590167" y="285377"/>
              <a:ext cx="1976485" cy="693466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21353" y="332512"/>
              <a:ext cx="20452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Microcontroller Board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701946" y="290683"/>
            <a:ext cx="2163307" cy="693466"/>
            <a:chOff x="4709942" y="285377"/>
            <a:chExt cx="2163307" cy="693466"/>
          </a:xfrm>
        </p:grpSpPr>
        <p:sp>
          <p:nvSpPr>
            <p:cNvPr id="25" name="Rounded Rectangle 24"/>
            <p:cNvSpPr/>
            <p:nvPr/>
          </p:nvSpPr>
          <p:spPr>
            <a:xfrm>
              <a:off x="4778756" y="285377"/>
              <a:ext cx="2050959" cy="683442"/>
            </a:xfrm>
            <a:prstGeom prst="roundRect">
              <a:avLst/>
            </a:prstGeom>
            <a:solidFill>
              <a:schemeClr val="tx1">
                <a:lumMod val="6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09942" y="332512"/>
              <a:ext cx="2163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Line Communication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102325" y="295695"/>
            <a:ext cx="1838226" cy="683443"/>
            <a:chOff x="7102325" y="295400"/>
            <a:chExt cx="1838226" cy="683443"/>
          </a:xfrm>
        </p:grpSpPr>
        <p:sp>
          <p:nvSpPr>
            <p:cNvPr id="28" name="Rounded Rectangle 27"/>
            <p:cNvSpPr/>
            <p:nvPr/>
          </p:nvSpPr>
          <p:spPr>
            <a:xfrm>
              <a:off x="7108081" y="295400"/>
              <a:ext cx="1769412" cy="683443"/>
            </a:xfrm>
            <a:prstGeom prst="roundRect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02325" y="454824"/>
              <a:ext cx="1838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</a:rPr>
                <a:t>Power Supply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H="1" flipV="1">
            <a:off x="6821719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464874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2185813" y="639785"/>
            <a:ext cx="286362" cy="1"/>
          </a:xfrm>
          <a:prstGeom prst="straightConnector1">
            <a:avLst/>
          </a:prstGeom>
          <a:ln w="381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8928" r="31112" b="22611"/>
          <a:stretch/>
        </p:blipFill>
        <p:spPr>
          <a:xfrm rot="5400000">
            <a:off x="5139477" y="2414882"/>
            <a:ext cx="4866688" cy="29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6"/>
    </mc:Choice>
    <mc:Fallback xmlns="">
      <p:transition spd="slow" advTm="709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6605"/>
            <a:ext cx="8356600" cy="830996"/>
          </a:xfrm>
        </p:spPr>
        <p:txBody>
          <a:bodyPr>
            <a:normAutofit/>
          </a:bodyPr>
          <a:lstStyle/>
          <a:p>
            <a:r>
              <a:rPr lang="en-US" dirty="0"/>
              <a:t>Smart </a:t>
            </a:r>
            <a:r>
              <a:rPr lang="en-US"/>
              <a:t>Switch </a:t>
            </a:r>
            <a:r>
              <a:rPr lang="en-US" smtClean="0"/>
              <a:t>Interface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7" y="1308100"/>
            <a:ext cx="8935440" cy="5029200"/>
          </a:xfrm>
        </p:spPr>
      </p:pic>
    </p:spTree>
    <p:extLst>
      <p:ext uri="{BB962C8B-B14F-4D97-AF65-F5344CB8AC3E}">
        <p14:creationId xmlns:p14="http://schemas.microsoft.com/office/powerpoint/2010/main" val="332830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0"/>
    </mc:Choice>
    <mc:Fallback xmlns="">
      <p:transition spd="slow" advTm="4464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054" y="452717"/>
            <a:ext cx="7792361" cy="1400530"/>
          </a:xfrm>
        </p:spPr>
        <p:txBody>
          <a:bodyPr/>
          <a:lstStyle/>
          <a:p>
            <a:r>
              <a:rPr lang="en-US" dirty="0"/>
              <a:t>Smart </a:t>
            </a:r>
            <a:r>
              <a:rPr lang="en-US"/>
              <a:t>Switch Software </a:t>
            </a:r>
            <a:r>
              <a:rPr lang="en-US" smtClean="0"/>
              <a:t>Path</a:t>
            </a:r>
            <a:endParaRPr lang="en-US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80" t="5163" r="27463" b="4864"/>
          <a:stretch/>
        </p:blipFill>
        <p:spPr>
          <a:xfrm>
            <a:off x="1289927" y="1471111"/>
            <a:ext cx="6270932" cy="4931827"/>
          </a:xfrm>
          <a:prstGeom prst="roundRect">
            <a:avLst>
              <a:gd name="adj" fmla="val 4406"/>
            </a:avLst>
          </a:prstGeom>
        </p:spPr>
      </p:pic>
    </p:spTree>
    <p:extLst>
      <p:ext uri="{BB962C8B-B14F-4D97-AF65-F5344CB8AC3E}">
        <p14:creationId xmlns:p14="http://schemas.microsoft.com/office/powerpoint/2010/main" val="35858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34"/>
    </mc:Choice>
    <mc:Fallback xmlns="">
      <p:transition spd="slow" advTm="5143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</p:spPr>
        <p:txBody>
          <a:bodyPr/>
          <a:lstStyle/>
          <a:p>
            <a:r>
              <a:rPr lang="en-US" dirty="0" smtClean="0"/>
              <a:t>Load Control</a:t>
            </a:r>
            <a:endParaRPr lang="en-US" dirty="0"/>
          </a:p>
        </p:txBody>
      </p:sp>
      <p:grpSp>
        <p:nvGrpSpPr>
          <p:cNvPr id="31" name="Group 1"/>
          <p:cNvGrpSpPr/>
          <p:nvPr/>
        </p:nvGrpSpPr>
        <p:grpSpPr>
          <a:xfrm>
            <a:off x="-84720" y="1250432"/>
            <a:ext cx="9228720" cy="5504764"/>
            <a:chOff x="-84720" y="1250432"/>
            <a:chExt cx="9228720" cy="5504764"/>
          </a:xfrm>
        </p:grpSpPr>
        <p:sp>
          <p:nvSpPr>
            <p:cNvPr id="32" name="Rectangle 31"/>
            <p:cNvSpPr/>
            <p:nvPr/>
          </p:nvSpPr>
          <p:spPr>
            <a:xfrm>
              <a:off x="205221" y="1250432"/>
              <a:ext cx="4555499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30851" y="2869010"/>
              <a:ext cx="2608818" cy="1874718"/>
              <a:chOff x="2444320" y="1947368"/>
              <a:chExt cx="2608818" cy="1874718"/>
            </a:xfrm>
          </p:grpSpPr>
          <p:grpSp>
            <p:nvGrpSpPr>
              <p:cNvPr id="57" name="Group 2"/>
              <p:cNvGrpSpPr/>
              <p:nvPr/>
            </p:nvGrpSpPr>
            <p:grpSpPr>
              <a:xfrm>
                <a:off x="2444320" y="2285922"/>
                <a:ext cx="2608818" cy="1536164"/>
                <a:chOff x="2297023" y="953036"/>
                <a:chExt cx="4332803" cy="2635306"/>
              </a:xfrm>
            </p:grpSpPr>
            <p:pic>
              <p:nvPicPr>
                <p:cNvPr id="59" name="Picture 1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161" t="15977" r="48515" b="34551"/>
                <a:stretch/>
              </p:blipFill>
              <p:spPr>
                <a:xfrm>
                  <a:off x="2297023" y="953036"/>
                  <a:ext cx="4332803" cy="2635306"/>
                </a:xfrm>
                <a:prstGeom prst="rect">
                  <a:avLst/>
                </a:prstGeom>
              </p:spPr>
            </p:pic>
            <p:pic>
              <p:nvPicPr>
                <p:cNvPr id="60" name="Picture 1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95" t="32404" r="22807" b="23381"/>
                <a:stretch/>
              </p:blipFill>
              <p:spPr>
                <a:xfrm>
                  <a:off x="2469437" y="1088176"/>
                  <a:ext cx="4000162" cy="2408349"/>
                </a:xfrm>
                <a:prstGeom prst="rect">
                  <a:avLst/>
                </a:prstGeom>
              </p:spPr>
            </p:pic>
          </p:grpSp>
          <p:sp>
            <p:nvSpPr>
              <p:cNvPr id="58" name="TextBox 57"/>
              <p:cNvSpPr txBox="1"/>
              <p:nvPr/>
            </p:nvSpPr>
            <p:spPr>
              <a:xfrm>
                <a:off x="2807943" y="1947368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Central Ma</a:t>
                </a:r>
                <a:r>
                  <a:rPr lang="en-US" sz="1600" b="1" i="1" dirty="0" smtClean="0"/>
                  <a:t>nag</a:t>
                </a:r>
                <a:r>
                  <a:rPr lang="en-US" sz="1600" b="1" dirty="0" smtClean="0"/>
                  <a:t>er</a:t>
                </a:r>
                <a:endParaRPr lang="en-US" sz="1600" b="1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-84720" y="1391229"/>
              <a:ext cx="2392814" cy="2505221"/>
              <a:chOff x="-142313" y="1921977"/>
              <a:chExt cx="2392814" cy="2505221"/>
            </a:xfrm>
          </p:grpSpPr>
          <p:pic>
            <p:nvPicPr>
              <p:cNvPr id="55" name="Picture 18" descr="http://www.clker.com/cliparts/e/3/b/c/12955796631911331312racing%20gloves.svg.me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313" y="2102148"/>
                <a:ext cx="2325050" cy="232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636347" y="1921977"/>
                <a:ext cx="16141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Glove</a:t>
                </a:r>
                <a:endParaRPr lang="en-US" sz="1600" b="1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73158" y="4290168"/>
              <a:ext cx="1927934" cy="1750184"/>
              <a:chOff x="1996729" y="4556795"/>
              <a:chExt cx="1927934" cy="1750184"/>
            </a:xfrm>
          </p:grpSpPr>
          <p:pic>
            <p:nvPicPr>
              <p:cNvPr id="53" name="Picture 10" descr="https://fbcdn-sphotos-g-a.akamaihd.net/hphotos-ak-xap1/v/t1.0-9/10917850_823497654389070_1363918671338687484_n.jpg?oh=f8eba74fcd4a025242857ea9263906a9&amp;oe=5560AFC1&amp;__gda__=1431025181_73e41339d48a570d5f829b8a25dc22e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30" r="25504"/>
              <a:stretch/>
            </p:blipFill>
            <p:spPr bwMode="auto">
              <a:xfrm>
                <a:off x="2150122" y="4556795"/>
                <a:ext cx="1071166" cy="1358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996729" y="5968425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Smart Switch</a:t>
                </a:r>
                <a:endParaRPr lang="en-US" sz="1600" b="1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207122" y="4200454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pic>
          <p:nvPicPr>
            <p:cNvPr id="37" name="Picture 6" descr="http://www.clipartlord.com/wp-content/uploads/2014/08/table-lamp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17" y="1376156"/>
              <a:ext cx="1098758" cy="119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clker.com/cliparts/3/f/b/c/11971054672097824636biswajyotim_Fan.svg.h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344" y="3083941"/>
              <a:ext cx="1478104" cy="101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5327019" y="2409763"/>
              <a:ext cx="1346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Load 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16066" y="2643840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21520" y="3761892"/>
              <a:ext cx="1326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Vent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21520" y="4978465"/>
              <a:ext cx="1138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Home HVAC</a:t>
              </a:r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64195" y="6416642"/>
              <a:ext cx="1833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User Interfaces</a:t>
              </a:r>
            </a:p>
          </p:txBody>
        </p:sp>
        <p:cxnSp>
          <p:nvCxnSpPr>
            <p:cNvPr id="44" name="Elbow Connector 43"/>
            <p:cNvCxnSpPr>
              <a:endCxn id="58" idx="0"/>
            </p:cNvCxnSpPr>
            <p:nvPr/>
          </p:nvCxnSpPr>
          <p:spPr>
            <a:xfrm>
              <a:off x="1694915" y="2189375"/>
              <a:ext cx="1663526" cy="679635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endCxn id="59" idx="2"/>
            </p:cNvCxnSpPr>
            <p:nvPr/>
          </p:nvCxnSpPr>
          <p:spPr>
            <a:xfrm flipV="1">
              <a:off x="1733735" y="4743728"/>
              <a:ext cx="1601525" cy="507038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4864533" y="1252704"/>
              <a:ext cx="4113816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Elbow Connector 46"/>
            <p:cNvCxnSpPr>
              <a:stCxn id="59" idx="3"/>
              <a:endCxn id="39" idx="1"/>
            </p:cNvCxnSpPr>
            <p:nvPr/>
          </p:nvCxnSpPr>
          <p:spPr>
            <a:xfrm flipV="1">
              <a:off x="4639669" y="2702151"/>
              <a:ext cx="687350" cy="127349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59" idx="3"/>
            </p:cNvCxnSpPr>
            <p:nvPr/>
          </p:nvCxnSpPr>
          <p:spPr>
            <a:xfrm flipV="1">
              <a:off x="4639669" y="3972812"/>
              <a:ext cx="754859" cy="283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59" idx="3"/>
              <a:endCxn id="42" idx="1"/>
            </p:cNvCxnSpPr>
            <p:nvPr/>
          </p:nvCxnSpPr>
          <p:spPr>
            <a:xfrm>
              <a:off x="4639669" y="3975646"/>
              <a:ext cx="781851" cy="1295207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39" idx="3"/>
              <a:endCxn id="37" idx="1"/>
            </p:cNvCxnSpPr>
            <p:nvPr/>
          </p:nvCxnSpPr>
          <p:spPr>
            <a:xfrm flipV="1">
              <a:off x="6673941" y="1975368"/>
              <a:ext cx="897076" cy="72678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39" idx="3"/>
              <a:endCxn id="38" idx="1"/>
            </p:cNvCxnSpPr>
            <p:nvPr/>
          </p:nvCxnSpPr>
          <p:spPr>
            <a:xfrm>
              <a:off x="6673941" y="2702151"/>
              <a:ext cx="707403" cy="88927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871897" y="6405266"/>
              <a:ext cx="2445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Automation Hardware</a:t>
              </a:r>
            </a:p>
          </p:txBody>
        </p:sp>
      </p:grpSp>
      <p:sp>
        <p:nvSpPr>
          <p:cNvPr id="61" name="Rectangle 1"/>
          <p:cNvSpPr/>
          <p:nvPr/>
        </p:nvSpPr>
        <p:spPr>
          <a:xfrm>
            <a:off x="5316731" y="2239112"/>
            <a:ext cx="1357210" cy="897157"/>
          </a:xfrm>
          <a:prstGeom prst="rect">
            <a:avLst/>
          </a:prstGeom>
          <a:noFill/>
          <a:ln w="66675">
            <a:solidFill>
              <a:srgbClr val="397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31"/>
    </mc:Choice>
    <mc:Fallback xmlns="">
      <p:transition spd="slow" advTm="993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Control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8436" y="1647825"/>
            <a:ext cx="6711654" cy="3700639"/>
          </a:xfrm>
        </p:spPr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Utilize </a:t>
            </a:r>
            <a:r>
              <a:rPr lang="en-US" dirty="0" err="1" smtClean="0"/>
              <a:t>Triacs</a:t>
            </a:r>
            <a:r>
              <a:rPr lang="en-US" dirty="0" smtClean="0"/>
              <a:t> for AC power control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Use power MOSFETS for DC control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Load Power Consumption Monitoring</a:t>
            </a:r>
            <a:endParaRPr lang="en-US" dirty="0"/>
          </a:p>
        </p:txBody>
      </p:sp>
      <p:pic>
        <p:nvPicPr>
          <p:cNvPr id="109570" name="Picture 2" descr="http://www.dv-fansler.com/Computer%20Lights/Images/dimmer4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9"/>
          <a:stretch/>
        </p:blipFill>
        <p:spPr bwMode="auto">
          <a:xfrm>
            <a:off x="4911214" y="3510333"/>
            <a:ext cx="3996812" cy="251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231077"/>
              </p:ext>
            </p:extLst>
          </p:nvPr>
        </p:nvGraphicFramePr>
        <p:xfrm>
          <a:off x="259307" y="3377366"/>
          <a:ext cx="4599297" cy="269077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33099"/>
                <a:gridCol w="1533099"/>
                <a:gridCol w="1533099"/>
              </a:tblGrid>
              <a:tr h="336757">
                <a:tc>
                  <a:txBody>
                    <a:bodyPr/>
                    <a:lstStyle/>
                    <a:p>
                      <a:r>
                        <a:rPr lang="en-US" dirty="0" smtClean="0"/>
                        <a:t>Spec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Limit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Units</a:t>
                      </a:r>
                      <a:endParaRPr lang="en-US" dirty="0"/>
                    </a:p>
                  </a:txBody>
                  <a:tcPr/>
                </a:tc>
              </a:tr>
              <a:tr h="5812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DC Voltage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Volts</a:t>
                      </a:r>
                      <a:endParaRPr lang="en-US" dirty="0"/>
                    </a:p>
                  </a:txBody>
                  <a:tcPr anchor="ctr"/>
                </a:tc>
              </a:tr>
              <a:tr h="5812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DC</a:t>
                      </a:r>
                      <a:r>
                        <a:rPr lang="en-US" baseline="0" dirty="0" smtClean="0"/>
                        <a:t> Current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Amps</a:t>
                      </a:r>
                      <a:endParaRPr lang="en-US" dirty="0"/>
                    </a:p>
                  </a:txBody>
                  <a:tcPr anchor="ctr"/>
                </a:tc>
              </a:tr>
              <a:tr h="5812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 Voltage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Volts</a:t>
                      </a:r>
                      <a:endParaRPr lang="en-US" dirty="0"/>
                    </a:p>
                  </a:txBody>
                  <a:tcPr anchor="ctr"/>
                </a:tc>
              </a:tr>
              <a:tr h="58125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</a:t>
                      </a:r>
                      <a:r>
                        <a:rPr lang="en-US" baseline="0" dirty="0" smtClean="0"/>
                        <a:t> Current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Amps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74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4"/>
    </mc:Choice>
    <mc:Fallback xmlns="">
      <p:transition spd="slow" advTm="39054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</p:spPr>
        <p:txBody>
          <a:bodyPr/>
          <a:lstStyle/>
          <a:p>
            <a:r>
              <a:rPr lang="en-US" dirty="0" smtClean="0"/>
              <a:t>Vent Control</a:t>
            </a:r>
            <a:endParaRPr lang="en-US" dirty="0"/>
          </a:p>
        </p:txBody>
      </p:sp>
      <p:grpSp>
        <p:nvGrpSpPr>
          <p:cNvPr id="31" name="Group 1"/>
          <p:cNvGrpSpPr/>
          <p:nvPr/>
        </p:nvGrpSpPr>
        <p:grpSpPr>
          <a:xfrm>
            <a:off x="-84720" y="1250432"/>
            <a:ext cx="9228720" cy="5504764"/>
            <a:chOff x="-84720" y="1250432"/>
            <a:chExt cx="9228720" cy="5504764"/>
          </a:xfrm>
        </p:grpSpPr>
        <p:sp>
          <p:nvSpPr>
            <p:cNvPr id="32" name="Rectangle 31"/>
            <p:cNvSpPr/>
            <p:nvPr/>
          </p:nvSpPr>
          <p:spPr>
            <a:xfrm>
              <a:off x="205221" y="1250432"/>
              <a:ext cx="4555499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30851" y="2869010"/>
              <a:ext cx="2608818" cy="1874718"/>
              <a:chOff x="2444320" y="1947368"/>
              <a:chExt cx="2608818" cy="1874718"/>
            </a:xfrm>
          </p:grpSpPr>
          <p:grpSp>
            <p:nvGrpSpPr>
              <p:cNvPr id="57" name="Group 2"/>
              <p:cNvGrpSpPr/>
              <p:nvPr/>
            </p:nvGrpSpPr>
            <p:grpSpPr>
              <a:xfrm>
                <a:off x="2444320" y="2285922"/>
                <a:ext cx="2608818" cy="1536164"/>
                <a:chOff x="2297023" y="953036"/>
                <a:chExt cx="4332803" cy="2635306"/>
              </a:xfrm>
            </p:grpSpPr>
            <p:pic>
              <p:nvPicPr>
                <p:cNvPr id="59" name="Picture 1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161" t="15977" r="48515" b="34551"/>
                <a:stretch/>
              </p:blipFill>
              <p:spPr>
                <a:xfrm>
                  <a:off x="2297023" y="953036"/>
                  <a:ext cx="4332803" cy="2635306"/>
                </a:xfrm>
                <a:prstGeom prst="rect">
                  <a:avLst/>
                </a:prstGeom>
              </p:spPr>
            </p:pic>
            <p:pic>
              <p:nvPicPr>
                <p:cNvPr id="60" name="Picture 1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95" t="32404" r="22807" b="23381"/>
                <a:stretch/>
              </p:blipFill>
              <p:spPr>
                <a:xfrm>
                  <a:off x="2469437" y="1088176"/>
                  <a:ext cx="4000162" cy="2408349"/>
                </a:xfrm>
                <a:prstGeom prst="rect">
                  <a:avLst/>
                </a:prstGeom>
              </p:spPr>
            </p:pic>
          </p:grpSp>
          <p:sp>
            <p:nvSpPr>
              <p:cNvPr id="58" name="TextBox 57"/>
              <p:cNvSpPr txBox="1"/>
              <p:nvPr/>
            </p:nvSpPr>
            <p:spPr>
              <a:xfrm>
                <a:off x="2807943" y="1947368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Central Ma</a:t>
                </a:r>
                <a:r>
                  <a:rPr lang="en-US" sz="1600" b="1" i="1" dirty="0" smtClean="0"/>
                  <a:t>nag</a:t>
                </a:r>
                <a:r>
                  <a:rPr lang="en-US" sz="1600" b="1" dirty="0" smtClean="0"/>
                  <a:t>er</a:t>
                </a:r>
                <a:endParaRPr lang="en-US" sz="1600" b="1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-84720" y="1391229"/>
              <a:ext cx="2392814" cy="2505221"/>
              <a:chOff x="-142313" y="1921977"/>
              <a:chExt cx="2392814" cy="2505221"/>
            </a:xfrm>
          </p:grpSpPr>
          <p:pic>
            <p:nvPicPr>
              <p:cNvPr id="55" name="Picture 18" descr="http://www.clker.com/cliparts/e/3/b/c/12955796631911331312racing%20gloves.svg.me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313" y="2102148"/>
                <a:ext cx="2325050" cy="232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/>
              <p:cNvSpPr txBox="1"/>
              <p:nvPr/>
            </p:nvSpPr>
            <p:spPr>
              <a:xfrm>
                <a:off x="636347" y="1921977"/>
                <a:ext cx="16141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Glove</a:t>
                </a:r>
                <a:endParaRPr lang="en-US" sz="1600" b="1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73158" y="4290168"/>
              <a:ext cx="1927934" cy="1750184"/>
              <a:chOff x="1996729" y="4556795"/>
              <a:chExt cx="1927934" cy="1750184"/>
            </a:xfrm>
          </p:grpSpPr>
          <p:pic>
            <p:nvPicPr>
              <p:cNvPr id="53" name="Picture 10" descr="https://fbcdn-sphotos-g-a.akamaihd.net/hphotos-ak-xap1/v/t1.0-9/10917850_823497654389070_1363918671338687484_n.jpg?oh=f8eba74fcd4a025242857ea9263906a9&amp;oe=5560AFC1&amp;__gda__=1431025181_73e41339d48a570d5f829b8a25dc22e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30" r="25504"/>
              <a:stretch/>
            </p:blipFill>
            <p:spPr bwMode="auto">
              <a:xfrm>
                <a:off x="2150122" y="4556795"/>
                <a:ext cx="1071166" cy="1358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/>
              <p:cNvSpPr txBox="1"/>
              <p:nvPr/>
            </p:nvSpPr>
            <p:spPr>
              <a:xfrm>
                <a:off x="1996729" y="5968425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Smart Switch</a:t>
                </a:r>
                <a:endParaRPr lang="en-US" sz="1600" b="1" dirty="0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7207122" y="4200454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pic>
          <p:nvPicPr>
            <p:cNvPr id="37" name="Picture 6" descr="http://www.clipartlord.com/wp-content/uploads/2014/08/table-lamp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17" y="1376156"/>
              <a:ext cx="1098758" cy="119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clker.com/cliparts/3/f/b/c/11971054672097824636biswajyotim_Fan.svg.h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344" y="3083941"/>
              <a:ext cx="1478104" cy="101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5327019" y="2409763"/>
              <a:ext cx="1346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Load 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16066" y="2643840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421520" y="3761892"/>
              <a:ext cx="1326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Vent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21520" y="4978465"/>
              <a:ext cx="1138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Home HVAC</a:t>
              </a:r>
              <a:endParaRPr lang="en-US" sz="16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64195" y="6416642"/>
              <a:ext cx="1833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User Interfaces</a:t>
              </a:r>
            </a:p>
          </p:txBody>
        </p:sp>
        <p:cxnSp>
          <p:nvCxnSpPr>
            <p:cNvPr id="44" name="Elbow Connector 43"/>
            <p:cNvCxnSpPr>
              <a:endCxn id="58" idx="0"/>
            </p:cNvCxnSpPr>
            <p:nvPr/>
          </p:nvCxnSpPr>
          <p:spPr>
            <a:xfrm>
              <a:off x="1694915" y="2189375"/>
              <a:ext cx="1663526" cy="679635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Elbow Connector 44"/>
            <p:cNvCxnSpPr>
              <a:endCxn id="59" idx="2"/>
            </p:cNvCxnSpPr>
            <p:nvPr/>
          </p:nvCxnSpPr>
          <p:spPr>
            <a:xfrm flipV="1">
              <a:off x="1733735" y="4743728"/>
              <a:ext cx="1601525" cy="507038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4864533" y="1252704"/>
              <a:ext cx="4113816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Elbow Connector 46"/>
            <p:cNvCxnSpPr>
              <a:stCxn id="59" idx="3"/>
              <a:endCxn id="39" idx="1"/>
            </p:cNvCxnSpPr>
            <p:nvPr/>
          </p:nvCxnSpPr>
          <p:spPr>
            <a:xfrm flipV="1">
              <a:off x="4639669" y="2702151"/>
              <a:ext cx="687350" cy="127349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47"/>
            <p:cNvCxnSpPr>
              <a:stCxn id="59" idx="3"/>
            </p:cNvCxnSpPr>
            <p:nvPr/>
          </p:nvCxnSpPr>
          <p:spPr>
            <a:xfrm flipV="1">
              <a:off x="4639669" y="3972812"/>
              <a:ext cx="754859" cy="283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48"/>
            <p:cNvCxnSpPr>
              <a:stCxn id="59" idx="3"/>
              <a:endCxn id="42" idx="1"/>
            </p:cNvCxnSpPr>
            <p:nvPr/>
          </p:nvCxnSpPr>
          <p:spPr>
            <a:xfrm>
              <a:off x="4639669" y="3975646"/>
              <a:ext cx="781851" cy="1295207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49"/>
            <p:cNvCxnSpPr>
              <a:stCxn id="39" idx="3"/>
              <a:endCxn id="37" idx="1"/>
            </p:cNvCxnSpPr>
            <p:nvPr/>
          </p:nvCxnSpPr>
          <p:spPr>
            <a:xfrm flipV="1">
              <a:off x="6673941" y="1975368"/>
              <a:ext cx="897076" cy="72678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50"/>
            <p:cNvCxnSpPr>
              <a:stCxn id="39" idx="3"/>
              <a:endCxn id="38" idx="1"/>
            </p:cNvCxnSpPr>
            <p:nvPr/>
          </p:nvCxnSpPr>
          <p:spPr>
            <a:xfrm>
              <a:off x="6673941" y="2702151"/>
              <a:ext cx="707403" cy="88927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5871897" y="6405266"/>
              <a:ext cx="2445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Automation Hardware</a:t>
              </a:r>
            </a:p>
          </p:txBody>
        </p:sp>
      </p:grpSp>
      <p:sp>
        <p:nvSpPr>
          <p:cNvPr id="61" name="Rectangle 1"/>
          <p:cNvSpPr/>
          <p:nvPr/>
        </p:nvSpPr>
        <p:spPr>
          <a:xfrm>
            <a:off x="5392019" y="3626336"/>
            <a:ext cx="1355517" cy="912672"/>
          </a:xfrm>
          <a:prstGeom prst="rect">
            <a:avLst/>
          </a:prstGeom>
          <a:noFill/>
          <a:ln w="66675">
            <a:solidFill>
              <a:srgbClr val="397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3"/>
    </mc:Choice>
    <mc:Fallback xmlns="">
      <p:transition spd="slow" advTm="19903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063261"/>
          </a:xfrm>
        </p:spPr>
        <p:txBody>
          <a:bodyPr/>
          <a:lstStyle/>
          <a:p>
            <a:r>
              <a:rPr lang="en-US" dirty="0"/>
              <a:t>Vent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2247042"/>
            <a:ext cx="4598145" cy="1869370"/>
          </a:xfrm>
        </p:spPr>
        <p:txBody>
          <a:bodyPr>
            <a:normAutofit fontScale="925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Electrically Actuated Vent to allow or restrict airflow into a room.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Communicate to Central manager over PLC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Measure temperature of airflow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656" y="2247042"/>
            <a:ext cx="3790344" cy="3790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24457" y="6060831"/>
            <a:ext cx="3179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Courtesy of </a:t>
            </a:r>
            <a:r>
              <a:rPr lang="en-US" sz="1200" dirty="0" err="1" smtClean="0"/>
              <a:t>SunCourt</a:t>
            </a:r>
            <a:r>
              <a:rPr lang="en-US" sz="1200" dirty="0" smtClean="0"/>
              <a:t> and Smarthome.com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302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4"/>
    </mc:Choice>
    <mc:Fallback xmlns="">
      <p:transition spd="slow" advTm="2252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Overview</a:t>
            </a:r>
            <a:endParaRPr lang="en-US" dirty="0"/>
          </a:p>
        </p:txBody>
      </p:sp>
      <p:grpSp>
        <p:nvGrpSpPr>
          <p:cNvPr id="71" name="Group 71"/>
          <p:cNvGrpSpPr/>
          <p:nvPr/>
        </p:nvGrpSpPr>
        <p:grpSpPr>
          <a:xfrm>
            <a:off x="-84720" y="1250432"/>
            <a:ext cx="9228720" cy="5504764"/>
            <a:chOff x="-84720" y="1250432"/>
            <a:chExt cx="9228720" cy="5504764"/>
          </a:xfrm>
        </p:grpSpPr>
        <p:sp>
          <p:nvSpPr>
            <p:cNvPr id="23" name="Rectangle 72"/>
            <p:cNvSpPr/>
            <p:nvPr/>
          </p:nvSpPr>
          <p:spPr>
            <a:xfrm>
              <a:off x="205221" y="1250432"/>
              <a:ext cx="4555499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73"/>
            <p:cNvGrpSpPr/>
            <p:nvPr/>
          </p:nvGrpSpPr>
          <p:grpSpPr>
            <a:xfrm>
              <a:off x="2030851" y="2869010"/>
              <a:ext cx="2608818" cy="1874718"/>
              <a:chOff x="2444320" y="1947368"/>
              <a:chExt cx="2608818" cy="1874718"/>
            </a:xfrm>
          </p:grpSpPr>
          <p:grpSp>
            <p:nvGrpSpPr>
              <p:cNvPr id="7" name="Group 2"/>
              <p:cNvGrpSpPr/>
              <p:nvPr/>
            </p:nvGrpSpPr>
            <p:grpSpPr>
              <a:xfrm>
                <a:off x="2444320" y="2285922"/>
                <a:ext cx="2608818" cy="1536164"/>
                <a:chOff x="2297023" y="953036"/>
                <a:chExt cx="4332803" cy="2635306"/>
              </a:xfrm>
            </p:grpSpPr>
            <p:pic>
              <p:nvPicPr>
                <p:cNvPr id="8" name="Picture 1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61" t="15977" r="48515" b="34551"/>
                <a:stretch/>
              </p:blipFill>
              <p:spPr>
                <a:xfrm>
                  <a:off x="2297023" y="953036"/>
                  <a:ext cx="4332803" cy="2635306"/>
                </a:xfrm>
                <a:prstGeom prst="rect">
                  <a:avLst/>
                </a:prstGeom>
              </p:spPr>
            </p:pic>
            <p:pic>
              <p:nvPicPr>
                <p:cNvPr id="9" name="Picture 1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95" t="32404" r="22807" b="23381"/>
                <a:stretch/>
              </p:blipFill>
              <p:spPr>
                <a:xfrm>
                  <a:off x="2469437" y="1088176"/>
                  <a:ext cx="4000162" cy="2408349"/>
                </a:xfrm>
                <a:prstGeom prst="rect">
                  <a:avLst/>
                </a:prstGeom>
              </p:spPr>
            </p:pic>
          </p:grpSp>
          <p:sp>
            <p:nvSpPr>
              <p:cNvPr id="16" name="TextBox 98"/>
              <p:cNvSpPr txBox="1"/>
              <p:nvPr/>
            </p:nvSpPr>
            <p:spPr>
              <a:xfrm>
                <a:off x="2807943" y="1947368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Central Ma</a:t>
                </a:r>
                <a:r>
                  <a:rPr lang="en-US" sz="1600" b="1" i="1" dirty="0" smtClean="0"/>
                  <a:t>nag</a:t>
                </a:r>
                <a:r>
                  <a:rPr lang="en-US" sz="1600" b="1" dirty="0" smtClean="0"/>
                  <a:t>er</a:t>
                </a:r>
                <a:endParaRPr lang="en-US" sz="1600" b="1" dirty="0"/>
              </a:p>
            </p:txBody>
          </p:sp>
        </p:grpSp>
        <p:grpSp>
          <p:nvGrpSpPr>
            <p:cNvPr id="3" name="Group 74"/>
            <p:cNvGrpSpPr/>
            <p:nvPr/>
          </p:nvGrpSpPr>
          <p:grpSpPr>
            <a:xfrm>
              <a:off x="-84720" y="1391229"/>
              <a:ext cx="2392814" cy="2505221"/>
              <a:chOff x="-142313" y="1921977"/>
              <a:chExt cx="2392814" cy="2505221"/>
            </a:xfrm>
          </p:grpSpPr>
          <p:pic>
            <p:nvPicPr>
              <p:cNvPr id="10" name="Picture 18" descr="http://www.clker.com/cliparts/e/3/b/c/12955796631911331312racing%20gloves.svg.med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313" y="2102148"/>
                <a:ext cx="2325050" cy="232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Box 96"/>
              <p:cNvSpPr txBox="1"/>
              <p:nvPr/>
            </p:nvSpPr>
            <p:spPr>
              <a:xfrm>
                <a:off x="636347" y="1921977"/>
                <a:ext cx="16141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Glove</a:t>
                </a:r>
                <a:endParaRPr lang="en-US" sz="1600" b="1" dirty="0"/>
              </a:p>
            </p:txBody>
          </p:sp>
        </p:grpSp>
        <p:grpSp>
          <p:nvGrpSpPr>
            <p:cNvPr id="17" name="Group 75"/>
            <p:cNvGrpSpPr/>
            <p:nvPr/>
          </p:nvGrpSpPr>
          <p:grpSpPr>
            <a:xfrm>
              <a:off x="373158" y="4290168"/>
              <a:ext cx="1927934" cy="1750184"/>
              <a:chOff x="1996729" y="4556795"/>
              <a:chExt cx="1927934" cy="1750184"/>
            </a:xfrm>
          </p:grpSpPr>
          <p:pic>
            <p:nvPicPr>
              <p:cNvPr id="6" name="Picture 10" descr="https://fbcdn-sphotos-g-a.akamaihd.net/hphotos-ak-xap1/v/t1.0-9/10917850_823497654389070_1363918671338687484_n.jpg?oh=f8eba74fcd4a025242857ea9263906a9&amp;oe=5560AFC1&amp;__gda__=1431025181_73e41339d48a570d5f829b8a25dc22e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30" r="25504"/>
              <a:stretch/>
            </p:blipFill>
            <p:spPr bwMode="auto">
              <a:xfrm>
                <a:off x="2150122" y="4556795"/>
                <a:ext cx="1071166" cy="1358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94"/>
              <p:cNvSpPr txBox="1"/>
              <p:nvPr/>
            </p:nvSpPr>
            <p:spPr>
              <a:xfrm>
                <a:off x="1996729" y="5968425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Smart Switch</a:t>
                </a:r>
                <a:endParaRPr lang="en-US" sz="1600" b="1" dirty="0"/>
              </a:p>
            </p:txBody>
          </p:sp>
        </p:grpSp>
        <p:sp>
          <p:nvSpPr>
            <p:cNvPr id="34" name="TextBox 76"/>
            <p:cNvSpPr txBox="1"/>
            <p:nvPr/>
          </p:nvSpPr>
          <p:spPr>
            <a:xfrm>
              <a:off x="7207122" y="4200454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pic>
          <p:nvPicPr>
            <p:cNvPr id="4" name="Picture 6" descr="http://www.clipartlord.com/wp-content/uploads/2014/08/table-lamp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17" y="1376156"/>
              <a:ext cx="1098758" cy="119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http://www.clker.com/cliparts/3/f/b/c/11971054672097824636biswajyotim_Fan.svg.h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344" y="3083941"/>
              <a:ext cx="1478104" cy="101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79"/>
            <p:cNvSpPr txBox="1"/>
            <p:nvPr/>
          </p:nvSpPr>
          <p:spPr>
            <a:xfrm>
              <a:off x="5327019" y="2409763"/>
              <a:ext cx="1346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Load 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35" name="TextBox 80"/>
            <p:cNvSpPr txBox="1"/>
            <p:nvPr/>
          </p:nvSpPr>
          <p:spPr>
            <a:xfrm>
              <a:off x="7216066" y="2643840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sp>
          <p:nvSpPr>
            <p:cNvPr id="22" name="TextBox 81"/>
            <p:cNvSpPr txBox="1"/>
            <p:nvPr/>
          </p:nvSpPr>
          <p:spPr>
            <a:xfrm>
              <a:off x="5421520" y="3761892"/>
              <a:ext cx="1326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Vent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24" name="TextBox 82"/>
            <p:cNvSpPr txBox="1"/>
            <p:nvPr/>
          </p:nvSpPr>
          <p:spPr>
            <a:xfrm>
              <a:off x="5421520" y="4978465"/>
              <a:ext cx="1138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Home HVAC</a:t>
              </a:r>
              <a:endParaRPr lang="en-US" sz="1600" b="1" dirty="0"/>
            </a:p>
          </p:txBody>
        </p:sp>
        <p:sp>
          <p:nvSpPr>
            <p:cNvPr id="36" name="TextBox 83"/>
            <p:cNvSpPr txBox="1"/>
            <p:nvPr/>
          </p:nvSpPr>
          <p:spPr>
            <a:xfrm>
              <a:off x="1664195" y="6416642"/>
              <a:ext cx="1833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User Interfaces</a:t>
              </a:r>
            </a:p>
          </p:txBody>
        </p:sp>
        <p:cxnSp>
          <p:nvCxnSpPr>
            <p:cNvPr id="33" name="Elbow Connector 84"/>
            <p:cNvCxnSpPr>
              <a:endCxn id="16" idx="0"/>
            </p:cNvCxnSpPr>
            <p:nvPr/>
          </p:nvCxnSpPr>
          <p:spPr>
            <a:xfrm>
              <a:off x="1694915" y="2189375"/>
              <a:ext cx="1663526" cy="679635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85"/>
            <p:cNvCxnSpPr>
              <a:endCxn id="8" idx="2"/>
            </p:cNvCxnSpPr>
            <p:nvPr/>
          </p:nvCxnSpPr>
          <p:spPr>
            <a:xfrm flipV="1">
              <a:off x="1733735" y="4743728"/>
              <a:ext cx="1601525" cy="507038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86"/>
            <p:cNvSpPr/>
            <p:nvPr/>
          </p:nvSpPr>
          <p:spPr>
            <a:xfrm>
              <a:off x="4864533" y="1252704"/>
              <a:ext cx="4113816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Elbow Connector 87"/>
            <p:cNvCxnSpPr>
              <a:stCxn id="8" idx="3"/>
              <a:endCxn id="31" idx="1"/>
            </p:cNvCxnSpPr>
            <p:nvPr/>
          </p:nvCxnSpPr>
          <p:spPr>
            <a:xfrm flipV="1">
              <a:off x="4639669" y="2702151"/>
              <a:ext cx="687350" cy="127349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88"/>
            <p:cNvCxnSpPr>
              <a:stCxn id="8" idx="3"/>
            </p:cNvCxnSpPr>
            <p:nvPr/>
          </p:nvCxnSpPr>
          <p:spPr>
            <a:xfrm flipV="1">
              <a:off x="4639669" y="3972812"/>
              <a:ext cx="754859" cy="283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Elbow Connector 89"/>
            <p:cNvCxnSpPr>
              <a:stCxn id="8" idx="3"/>
              <a:endCxn id="24" idx="1"/>
            </p:cNvCxnSpPr>
            <p:nvPr/>
          </p:nvCxnSpPr>
          <p:spPr>
            <a:xfrm>
              <a:off x="4639669" y="3975646"/>
              <a:ext cx="781851" cy="1295207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90"/>
            <p:cNvCxnSpPr>
              <a:stCxn id="31" idx="3"/>
              <a:endCxn id="4" idx="1"/>
            </p:cNvCxnSpPr>
            <p:nvPr/>
          </p:nvCxnSpPr>
          <p:spPr>
            <a:xfrm flipV="1">
              <a:off x="6673941" y="1975368"/>
              <a:ext cx="897076" cy="72678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Elbow Connector 91"/>
            <p:cNvCxnSpPr>
              <a:stCxn id="31" idx="3"/>
              <a:endCxn id="5" idx="1"/>
            </p:cNvCxnSpPr>
            <p:nvPr/>
          </p:nvCxnSpPr>
          <p:spPr>
            <a:xfrm>
              <a:off x="6673941" y="2702151"/>
              <a:ext cx="707403" cy="88927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92"/>
            <p:cNvSpPr txBox="1"/>
            <p:nvPr/>
          </p:nvSpPr>
          <p:spPr>
            <a:xfrm>
              <a:off x="5871897" y="6405266"/>
              <a:ext cx="2445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Automation Hardware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414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11"/>
    </mc:Choice>
    <mc:Fallback xmlns="">
      <p:transition spd="slow" advTm="33111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Vent Control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39409" y="1432060"/>
            <a:ext cx="6204591" cy="234746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t="9820" r="30533" b="1746"/>
          <a:stretch/>
        </p:blipFill>
        <p:spPr>
          <a:xfrm rot="5400000">
            <a:off x="5926609" y="3640611"/>
            <a:ext cx="3065420" cy="336935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0" t="6027" r="16552" b="13973"/>
          <a:stretch/>
        </p:blipFill>
        <p:spPr>
          <a:xfrm rot="5400000">
            <a:off x="2819738" y="3912249"/>
            <a:ext cx="3065420" cy="282608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31648" y="2101969"/>
            <a:ext cx="24627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 DRV8818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Stepper Motor Driver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Smart Switch boards for power, logic &amp; PLC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Temperature sensor mounted inside vent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9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07"/>
    </mc:Choice>
    <mc:Fallback xmlns="">
      <p:transition spd="slow" advTm="13307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"/>
          <p:cNvSpPr/>
          <p:nvPr/>
        </p:nvSpPr>
        <p:spPr>
          <a:xfrm>
            <a:off x="331373" y="1391229"/>
            <a:ext cx="1402362" cy="2550940"/>
          </a:xfrm>
          <a:prstGeom prst="rect">
            <a:avLst/>
          </a:prstGeom>
          <a:noFill/>
          <a:ln w="66675">
            <a:solidFill>
              <a:srgbClr val="397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</p:spPr>
        <p:txBody>
          <a:bodyPr/>
          <a:lstStyle/>
          <a:p>
            <a:r>
              <a:rPr lang="en-US" dirty="0" smtClean="0"/>
              <a:t>Smart Glove</a:t>
            </a:r>
            <a:endParaRPr lang="en-US" dirty="0"/>
          </a:p>
        </p:txBody>
      </p:sp>
      <p:grpSp>
        <p:nvGrpSpPr>
          <p:cNvPr id="31" name="Group 2"/>
          <p:cNvGrpSpPr/>
          <p:nvPr/>
        </p:nvGrpSpPr>
        <p:grpSpPr>
          <a:xfrm>
            <a:off x="-84720" y="1250432"/>
            <a:ext cx="9228720" cy="5504764"/>
            <a:chOff x="-84720" y="1250432"/>
            <a:chExt cx="9228720" cy="5504764"/>
          </a:xfrm>
        </p:grpSpPr>
        <p:sp>
          <p:nvSpPr>
            <p:cNvPr id="32" name="Rectangle 4"/>
            <p:cNvSpPr/>
            <p:nvPr/>
          </p:nvSpPr>
          <p:spPr>
            <a:xfrm>
              <a:off x="205221" y="1250432"/>
              <a:ext cx="4555499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5"/>
            <p:cNvGrpSpPr/>
            <p:nvPr/>
          </p:nvGrpSpPr>
          <p:grpSpPr>
            <a:xfrm>
              <a:off x="2030851" y="2869010"/>
              <a:ext cx="2608818" cy="1874718"/>
              <a:chOff x="2444320" y="1947368"/>
              <a:chExt cx="2608818" cy="1874718"/>
            </a:xfrm>
          </p:grpSpPr>
          <p:grpSp>
            <p:nvGrpSpPr>
              <p:cNvPr id="57" name="Group 2"/>
              <p:cNvGrpSpPr/>
              <p:nvPr/>
            </p:nvGrpSpPr>
            <p:grpSpPr>
              <a:xfrm>
                <a:off x="2444320" y="2285922"/>
                <a:ext cx="2608818" cy="1536164"/>
                <a:chOff x="2297023" y="953036"/>
                <a:chExt cx="4332803" cy="2635306"/>
              </a:xfrm>
            </p:grpSpPr>
            <p:pic>
              <p:nvPicPr>
                <p:cNvPr id="59" name="Picture 1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161" t="15977" r="48515" b="34551"/>
                <a:stretch/>
              </p:blipFill>
              <p:spPr>
                <a:xfrm>
                  <a:off x="2297023" y="953036"/>
                  <a:ext cx="4332803" cy="2635306"/>
                </a:xfrm>
                <a:prstGeom prst="rect">
                  <a:avLst/>
                </a:prstGeom>
              </p:spPr>
            </p:pic>
            <p:pic>
              <p:nvPicPr>
                <p:cNvPr id="60" name="Picture 1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95" t="32404" r="22807" b="23381"/>
                <a:stretch/>
              </p:blipFill>
              <p:spPr>
                <a:xfrm>
                  <a:off x="2469437" y="1088176"/>
                  <a:ext cx="4000162" cy="2408349"/>
                </a:xfrm>
                <a:prstGeom prst="rect">
                  <a:avLst/>
                </a:prstGeom>
              </p:spPr>
            </p:pic>
          </p:grpSp>
          <p:sp>
            <p:nvSpPr>
              <p:cNvPr id="58" name="TextBox 61"/>
              <p:cNvSpPr txBox="1"/>
              <p:nvPr/>
            </p:nvSpPr>
            <p:spPr>
              <a:xfrm>
                <a:off x="2807943" y="1947368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Central Ma</a:t>
                </a:r>
                <a:r>
                  <a:rPr lang="en-US" sz="1600" b="1" i="1" dirty="0" smtClean="0"/>
                  <a:t>nag</a:t>
                </a:r>
                <a:r>
                  <a:rPr lang="en-US" sz="1600" b="1" dirty="0" smtClean="0"/>
                  <a:t>er</a:t>
                </a:r>
                <a:endParaRPr lang="en-US" sz="1600" b="1" dirty="0"/>
              </a:p>
            </p:txBody>
          </p:sp>
        </p:grpSp>
        <p:grpSp>
          <p:nvGrpSpPr>
            <p:cNvPr id="34" name="Group 6"/>
            <p:cNvGrpSpPr/>
            <p:nvPr/>
          </p:nvGrpSpPr>
          <p:grpSpPr>
            <a:xfrm>
              <a:off x="-84720" y="1391229"/>
              <a:ext cx="2392814" cy="2505221"/>
              <a:chOff x="-142313" y="1921977"/>
              <a:chExt cx="2392814" cy="2505221"/>
            </a:xfrm>
          </p:grpSpPr>
          <p:pic>
            <p:nvPicPr>
              <p:cNvPr id="55" name="Picture 18" descr="http://www.clker.com/cliparts/e/3/b/c/12955796631911331312racing%20gloves.svg.med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313" y="2102148"/>
                <a:ext cx="2325050" cy="232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28"/>
              <p:cNvSpPr txBox="1"/>
              <p:nvPr/>
            </p:nvSpPr>
            <p:spPr>
              <a:xfrm>
                <a:off x="636347" y="1921977"/>
                <a:ext cx="16141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Glove</a:t>
                </a:r>
                <a:endParaRPr lang="en-US" sz="1600" b="1" dirty="0"/>
              </a:p>
            </p:txBody>
          </p:sp>
        </p:grpSp>
        <p:grpSp>
          <p:nvGrpSpPr>
            <p:cNvPr id="35" name="Group 7"/>
            <p:cNvGrpSpPr/>
            <p:nvPr/>
          </p:nvGrpSpPr>
          <p:grpSpPr>
            <a:xfrm>
              <a:off x="373158" y="4290168"/>
              <a:ext cx="1927934" cy="1750184"/>
              <a:chOff x="1996729" y="4556795"/>
              <a:chExt cx="1927934" cy="1750184"/>
            </a:xfrm>
          </p:grpSpPr>
          <p:pic>
            <p:nvPicPr>
              <p:cNvPr id="53" name="Picture 10" descr="https://fbcdn-sphotos-g-a.akamaihd.net/hphotos-ak-xap1/v/t1.0-9/10917850_823497654389070_1363918671338687484_n.jpg?oh=f8eba74fcd4a025242857ea9263906a9&amp;oe=5560AFC1&amp;__gda__=1431025181_73e41339d48a570d5f829b8a25dc22ef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30" r="25504"/>
              <a:stretch/>
            </p:blipFill>
            <p:spPr bwMode="auto">
              <a:xfrm>
                <a:off x="2150122" y="4556795"/>
                <a:ext cx="1071166" cy="1358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26"/>
              <p:cNvSpPr txBox="1"/>
              <p:nvPr/>
            </p:nvSpPr>
            <p:spPr>
              <a:xfrm>
                <a:off x="1996729" y="5968425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Smart Switch</a:t>
                </a:r>
                <a:endParaRPr lang="en-US" sz="1600" b="1" dirty="0"/>
              </a:p>
            </p:txBody>
          </p:sp>
        </p:grpSp>
        <p:sp>
          <p:nvSpPr>
            <p:cNvPr id="36" name="TextBox 8"/>
            <p:cNvSpPr txBox="1"/>
            <p:nvPr/>
          </p:nvSpPr>
          <p:spPr>
            <a:xfrm>
              <a:off x="7207122" y="4200454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pic>
          <p:nvPicPr>
            <p:cNvPr id="37" name="Picture 6" descr="http://www.clipartlord.com/wp-content/uploads/2014/08/table-lamp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17" y="1376156"/>
              <a:ext cx="1098758" cy="119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http://www.clker.com/cliparts/3/f/b/c/11971054672097824636biswajyotim_Fan.svg.hi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344" y="3083941"/>
              <a:ext cx="1478104" cy="101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11"/>
            <p:cNvSpPr txBox="1"/>
            <p:nvPr/>
          </p:nvSpPr>
          <p:spPr>
            <a:xfrm>
              <a:off x="5327019" y="2409763"/>
              <a:ext cx="1346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Load 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0" name="TextBox 12"/>
            <p:cNvSpPr txBox="1"/>
            <p:nvPr/>
          </p:nvSpPr>
          <p:spPr>
            <a:xfrm>
              <a:off x="7216066" y="2643840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sp>
          <p:nvSpPr>
            <p:cNvPr id="41" name="TextBox 13"/>
            <p:cNvSpPr txBox="1"/>
            <p:nvPr/>
          </p:nvSpPr>
          <p:spPr>
            <a:xfrm>
              <a:off x="5421520" y="3761892"/>
              <a:ext cx="1326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Vent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2" name="TextBox 14"/>
            <p:cNvSpPr txBox="1"/>
            <p:nvPr/>
          </p:nvSpPr>
          <p:spPr>
            <a:xfrm>
              <a:off x="5421520" y="4978465"/>
              <a:ext cx="1138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Home HVAC</a:t>
              </a:r>
              <a:endParaRPr lang="en-US" sz="1600" b="1" dirty="0"/>
            </a:p>
          </p:txBody>
        </p:sp>
        <p:sp>
          <p:nvSpPr>
            <p:cNvPr id="43" name="TextBox 15"/>
            <p:cNvSpPr txBox="1"/>
            <p:nvPr/>
          </p:nvSpPr>
          <p:spPr>
            <a:xfrm>
              <a:off x="1664195" y="6416642"/>
              <a:ext cx="1833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User Interfaces</a:t>
              </a:r>
            </a:p>
          </p:txBody>
        </p:sp>
        <p:cxnSp>
          <p:nvCxnSpPr>
            <p:cNvPr id="45" name="Elbow Connector 16"/>
            <p:cNvCxnSpPr>
              <a:endCxn id="59" idx="2"/>
            </p:cNvCxnSpPr>
            <p:nvPr/>
          </p:nvCxnSpPr>
          <p:spPr>
            <a:xfrm flipV="1">
              <a:off x="1733735" y="4743728"/>
              <a:ext cx="1601525" cy="507038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17"/>
            <p:cNvSpPr/>
            <p:nvPr/>
          </p:nvSpPr>
          <p:spPr>
            <a:xfrm>
              <a:off x="4864533" y="1252704"/>
              <a:ext cx="4113816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Elbow Connector 18"/>
            <p:cNvCxnSpPr>
              <a:stCxn id="59" idx="3"/>
              <a:endCxn id="39" idx="1"/>
            </p:cNvCxnSpPr>
            <p:nvPr/>
          </p:nvCxnSpPr>
          <p:spPr>
            <a:xfrm flipV="1">
              <a:off x="4639669" y="2702151"/>
              <a:ext cx="687350" cy="127349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Elbow Connector 19"/>
            <p:cNvCxnSpPr>
              <a:stCxn id="59" idx="3"/>
            </p:cNvCxnSpPr>
            <p:nvPr/>
          </p:nvCxnSpPr>
          <p:spPr>
            <a:xfrm flipV="1">
              <a:off x="4639669" y="3972812"/>
              <a:ext cx="754859" cy="283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Elbow Connector 20"/>
            <p:cNvCxnSpPr>
              <a:stCxn id="59" idx="3"/>
              <a:endCxn id="42" idx="1"/>
            </p:cNvCxnSpPr>
            <p:nvPr/>
          </p:nvCxnSpPr>
          <p:spPr>
            <a:xfrm>
              <a:off x="4639669" y="3975646"/>
              <a:ext cx="781851" cy="1295207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21"/>
            <p:cNvCxnSpPr>
              <a:stCxn id="39" idx="3"/>
              <a:endCxn id="37" idx="1"/>
            </p:cNvCxnSpPr>
            <p:nvPr/>
          </p:nvCxnSpPr>
          <p:spPr>
            <a:xfrm flipV="1">
              <a:off x="6673941" y="1975368"/>
              <a:ext cx="897076" cy="72678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22"/>
            <p:cNvCxnSpPr>
              <a:stCxn id="39" idx="3"/>
              <a:endCxn id="38" idx="1"/>
            </p:cNvCxnSpPr>
            <p:nvPr/>
          </p:nvCxnSpPr>
          <p:spPr>
            <a:xfrm>
              <a:off x="6673941" y="2702151"/>
              <a:ext cx="707403" cy="88927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23"/>
            <p:cNvSpPr txBox="1"/>
            <p:nvPr/>
          </p:nvSpPr>
          <p:spPr>
            <a:xfrm>
              <a:off x="5871897" y="6405266"/>
              <a:ext cx="2445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Automation Hardware</a:t>
              </a:r>
            </a:p>
          </p:txBody>
        </p:sp>
        <p:cxnSp>
          <p:nvCxnSpPr>
            <p:cNvPr id="44" name="Elbow Connector 24"/>
            <p:cNvCxnSpPr>
              <a:endCxn id="58" idx="0"/>
            </p:cNvCxnSpPr>
            <p:nvPr/>
          </p:nvCxnSpPr>
          <p:spPr>
            <a:xfrm>
              <a:off x="1694915" y="2189375"/>
              <a:ext cx="1663526" cy="679635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858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7"/>
    </mc:Choice>
    <mc:Fallback xmlns="">
      <p:transition spd="slow" advTm="12187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09" y="452718"/>
            <a:ext cx="8345391" cy="1400530"/>
          </a:xfrm>
        </p:spPr>
        <p:txBody>
          <a:bodyPr/>
          <a:lstStyle/>
          <a:p>
            <a:r>
              <a:rPr lang="en-US" dirty="0" smtClean="0"/>
              <a:t>Glove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436" y="1481237"/>
            <a:ext cx="6711654" cy="4195481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Capable of measuring degree of bend for each finger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Measure linear and radial acceleration fast and accurate enough to allow for hand gesture detection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Have an intuitive user friendly interface with feedback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1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56"/>
    </mc:Choice>
    <mc:Fallback xmlns="">
      <p:transition spd="slow" advTm="3325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605190" cy="1400530"/>
          </a:xfrm>
        </p:spPr>
        <p:txBody>
          <a:bodyPr/>
          <a:lstStyle/>
          <a:p>
            <a:r>
              <a:rPr lang="en-US"/>
              <a:t>Glove </a:t>
            </a:r>
            <a:r>
              <a:rPr lang="en-US" smtClean="0"/>
              <a:t>Hardware</a:t>
            </a:r>
            <a:endParaRPr lang="en-US" dirty="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343809"/>
              </p:ext>
            </p:extLst>
          </p:nvPr>
        </p:nvGraphicFramePr>
        <p:xfrm>
          <a:off x="612063" y="1853248"/>
          <a:ext cx="7874001" cy="3916901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71286"/>
                <a:gridCol w="1879915"/>
                <a:gridCol w="1527601"/>
                <a:gridCol w="914400"/>
                <a:gridCol w="1173708"/>
                <a:gridCol w="1007091"/>
              </a:tblGrid>
              <a:tr h="50314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Part Number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Manufacturer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Description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Range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Resolution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Interface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LSM303DLHC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STMicroelectronics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3-axis Accelerometer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effectLst/>
                        </a:rPr>
                        <a:t>±</a:t>
                      </a:r>
                      <a:r>
                        <a:rPr lang="en-US" sz="1400" dirty="0" smtClean="0"/>
                        <a:t>16g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r>
                        <a:rPr lang="en-US" sz="1400" baseline="0" dirty="0" smtClean="0"/>
                        <a:t> bits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effectLst/>
                        </a:rPr>
                        <a:t>I</a:t>
                      </a:r>
                      <a:r>
                        <a:rPr lang="en-US" sz="1400" kern="1200" baseline="30000" dirty="0" smtClean="0">
                          <a:effectLst/>
                        </a:rPr>
                        <a:t>2</a:t>
                      </a:r>
                      <a:r>
                        <a:rPr lang="en-US" sz="1400" kern="1200" dirty="0" smtClean="0">
                          <a:effectLst/>
                        </a:rPr>
                        <a:t>C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L3GD20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STMicroelectronics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3-axis Gyroscope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2000 </a:t>
                      </a:r>
                      <a:r>
                        <a:rPr lang="en-US" sz="1800" kern="1200" dirty="0" smtClean="0">
                          <a:effectLst/>
                        </a:rPr>
                        <a:t>°</a:t>
                      </a:r>
                      <a:r>
                        <a:rPr lang="en-US" sz="1400" kern="1200" dirty="0" smtClean="0">
                          <a:effectLst/>
                        </a:rPr>
                        <a:t>/</a:t>
                      </a:r>
                      <a:r>
                        <a:rPr lang="en-US" sz="1400" dirty="0" smtClean="0"/>
                        <a:t>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</a:t>
                      </a:r>
                      <a:r>
                        <a:rPr lang="en-US" sz="1400" baseline="0" dirty="0" smtClean="0"/>
                        <a:t> bits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dirty="0" smtClean="0">
                          <a:effectLst/>
                        </a:rPr>
                        <a:t>I</a:t>
                      </a:r>
                      <a:r>
                        <a:rPr lang="en-US" sz="1400" kern="1200" baseline="30000" dirty="0" smtClean="0">
                          <a:effectLst/>
                        </a:rPr>
                        <a:t>2</a:t>
                      </a:r>
                      <a:r>
                        <a:rPr lang="en-US" sz="1400" kern="1200" dirty="0" smtClean="0">
                          <a:effectLst/>
                        </a:rPr>
                        <a:t>C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FSL0022253ST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SpectraSymbol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Flex Sensor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25 k</a:t>
                      </a:r>
                      <a:r>
                        <a:rPr lang="en-US" sz="1400" kern="1200" dirty="0" smtClean="0">
                          <a:effectLst/>
                        </a:rPr>
                        <a:t>Ω -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 k</a:t>
                      </a:r>
                      <a:r>
                        <a:rPr lang="en-US" sz="1400" kern="1200" dirty="0" smtClean="0">
                          <a:effectLst/>
                        </a:rPr>
                        <a:t>Ω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36 </a:t>
                      </a:r>
                      <a:r>
                        <a:rPr lang="en-US" sz="1800" kern="1200" dirty="0" smtClean="0">
                          <a:effectLst/>
                        </a:rPr>
                        <a:t>°</a:t>
                      </a:r>
                      <a:r>
                        <a:rPr lang="en-US" sz="1400" dirty="0" smtClean="0"/>
                        <a:t>/V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Analog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ATMEGA328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Atmel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Microcontroller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CEM-C9745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Challenge Electronics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Microphone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100Hz-10kHz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Analog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PS1240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TDK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Piezo</a:t>
                      </a:r>
                      <a:r>
                        <a:rPr lang="en-US" sz="1400" baseline="0" dirty="0" smtClean="0"/>
                        <a:t> Buzzer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1.5kHz – 8kHz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Digital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063048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Unionfortune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LiPo Battery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2.75V – 4.2V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85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43"/>
    </mc:Choice>
    <mc:Fallback xmlns="">
      <p:transition spd="slow" advTm="36443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Glove Overview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4" y="1505847"/>
            <a:ext cx="8760694" cy="430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4"/>
    </mc:Choice>
    <mc:Fallback xmlns="">
      <p:transition spd="slow" advTm="26414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71401" y="1173707"/>
            <a:ext cx="7337432" cy="5439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88" y="202188"/>
            <a:ext cx="7055380" cy="1400530"/>
          </a:xfrm>
        </p:spPr>
        <p:txBody>
          <a:bodyPr/>
          <a:lstStyle/>
          <a:p>
            <a:r>
              <a:rPr lang="en-US" dirty="0" smtClean="0"/>
              <a:t>Glove Schematic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414" y="3555616"/>
            <a:ext cx="2553781" cy="26894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01" y="2889441"/>
            <a:ext cx="4544013" cy="3724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622" y="1231143"/>
            <a:ext cx="2666356" cy="1600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2" y="1212719"/>
            <a:ext cx="1996616" cy="174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8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5"/>
    </mc:Choice>
    <mc:Fallback xmlns="">
      <p:transition spd="slow" advTm="14525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Glove </a:t>
            </a:r>
            <a:r>
              <a:rPr lang="en-US" smtClean="0"/>
              <a:t>PCB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41" y="1364343"/>
            <a:ext cx="5614497" cy="54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0"/>
    </mc:Choice>
    <mc:Fallback xmlns="">
      <p:transition spd="slow" advTm="1218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Glove State </a:t>
            </a:r>
            <a:r>
              <a:rPr lang="en-US" smtClean="0"/>
              <a:t>Diagram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/>
          <a:srcRect l="28431" t="23176" r="35020" b="12824"/>
          <a:stretch/>
        </p:blipFill>
        <p:spPr>
          <a:xfrm>
            <a:off x="2217429" y="1817263"/>
            <a:ext cx="4066609" cy="4450581"/>
          </a:xfrm>
          <a:prstGeom prst="roundRect">
            <a:avLst>
              <a:gd name="adj" fmla="val 5424"/>
            </a:avLst>
          </a:prstGeom>
        </p:spPr>
      </p:pic>
    </p:spTree>
    <p:extLst>
      <p:ext uri="{BB962C8B-B14F-4D97-AF65-F5344CB8AC3E}">
        <p14:creationId xmlns:p14="http://schemas.microsoft.com/office/powerpoint/2010/main" val="137550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4"/>
    </mc:Choice>
    <mc:Fallback xmlns="">
      <p:transition spd="slow" advTm="28364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Glove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1417844"/>
            <a:ext cx="6711654" cy="4195481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Input Control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Receives and </a:t>
            </a:r>
            <a:r>
              <a:rPr lang="en-US" dirty="0" smtClean="0"/>
              <a:t>un-packages </a:t>
            </a:r>
            <a:r>
              <a:rPr lang="en-US" dirty="0"/>
              <a:t>raw sensor data from glove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Data Manager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Stores all sensor data and provides it to the output control and gesture recognition algorithms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Command Creation Algorithms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Converts raw analog data into usable sensor data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Calculates what gesture was recognized and creates a command for the gesture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Output Control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Sends commands to external </a:t>
            </a:r>
            <a:r>
              <a:rPr lang="en-US" dirty="0" smtClean="0"/>
              <a:t>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1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3"/>
    </mc:Choice>
    <mc:Fallback xmlns="">
      <p:transition spd="slow" advTm="49183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3" t="12268" r="7808" b="18087"/>
          <a:stretch/>
        </p:blipFill>
        <p:spPr>
          <a:xfrm>
            <a:off x="2109019" y="1152983"/>
            <a:ext cx="5250543" cy="2502349"/>
          </a:xfrm>
          <a:prstGeom prst="roundRect">
            <a:avLst>
              <a:gd name="adj" fmla="val 9047"/>
            </a:avLst>
          </a:prstGeom>
        </p:spPr>
      </p:pic>
      <p:sp>
        <p:nvSpPr>
          <p:cNvPr id="6" name="TextBox 9"/>
          <p:cNvSpPr txBox="1"/>
          <p:nvPr/>
        </p:nvSpPr>
        <p:spPr>
          <a:xfrm>
            <a:off x="1812596" y="3721638"/>
            <a:ext cx="1459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3D Printed Cover</a:t>
            </a:r>
            <a:endParaRPr lang="en-US" sz="1400" dirty="0"/>
          </a:p>
        </p:txBody>
      </p:sp>
      <p:sp>
        <p:nvSpPr>
          <p:cNvPr id="7" name="TextBox 10"/>
          <p:cNvSpPr txBox="1"/>
          <p:nvPr/>
        </p:nvSpPr>
        <p:spPr>
          <a:xfrm>
            <a:off x="3586055" y="3721638"/>
            <a:ext cx="1450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3D Printed Cover </a:t>
            </a:r>
            <a:r>
              <a:rPr lang="en-US" sz="1200" dirty="0" smtClean="0"/>
              <a:t>(Higher Res)</a:t>
            </a:r>
            <a:endParaRPr lang="en-US" sz="1200" dirty="0"/>
          </a:p>
        </p:txBody>
      </p:sp>
      <p:sp>
        <p:nvSpPr>
          <p:cNvPr id="8" name="TextBox 11"/>
          <p:cNvSpPr txBox="1"/>
          <p:nvPr/>
        </p:nvSpPr>
        <p:spPr>
          <a:xfrm>
            <a:off x="5036563" y="3721637"/>
            <a:ext cx="1450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Touch Board </a:t>
            </a:r>
            <a:r>
              <a:rPr lang="en-US" sz="1200" dirty="0" smtClean="0"/>
              <a:t>Mechanical Outline</a:t>
            </a:r>
            <a:endParaRPr lang="en-US" sz="1100" dirty="0"/>
          </a:p>
        </p:txBody>
      </p:sp>
      <p:sp>
        <p:nvSpPr>
          <p:cNvPr id="9" name="TextBox 12"/>
          <p:cNvSpPr txBox="1"/>
          <p:nvPr/>
        </p:nvSpPr>
        <p:spPr>
          <a:xfrm>
            <a:off x="6410386" y="3731391"/>
            <a:ext cx="145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Acrylic Touch Panels</a:t>
            </a:r>
            <a:endParaRPr lang="en-US" sz="1100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2019" r="4550" b="6119"/>
          <a:stretch/>
        </p:blipFill>
        <p:spPr>
          <a:xfrm>
            <a:off x="126668" y="4326127"/>
            <a:ext cx="2985242" cy="2388194"/>
          </a:xfrm>
          <a:prstGeom prst="roundRect">
            <a:avLst>
              <a:gd name="adj" fmla="val 7359"/>
            </a:avLst>
          </a:prstGeom>
        </p:spPr>
      </p:pic>
      <p:pic>
        <p:nvPicPr>
          <p:cNvPr id="110594" name="Picture 2" descr="https://scontent-mia.xx.fbcdn.net/hphotos-xfp1/v/t1.0-9/10425358_844522478953254_8303787477673832619_n.jpg?oh=733e434a90ee8840f2baec322e250853&amp;oe=5555AC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00" y="4355598"/>
            <a:ext cx="4193286" cy="2358724"/>
          </a:xfrm>
          <a:prstGeom prst="roundRect">
            <a:avLst>
              <a:gd name="adj" fmla="val 768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40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0"/>
    </mc:Choice>
    <mc:Fallback xmlns="">
      <p:transition spd="slow" advTm="3881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/>
          <p:nvPr/>
        </p:nvSpPr>
        <p:spPr>
          <a:xfrm>
            <a:off x="1959222" y="2899095"/>
            <a:ext cx="2730386" cy="1936904"/>
          </a:xfrm>
          <a:prstGeom prst="rect">
            <a:avLst/>
          </a:prstGeom>
          <a:noFill/>
          <a:ln w="66675">
            <a:solidFill>
              <a:srgbClr val="397C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Central Manager</a:t>
            </a:r>
            <a:endParaRPr lang="en-US" dirty="0"/>
          </a:p>
        </p:txBody>
      </p:sp>
      <p:grpSp>
        <p:nvGrpSpPr>
          <p:cNvPr id="33" name="Group 2"/>
          <p:cNvGrpSpPr/>
          <p:nvPr/>
        </p:nvGrpSpPr>
        <p:grpSpPr>
          <a:xfrm>
            <a:off x="-84720" y="1250432"/>
            <a:ext cx="9228720" cy="5504764"/>
            <a:chOff x="-84720" y="1250432"/>
            <a:chExt cx="9228720" cy="5504764"/>
          </a:xfrm>
        </p:grpSpPr>
        <p:sp>
          <p:nvSpPr>
            <p:cNvPr id="34" name="Rectangle 4"/>
            <p:cNvSpPr/>
            <p:nvPr/>
          </p:nvSpPr>
          <p:spPr>
            <a:xfrm>
              <a:off x="205221" y="1250432"/>
              <a:ext cx="4555499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5"/>
            <p:cNvGrpSpPr/>
            <p:nvPr/>
          </p:nvGrpSpPr>
          <p:grpSpPr>
            <a:xfrm>
              <a:off x="2030851" y="2869010"/>
              <a:ext cx="2608818" cy="1874718"/>
              <a:chOff x="2444320" y="1947368"/>
              <a:chExt cx="2608818" cy="1874718"/>
            </a:xfrm>
          </p:grpSpPr>
          <p:grpSp>
            <p:nvGrpSpPr>
              <p:cNvPr id="59" name="Group 2"/>
              <p:cNvGrpSpPr/>
              <p:nvPr/>
            </p:nvGrpSpPr>
            <p:grpSpPr>
              <a:xfrm>
                <a:off x="2444320" y="2285922"/>
                <a:ext cx="2608818" cy="1536164"/>
                <a:chOff x="2297023" y="953036"/>
                <a:chExt cx="4332803" cy="2635306"/>
              </a:xfrm>
            </p:grpSpPr>
            <p:pic>
              <p:nvPicPr>
                <p:cNvPr id="61" name="Picture 1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161" t="15977" r="48515" b="34551"/>
                <a:stretch/>
              </p:blipFill>
              <p:spPr>
                <a:xfrm>
                  <a:off x="2297023" y="953036"/>
                  <a:ext cx="4332803" cy="2635306"/>
                </a:xfrm>
                <a:prstGeom prst="rect">
                  <a:avLst/>
                </a:prstGeom>
              </p:spPr>
            </p:pic>
            <p:pic>
              <p:nvPicPr>
                <p:cNvPr id="62" name="Picture 1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95" t="32404" r="22807" b="23381"/>
                <a:stretch/>
              </p:blipFill>
              <p:spPr>
                <a:xfrm>
                  <a:off x="2469437" y="1088176"/>
                  <a:ext cx="4000162" cy="2408349"/>
                </a:xfrm>
                <a:prstGeom prst="rect">
                  <a:avLst/>
                </a:prstGeom>
              </p:spPr>
            </p:pic>
          </p:grpSp>
          <p:sp>
            <p:nvSpPr>
              <p:cNvPr id="60" name="TextBox 30"/>
              <p:cNvSpPr txBox="1"/>
              <p:nvPr/>
            </p:nvSpPr>
            <p:spPr>
              <a:xfrm>
                <a:off x="2807943" y="1947368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Central Ma</a:t>
                </a:r>
                <a:r>
                  <a:rPr lang="en-US" sz="1600" b="1" i="1" dirty="0" smtClean="0"/>
                  <a:t>nag</a:t>
                </a:r>
                <a:r>
                  <a:rPr lang="en-US" sz="1600" b="1" dirty="0" smtClean="0"/>
                  <a:t>er</a:t>
                </a:r>
                <a:endParaRPr lang="en-US" sz="1600" b="1" dirty="0"/>
              </a:p>
            </p:txBody>
          </p:sp>
        </p:grpSp>
        <p:grpSp>
          <p:nvGrpSpPr>
            <p:cNvPr id="36" name="Group 6"/>
            <p:cNvGrpSpPr/>
            <p:nvPr/>
          </p:nvGrpSpPr>
          <p:grpSpPr>
            <a:xfrm>
              <a:off x="-84720" y="1391229"/>
              <a:ext cx="2392814" cy="2505221"/>
              <a:chOff x="-142313" y="1921977"/>
              <a:chExt cx="2392814" cy="2505221"/>
            </a:xfrm>
          </p:grpSpPr>
          <p:pic>
            <p:nvPicPr>
              <p:cNvPr id="57" name="Picture 18" descr="http://www.clker.com/cliparts/e/3/b/c/12955796631911331312racing%20gloves.svg.med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42313" y="2102148"/>
                <a:ext cx="2325050" cy="2325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Box 28"/>
              <p:cNvSpPr txBox="1"/>
              <p:nvPr/>
            </p:nvSpPr>
            <p:spPr>
              <a:xfrm>
                <a:off x="636347" y="1921977"/>
                <a:ext cx="161415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Glove</a:t>
                </a:r>
                <a:endParaRPr lang="en-US" sz="1600" b="1" dirty="0"/>
              </a:p>
            </p:txBody>
          </p:sp>
        </p:grpSp>
        <p:grpSp>
          <p:nvGrpSpPr>
            <p:cNvPr id="37" name="Group 7"/>
            <p:cNvGrpSpPr/>
            <p:nvPr/>
          </p:nvGrpSpPr>
          <p:grpSpPr>
            <a:xfrm>
              <a:off x="373158" y="4290168"/>
              <a:ext cx="1927934" cy="1750184"/>
              <a:chOff x="1996729" y="4556795"/>
              <a:chExt cx="1927934" cy="1750184"/>
            </a:xfrm>
          </p:grpSpPr>
          <p:pic>
            <p:nvPicPr>
              <p:cNvPr id="55" name="Picture 10" descr="https://fbcdn-sphotos-g-a.akamaihd.net/hphotos-ak-xap1/v/t1.0-9/10917850_823497654389070_1363918671338687484_n.jpg?oh=f8eba74fcd4a025242857ea9263906a9&amp;oe=5560AFC1&amp;__gda__=1431025181_73e41339d48a570d5f829b8a25dc22ef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130" r="25504"/>
              <a:stretch/>
            </p:blipFill>
            <p:spPr bwMode="auto">
              <a:xfrm>
                <a:off x="2150122" y="4556795"/>
                <a:ext cx="1071166" cy="1358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26"/>
              <p:cNvSpPr txBox="1"/>
              <p:nvPr/>
            </p:nvSpPr>
            <p:spPr>
              <a:xfrm>
                <a:off x="1996729" y="5968425"/>
                <a:ext cx="19279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/>
                  <a:t>Smart Switch</a:t>
                </a:r>
                <a:endParaRPr lang="en-US" sz="1600" b="1" dirty="0"/>
              </a:p>
            </p:txBody>
          </p:sp>
        </p:grpSp>
        <p:sp>
          <p:nvSpPr>
            <p:cNvPr id="38" name="TextBox 8"/>
            <p:cNvSpPr txBox="1"/>
            <p:nvPr/>
          </p:nvSpPr>
          <p:spPr>
            <a:xfrm>
              <a:off x="7207122" y="4200454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pic>
          <p:nvPicPr>
            <p:cNvPr id="39" name="Picture 6" descr="http://www.clipartlord.com/wp-content/uploads/2014/08/table-lamp4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1017" y="1376156"/>
              <a:ext cx="1098758" cy="1198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http://www.clker.com/cliparts/3/f/b/c/11971054672097824636biswajyotim_Fan.svg.hi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344" y="3083941"/>
              <a:ext cx="1478104" cy="1014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11"/>
            <p:cNvSpPr txBox="1"/>
            <p:nvPr/>
          </p:nvSpPr>
          <p:spPr>
            <a:xfrm>
              <a:off x="5327019" y="2409763"/>
              <a:ext cx="13469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Load 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2" name="TextBox 12"/>
            <p:cNvSpPr txBox="1"/>
            <p:nvPr/>
          </p:nvSpPr>
          <p:spPr>
            <a:xfrm>
              <a:off x="7216066" y="2643840"/>
              <a:ext cx="1927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Home Hardware</a:t>
              </a:r>
              <a:endParaRPr lang="en-US" sz="1600" b="1" dirty="0"/>
            </a:p>
          </p:txBody>
        </p:sp>
        <p:sp>
          <p:nvSpPr>
            <p:cNvPr id="43" name="TextBox 13"/>
            <p:cNvSpPr txBox="1"/>
            <p:nvPr/>
          </p:nvSpPr>
          <p:spPr>
            <a:xfrm>
              <a:off x="5421520" y="3761892"/>
              <a:ext cx="1326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Vent</a:t>
              </a:r>
            </a:p>
            <a:p>
              <a:r>
                <a:rPr lang="en-US" sz="1600" b="1" dirty="0" smtClean="0"/>
                <a:t>Controller</a:t>
              </a:r>
              <a:endParaRPr lang="en-US" sz="1600" b="1" dirty="0"/>
            </a:p>
          </p:txBody>
        </p:sp>
        <p:sp>
          <p:nvSpPr>
            <p:cNvPr id="44" name="TextBox 14"/>
            <p:cNvSpPr txBox="1"/>
            <p:nvPr/>
          </p:nvSpPr>
          <p:spPr>
            <a:xfrm>
              <a:off x="5421520" y="4978465"/>
              <a:ext cx="1138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Home HVAC</a:t>
              </a:r>
              <a:endParaRPr lang="en-US" sz="1600" b="1" dirty="0"/>
            </a:p>
          </p:txBody>
        </p:sp>
        <p:sp>
          <p:nvSpPr>
            <p:cNvPr id="45" name="TextBox 15"/>
            <p:cNvSpPr txBox="1"/>
            <p:nvPr/>
          </p:nvSpPr>
          <p:spPr>
            <a:xfrm>
              <a:off x="1664195" y="6416642"/>
              <a:ext cx="18333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User Interfaces</a:t>
              </a:r>
            </a:p>
          </p:txBody>
        </p:sp>
        <p:cxnSp>
          <p:nvCxnSpPr>
            <p:cNvPr id="46" name="Elbow Connector 16"/>
            <p:cNvCxnSpPr>
              <a:endCxn id="60" idx="0"/>
            </p:cNvCxnSpPr>
            <p:nvPr/>
          </p:nvCxnSpPr>
          <p:spPr>
            <a:xfrm>
              <a:off x="1694915" y="2189375"/>
              <a:ext cx="1663526" cy="679635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Elbow Connector 17"/>
            <p:cNvCxnSpPr>
              <a:endCxn id="61" idx="2"/>
            </p:cNvCxnSpPr>
            <p:nvPr/>
          </p:nvCxnSpPr>
          <p:spPr>
            <a:xfrm flipV="1">
              <a:off x="1733735" y="4743728"/>
              <a:ext cx="1601525" cy="507038"/>
            </a:xfrm>
            <a:prstGeom prst="bentConnector2">
              <a:avLst/>
            </a:prstGeom>
            <a:ln w="50800">
              <a:solidFill>
                <a:schemeClr val="tx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18"/>
            <p:cNvSpPr/>
            <p:nvPr/>
          </p:nvSpPr>
          <p:spPr>
            <a:xfrm>
              <a:off x="4864533" y="1252704"/>
              <a:ext cx="4113816" cy="5147078"/>
            </a:xfrm>
            <a:prstGeom prst="rect">
              <a:avLst/>
            </a:prstGeom>
            <a:noFill/>
            <a:ln w="28575">
              <a:solidFill>
                <a:schemeClr val="accent5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Elbow Connector 19"/>
            <p:cNvCxnSpPr>
              <a:stCxn id="61" idx="3"/>
              <a:endCxn id="41" idx="1"/>
            </p:cNvCxnSpPr>
            <p:nvPr/>
          </p:nvCxnSpPr>
          <p:spPr>
            <a:xfrm flipV="1">
              <a:off x="4639669" y="2702151"/>
              <a:ext cx="687350" cy="1273495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Elbow Connector 20"/>
            <p:cNvCxnSpPr>
              <a:stCxn id="61" idx="3"/>
            </p:cNvCxnSpPr>
            <p:nvPr/>
          </p:nvCxnSpPr>
          <p:spPr>
            <a:xfrm flipV="1">
              <a:off x="4639669" y="3972812"/>
              <a:ext cx="754859" cy="2834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Elbow Connector 21"/>
            <p:cNvCxnSpPr>
              <a:stCxn id="61" idx="3"/>
              <a:endCxn id="44" idx="1"/>
            </p:cNvCxnSpPr>
            <p:nvPr/>
          </p:nvCxnSpPr>
          <p:spPr>
            <a:xfrm>
              <a:off x="4639669" y="3975646"/>
              <a:ext cx="781851" cy="1295207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lbow Connector 22"/>
            <p:cNvCxnSpPr>
              <a:stCxn id="41" idx="3"/>
              <a:endCxn id="39" idx="1"/>
            </p:cNvCxnSpPr>
            <p:nvPr/>
          </p:nvCxnSpPr>
          <p:spPr>
            <a:xfrm flipV="1">
              <a:off x="6673941" y="1975368"/>
              <a:ext cx="897076" cy="72678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lbow Connector 23"/>
            <p:cNvCxnSpPr>
              <a:stCxn id="41" idx="3"/>
              <a:endCxn id="40" idx="1"/>
            </p:cNvCxnSpPr>
            <p:nvPr/>
          </p:nvCxnSpPr>
          <p:spPr>
            <a:xfrm>
              <a:off x="6673941" y="2702151"/>
              <a:ext cx="707403" cy="889273"/>
            </a:xfrm>
            <a:prstGeom prst="bentConnector3">
              <a:avLst>
                <a:gd name="adj1" fmla="val 50000"/>
              </a:avLst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24"/>
            <p:cNvSpPr txBox="1"/>
            <p:nvPr/>
          </p:nvSpPr>
          <p:spPr>
            <a:xfrm>
              <a:off x="5871897" y="6405266"/>
              <a:ext cx="2445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Automation Hardware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0"/>
    </mc:Choice>
    <mc:Fallback xmlns="">
      <p:transition spd="slow" advTm="239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" y="286604"/>
            <a:ext cx="2651759" cy="1450757"/>
          </a:xfrm>
        </p:spPr>
        <p:txBody>
          <a:bodyPr/>
          <a:lstStyle/>
          <a:p>
            <a:r>
              <a:rPr lang="en-US" dirty="0" smtClean="0"/>
              <a:t>Finances</a:t>
            </a:r>
            <a:endParaRPr lang="en-US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891560"/>
              </p:ext>
            </p:extLst>
          </p:nvPr>
        </p:nvGraphicFramePr>
        <p:xfrm>
          <a:off x="-1011243" y="7874796"/>
          <a:ext cx="6086475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5" imgW="6086578" imgH="5905327" progId="Excel.Sheet.12">
                  <p:embed/>
                </p:oleObj>
              </mc:Choice>
              <mc:Fallback>
                <p:oleObj name="Worksheet" r:id="rId5" imgW="6086578" imgH="590532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011243" y="7874796"/>
                        <a:ext cx="6086475" cy="590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391089"/>
              </p:ext>
            </p:extLst>
          </p:nvPr>
        </p:nvGraphicFramePr>
        <p:xfrm>
          <a:off x="691573" y="1333396"/>
          <a:ext cx="5282507" cy="488174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1640147"/>
                <a:gridCol w="1036320"/>
                <a:gridCol w="944880"/>
                <a:gridCol w="1661160"/>
              </a:tblGrid>
              <a:tr h="2650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Item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Price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Supplier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Category</a:t>
                      </a:r>
                      <a:endParaRPr lang="en-US" sz="13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0000"/>
                    </a:solidFill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Beaglebone</a:t>
                      </a:r>
                      <a:r>
                        <a:rPr lang="en-US" sz="1200" u="none" strike="noStrike" dirty="0">
                          <a:effectLst/>
                        </a:rPr>
                        <a:t> Black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$      </a:t>
                      </a:r>
                      <a:r>
                        <a:rPr lang="en-US" sz="1200" u="none" strike="noStrike" dirty="0" smtClean="0">
                          <a:effectLst/>
                        </a:rPr>
                        <a:t>54.95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Amazon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Hardware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4D systems LCD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99.95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Sparkfun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Prototyping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SainSmart LCD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65.00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Amazon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Prototyping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SunCourt Vent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60.00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Amazon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Parts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Power Supply v1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  9.97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</a:rPr>
                        <a:t>Osh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Park</a:t>
                      </a:r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PCB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Power Supply  v2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32.30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</a:rPr>
                        <a:t>Osh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Park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PCB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Glove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22.00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</a:rPr>
                        <a:t>Osh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Park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PCB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PLC Communication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29.30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</a:rPr>
                        <a:t>Osh</a:t>
                      </a:r>
                      <a:r>
                        <a:rPr lang="en-US" sz="1200" u="none" strike="noStrike" baseline="0" dirty="0" smtClean="0">
                          <a:effectLst/>
                        </a:rPr>
                        <a:t> Park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PCB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Power Supply v1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98.20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Digikey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Electronic Components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Power Supply v2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156.20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Digikey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Electronic Components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Smart Glove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91.33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Digikey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Electronic Components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PLC Communication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147.18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Digikey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Electronic Components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Smart Switch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42.09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Digikey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Electronic Components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Breakout Boards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73.10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Sparkfun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Prototyping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Stepper motor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  6.95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Sparkfun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Parts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Xbees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46.90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Sparkfun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Prototyping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Li-Ion Battery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17.90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Sparkfun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Parts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Miscellaneous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39.70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Multiple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Electronic Components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Prototyping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 $      15.99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Multiple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Miscellaneous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 anchor="ctr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Total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432" marR="9144" marT="9144" marB="0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 $ </a:t>
                      </a:r>
                      <a:r>
                        <a:rPr lang="en-US" sz="1200" u="none" strike="noStrike" dirty="0" smtClean="0">
                          <a:effectLst/>
                        </a:rPr>
                        <a:t>1,109.01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US" sz="1200" u="none" strike="noStrike" dirty="0">
                        <a:effectLst/>
                      </a:endParaRPr>
                    </a:p>
                  </a:txBody>
                  <a:tcPr marL="6778" marR="6778" marT="6778" marB="0"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677428"/>
              </p:ext>
            </p:extLst>
          </p:nvPr>
        </p:nvGraphicFramePr>
        <p:xfrm>
          <a:off x="6096000" y="1336040"/>
          <a:ext cx="2895600" cy="18186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493520"/>
                <a:gridCol w="140208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82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Amount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82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Duke Energy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$1725.50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Leidos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$ 700.00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SoarTech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$ 500.00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$ 2925.50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82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05" y="3486755"/>
            <a:ext cx="1675993" cy="1147973"/>
          </a:xfrm>
          <a:prstGeom prst="rect">
            <a:avLst/>
          </a:prstGeom>
        </p:spPr>
      </p:pic>
      <p:pic>
        <p:nvPicPr>
          <p:cNvPr id="10" name="Picture 6" descr="https://namedropping.files.wordpress.com/2013/02/leido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95" y="5638799"/>
            <a:ext cx="2406214" cy="81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chapelboro.com/wp-content/uploads/2013/06/duke_energy_logo_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32" y="4739527"/>
            <a:ext cx="2178740" cy="79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17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9"/>
    </mc:Choice>
    <mc:Fallback xmlns="">
      <p:transition spd="slow" advTm="18949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</a:t>
            </a:r>
            <a:endParaRPr lang="en-US" dirty="0"/>
          </a:p>
        </p:txBody>
      </p:sp>
      <p:graphicFrame>
        <p:nvGraphicFramePr>
          <p:cNvPr id="5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373166"/>
              </p:ext>
            </p:extLst>
          </p:nvPr>
        </p:nvGraphicFramePr>
        <p:xfrm>
          <a:off x="0" y="1737360"/>
          <a:ext cx="9143999" cy="4808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321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7"/>
    </mc:Choice>
    <mc:Fallback xmlns="">
      <p:transition spd="slow" advTm="23527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Successes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699" y="1255594"/>
            <a:ext cx="7552026" cy="5390865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chemeClr val="tx2"/>
              </a:buClr>
              <a:buNone/>
            </a:pPr>
            <a:r>
              <a:rPr lang="en-US" b="1" u="sng" dirty="0" smtClean="0"/>
              <a:t>Central Manager</a:t>
            </a:r>
            <a:endParaRPr lang="en-US" b="1" u="sng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LCD Touchscreen Works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GUI prototype </a:t>
            </a:r>
            <a:r>
              <a:rPr lang="en-US" dirty="0" smtClean="0"/>
              <a:t>works</a:t>
            </a:r>
            <a:endParaRPr lang="en-US" b="1" u="sng" dirty="0"/>
          </a:p>
          <a:p>
            <a:pPr marL="0" indent="0">
              <a:buClr>
                <a:schemeClr val="tx2"/>
              </a:buClr>
              <a:buNone/>
            </a:pPr>
            <a:r>
              <a:rPr lang="en-US" b="1" u="sng" dirty="0" smtClean="0"/>
              <a:t>Smart Switch</a:t>
            </a:r>
            <a:endParaRPr lang="en-US" b="1" u="sng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Successfully </a:t>
            </a:r>
            <a:r>
              <a:rPr lang="en-US" dirty="0"/>
              <a:t>controlling LED Driver </a:t>
            </a:r>
            <a:r>
              <a:rPr lang="en-US" dirty="0" smtClean="0"/>
              <a:t>chip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Successfully communicating with Capacitive </a:t>
            </a:r>
            <a:r>
              <a:rPr lang="en-US" dirty="0"/>
              <a:t>Touch </a:t>
            </a:r>
            <a:r>
              <a:rPr lang="en-US" dirty="0" smtClean="0"/>
              <a:t>Chip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3D printed Smart Switch </a:t>
            </a:r>
            <a:r>
              <a:rPr lang="en-US" dirty="0" smtClean="0"/>
              <a:t>Cover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All Smart Switch PCBs fit in standard switch </a:t>
            </a:r>
            <a:r>
              <a:rPr lang="en-US" dirty="0" smtClean="0"/>
              <a:t>enclosure</a:t>
            </a:r>
            <a:endParaRPr lang="en-US" dirty="0"/>
          </a:p>
          <a:p>
            <a:pPr marL="0" indent="0">
              <a:buClr>
                <a:schemeClr val="tx2"/>
              </a:buClr>
              <a:buNone/>
            </a:pPr>
            <a:r>
              <a:rPr lang="en-US" b="1" u="sng" dirty="0" smtClean="0"/>
              <a:t>Smart Glove</a:t>
            </a:r>
            <a:endParaRPr lang="en-US" b="1" u="sng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Smart glove </a:t>
            </a:r>
            <a:r>
              <a:rPr lang="en-US" dirty="0" smtClean="0"/>
              <a:t>prototype is functional and moving </a:t>
            </a:r>
            <a:r>
              <a:rPr lang="en-US" dirty="0"/>
              <a:t>mouse on screen with accelerometer/gyroscope data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Glove </a:t>
            </a:r>
            <a:r>
              <a:rPr lang="en-US" dirty="0"/>
              <a:t>PCB eliminates need for development board and fits on top of user’s </a:t>
            </a:r>
            <a:r>
              <a:rPr lang="en-US" dirty="0" smtClean="0"/>
              <a:t>hand</a:t>
            </a:r>
            <a:endParaRPr lang="en-US" dirty="0"/>
          </a:p>
          <a:p>
            <a:pPr marL="0" indent="0">
              <a:buClr>
                <a:schemeClr val="tx2"/>
              </a:buClr>
              <a:buNone/>
            </a:pPr>
            <a:r>
              <a:rPr lang="en-US" b="1" u="sng" dirty="0" smtClean="0"/>
              <a:t>Overall</a:t>
            </a:r>
            <a:endParaRPr lang="en-US" b="1" u="sng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Majority </a:t>
            </a:r>
            <a:r>
              <a:rPr lang="en-US" dirty="0"/>
              <a:t>of PCBs have been sent </a:t>
            </a:r>
            <a:r>
              <a:rPr lang="en-US" dirty="0" smtClean="0"/>
              <a:t>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86"/>
    </mc:Choice>
    <mc:Fallback xmlns="">
      <p:transition spd="slow" advTm="52786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Forward…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0" y="1643492"/>
            <a:ext cx="7895015" cy="5194038"/>
          </a:xfrm>
        </p:spPr>
        <p:txBody>
          <a:bodyPr numCol="1"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PLC </a:t>
            </a:r>
            <a:r>
              <a:rPr lang="en-US" sz="2400" dirty="0"/>
              <a:t>communication code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Manufacturing of </a:t>
            </a:r>
            <a:r>
              <a:rPr lang="en-US" sz="2400" dirty="0" smtClean="0"/>
              <a:t>remaining </a:t>
            </a:r>
            <a:r>
              <a:rPr lang="en-US" sz="2400" dirty="0"/>
              <a:t>PCBs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Testing all PCBs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Adaptive </a:t>
            </a:r>
            <a:r>
              <a:rPr lang="en-US" sz="2400" dirty="0" smtClean="0"/>
              <a:t>Algorithms</a:t>
            </a:r>
            <a:endParaRPr lang="en-US" sz="2400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 smtClean="0"/>
              <a:t>Server</a:t>
            </a:r>
            <a:endParaRPr lang="en-US" sz="2400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Porting to Android </a:t>
            </a:r>
            <a:r>
              <a:rPr lang="en-US" sz="2400" dirty="0" smtClean="0"/>
              <a:t>App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554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26"/>
    </mc:Choice>
    <mc:Fallback xmlns="">
      <p:transition spd="slow" advTm="36526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310" y="452718"/>
            <a:ext cx="7055380" cy="1400530"/>
          </a:xfrm>
        </p:spPr>
        <p:txBody>
          <a:bodyPr/>
          <a:lstStyle/>
          <a:p>
            <a:pPr algn="ctr"/>
            <a:r>
              <a:rPr lang="en-US"/>
              <a:t>Questions</a:t>
            </a:r>
            <a:r>
              <a:rPr lang="en-US" dirty="0"/>
              <a:t>?</a:t>
            </a:r>
          </a:p>
        </p:txBody>
      </p:sp>
      <p:pic>
        <p:nvPicPr>
          <p:cNvPr id="5122" name="Picture 2" descr="C:\Users\ja380098\Downloads\65098350_b7bd96fc38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26027"/>
            <a:ext cx="7010400" cy="5257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irrors.creativecommons.org/presskit/logos/cc.logo.large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467" y="6297561"/>
            <a:ext cx="1619604" cy="38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7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"/>
    </mc:Choice>
    <mc:Fallback xmlns="">
      <p:transition spd="slow" advTm="209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Manager:</a:t>
            </a:r>
            <a:br>
              <a:rPr lang="en-US" dirty="0" smtClean="0"/>
            </a:br>
            <a:r>
              <a:rPr lang="en-US" dirty="0" smtClean="0"/>
              <a:t>Hardware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3"/>
            <a:ext cx="7526957" cy="3272177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err="1"/>
              <a:t>Beaglebone</a:t>
            </a:r>
            <a:r>
              <a:rPr lang="en-US" dirty="0"/>
              <a:t> 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LCD Screen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Cape Requirements: 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Interface with PLC </a:t>
            </a:r>
            <a:r>
              <a:rPr lang="en-US" dirty="0" smtClean="0"/>
              <a:t>card</a:t>
            </a:r>
            <a:endParaRPr lang="en-US" dirty="0"/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Hold extra MSP430 for reading PLC signals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Take power inputs for </a:t>
            </a:r>
            <a:r>
              <a:rPr lang="en-US" dirty="0" err="1"/>
              <a:t>Beaglebone</a:t>
            </a:r>
            <a:r>
              <a:rPr lang="en-US" dirty="0"/>
              <a:t>, LCD screen and PLC card</a:t>
            </a:r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Mounting headers for </a:t>
            </a:r>
            <a:r>
              <a:rPr lang="en-US" dirty="0" err="1"/>
              <a:t>Xbee</a:t>
            </a:r>
            <a:r>
              <a:rPr lang="en-US" dirty="0"/>
              <a:t> </a:t>
            </a:r>
            <a:r>
              <a:rPr lang="en-US" dirty="0" smtClean="0"/>
              <a:t>Module</a:t>
            </a:r>
            <a:endParaRPr lang="en-US" dirty="0"/>
          </a:p>
          <a:p>
            <a:pPr lvl="1">
              <a:spcBef>
                <a:spcPts val="0"/>
              </a:spcBef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Control </a:t>
            </a:r>
            <a:r>
              <a:rPr lang="en-US" dirty="0" smtClean="0"/>
              <a:t>HVAC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1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69"/>
    </mc:Choice>
    <mc:Fallback xmlns="">
      <p:transition spd="slow" advTm="2896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Processor Selection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27088" y="2052638"/>
          <a:ext cx="6711950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19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15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BeagleBone</a:t>
                      </a:r>
                      <a:r>
                        <a:rPr lang="en-US" dirty="0" smtClean="0"/>
                        <a:t> Black Rev C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Raspberry Pi B+</a:t>
                      </a:r>
                      <a:endParaRPr lang="en-US" dirty="0"/>
                    </a:p>
                  </a:txBody>
                  <a:tcPr marL="81357" marR="8135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$54.49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$39.95</a:t>
                      </a:r>
                      <a:endParaRPr lang="en-US" dirty="0"/>
                    </a:p>
                  </a:txBody>
                  <a:tcPr marL="81357" marR="8135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Processor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AM335x</a:t>
                      </a:r>
                      <a:r>
                        <a:rPr lang="en-US" baseline="0" dirty="0" smtClean="0"/>
                        <a:t> 1GHz ARM Cortex-A8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Broadcom </a:t>
                      </a:r>
                      <a:r>
                        <a:rPr lang="en-US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700MHz</a:t>
                      </a:r>
                      <a:endParaRPr lang="en-US" dirty="0"/>
                    </a:p>
                  </a:txBody>
                  <a:tcPr marL="81357" marR="8135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RAM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 MB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512</a:t>
                      </a:r>
                      <a:r>
                        <a:rPr lang="en-US" baseline="0" dirty="0" smtClean="0"/>
                        <a:t> MB</a:t>
                      </a:r>
                      <a:endParaRPr lang="en-US" dirty="0"/>
                    </a:p>
                  </a:txBody>
                  <a:tcPr marL="81357" marR="8135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GPIO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 pins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 pins</a:t>
                      </a:r>
                      <a:endParaRPr lang="en-US" dirty="0"/>
                    </a:p>
                  </a:txBody>
                  <a:tcPr marL="81357" marR="81357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Peripherals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</a:t>
                      </a:r>
                      <a:r>
                        <a:rPr lang="en-US" dirty="0" err="1" smtClean="0"/>
                        <a:t>UARTs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2 I2C ports, 2 SPI ports, 7 analog inputs, 8 </a:t>
                      </a:r>
                      <a:r>
                        <a:rPr lang="en-US" baseline="0" dirty="0" err="1" smtClean="0"/>
                        <a:t>PWMs</a:t>
                      </a:r>
                      <a:r>
                        <a:rPr lang="en-US" baseline="0" dirty="0" smtClean="0"/>
                        <a:t>, 4 timers</a:t>
                      </a:r>
                      <a:endParaRPr lang="en-US" dirty="0"/>
                    </a:p>
                  </a:txBody>
                  <a:tcPr marL="81357" marR="8135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 UART,</a:t>
                      </a:r>
                      <a:r>
                        <a:rPr lang="en-US" baseline="0" dirty="0" smtClean="0"/>
                        <a:t> 2 I2C ports, 1 SPI port</a:t>
                      </a:r>
                      <a:endParaRPr lang="en-US" dirty="0"/>
                    </a:p>
                  </a:txBody>
                  <a:tcPr marL="81357" marR="81357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17431" y="5640947"/>
            <a:ext cx="8126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*Other things to consider:</a:t>
            </a:r>
          </a:p>
          <a:p>
            <a:r>
              <a:rPr lang="en-US" dirty="0"/>
              <a:t>	Library availability, capes/shields, </a:t>
            </a:r>
            <a:r>
              <a:rPr lang="en-US" dirty="0" smtClean="0"/>
              <a:t>personal preference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38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46"/>
    </mc:Choice>
    <mc:Fallback xmlns="">
      <p:transition spd="slow" advTm="2554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LCD Screen Selection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22960" y="3188118"/>
          <a:ext cx="7543800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6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242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129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4D 7” LCD Cape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SainSmart</a:t>
                      </a:r>
                      <a:r>
                        <a:rPr lang="en-US" dirty="0" smtClean="0"/>
                        <a:t> 7” LCD Display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$89.00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$67.99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Resolution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800</a:t>
                      </a:r>
                      <a:r>
                        <a:rPr lang="en-US" baseline="0" dirty="0" smtClean="0"/>
                        <a:t> x 480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800 x 480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Included in Linux </a:t>
                      </a:r>
                      <a:r>
                        <a:rPr lang="en-US" dirty="0" err="1" smtClean="0"/>
                        <a:t>distro</a:t>
                      </a:r>
                      <a:r>
                        <a:rPr lang="en-US" dirty="0" smtClean="0"/>
                        <a:t>, plug</a:t>
                      </a:r>
                      <a:r>
                        <a:rPr lang="en-US" baseline="0" dirty="0" smtClean="0"/>
                        <a:t> and play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eGalaxTouch</a:t>
                      </a:r>
                      <a:r>
                        <a:rPr lang="en-US" dirty="0" smtClean="0"/>
                        <a:t> Driver</a:t>
                      </a:r>
                      <a:r>
                        <a:rPr lang="en-US" baseline="0" dirty="0" smtClean="0"/>
                        <a:t> for Linux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 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via </a:t>
                      </a:r>
                      <a:r>
                        <a:rPr lang="en-US" dirty="0" err="1" smtClean="0"/>
                        <a:t>BeagleBone</a:t>
                      </a:r>
                      <a:r>
                        <a:rPr lang="en-US" dirty="0" smtClean="0"/>
                        <a:t>, 5V 2A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2A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84591" y="1737361"/>
            <a:ext cx="6253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Requirements: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Touchscreen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Minimum 7”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BeagleBone</a:t>
            </a:r>
            <a:r>
              <a:rPr lang="en-US" dirty="0" smtClean="0"/>
              <a:t> </a:t>
            </a:r>
            <a:r>
              <a:rPr lang="en-US" dirty="0" err="1" smtClean="0"/>
              <a:t>Compatability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2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30"/>
    </mc:Choice>
    <mc:Fallback xmlns="">
      <p:transition spd="slow" advTm="3483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Manager:</a:t>
            </a:r>
            <a:r>
              <a:rPr lang="en-US"/>
              <a:t/>
            </a:r>
            <a:br>
              <a:rPr lang="en-US"/>
            </a:br>
            <a:r>
              <a:rPr lang="en-US"/>
              <a:t>Software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Front end </a:t>
            </a:r>
            <a:endParaRPr lang="en-US" b="1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 err="1"/>
              <a:t>Qt</a:t>
            </a:r>
            <a:r>
              <a:rPr lang="en-US" sz="2000" dirty="0"/>
              <a:t> GUI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Android Application</a:t>
            </a:r>
            <a:endParaRPr lang="en-US" dirty="0"/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b="1" dirty="0"/>
              <a:t>Back end</a:t>
            </a:r>
            <a:endParaRPr lang="en-US" b="1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I/O Control</a:t>
            </a:r>
            <a:endParaRPr lang="en-US" dirty="0"/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Touchscreen I/O</a:t>
            </a:r>
            <a:endParaRPr lang="en-US" dirty="0"/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UART </a:t>
            </a:r>
            <a:r>
              <a:rPr lang="en-US" sz="1600" dirty="0" smtClean="0"/>
              <a:t>I/O</a:t>
            </a:r>
            <a:endParaRPr lang="en-US" dirty="0"/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 smtClean="0"/>
              <a:t>HVAC I/O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Algorithms</a:t>
            </a:r>
            <a:endParaRPr lang="en-US" dirty="0"/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Gesture Recognition</a:t>
            </a:r>
            <a:endParaRPr lang="en-US" dirty="0"/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600" dirty="0"/>
              <a:t>Adaptive Command and Control</a:t>
            </a:r>
            <a:endParaRPr lang="en-US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Server</a:t>
            </a:r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50"/>
    </mc:Choice>
    <mc:Fallback xmlns="">
      <p:transition spd="slow" advTm="5545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2EDE77068F074994859589BDB8E0A3" ma:contentTypeVersion="1" ma:contentTypeDescription="Create a new document." ma:contentTypeScope="" ma:versionID="508246b0a59c8b7531a064e37ebb046c">
  <xsd:schema xmlns:xsd="http://www.w3.org/2001/XMLSchema" xmlns:xs="http://www.w3.org/2001/XMLSchema" xmlns:p="http://schemas.microsoft.com/office/2006/metadata/properties" xmlns:ns3="e3f8a02f-1ca3-48b2-88ac-bed1b49bfcd1" targetNamespace="http://schemas.microsoft.com/office/2006/metadata/properties" ma:root="true" ma:fieldsID="109b16fda4a99aef2e7af532a52802fc" ns3:_="">
    <xsd:import namespace="e3f8a02f-1ca3-48b2-88ac-bed1b49bfcd1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f8a02f-1ca3-48b2-88ac-bed1b49bfcd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AF904F-B378-49F6-9191-5AFDA61F66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CA0F9C-E133-43CB-AA21-4F9438E12D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f8a02f-1ca3-48b2-88ac-bed1b49bfc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50ECFD-2DE9-4E35-B0A9-A1E683CF38F3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e3f8a02f-1ca3-48b2-88ac-bed1b49bfcd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4404</TotalTime>
  <Words>1988</Words>
  <Application>Microsoft Office PowerPoint</Application>
  <PresentationFormat>On-screen Show (4:3)</PresentationFormat>
  <Paragraphs>682</Paragraphs>
  <Slides>54</Slides>
  <Notes>27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Arial</vt:lpstr>
      <vt:lpstr>Calibri</vt:lpstr>
      <vt:lpstr>Cambria Math</vt:lpstr>
      <vt:lpstr>Century Gothic</vt:lpstr>
      <vt:lpstr>HGGothicM</vt:lpstr>
      <vt:lpstr>Times New Roman</vt:lpstr>
      <vt:lpstr>Wingdings</vt:lpstr>
      <vt:lpstr>Wingdings 3</vt:lpstr>
      <vt:lpstr>Ion</vt:lpstr>
      <vt:lpstr>Worksheet</vt:lpstr>
      <vt:lpstr>G.A.R.V.I.S. Gesture-controlled Automated Residency Via Intelligent System </vt:lpstr>
      <vt:lpstr>Roles and Responsibilities</vt:lpstr>
      <vt:lpstr>Goals and Objectives</vt:lpstr>
      <vt:lpstr>Project Overview</vt:lpstr>
      <vt:lpstr>Central Manager</vt:lpstr>
      <vt:lpstr>Central Manager: Hardware</vt:lpstr>
      <vt:lpstr>Processor Selection</vt:lpstr>
      <vt:lpstr>LCD Screen Selection</vt:lpstr>
      <vt:lpstr>Central Manager: Software Design</vt:lpstr>
      <vt:lpstr>Operating System:  Embedded Linux Debian Distribution</vt:lpstr>
      <vt:lpstr>UI Framework: Qt</vt:lpstr>
      <vt:lpstr>Central Manager GUI</vt:lpstr>
      <vt:lpstr>Central Manager GUI</vt:lpstr>
      <vt:lpstr>Central Manager GUI</vt:lpstr>
      <vt:lpstr>Adaptation</vt:lpstr>
      <vt:lpstr>Smart Switch</vt:lpstr>
      <vt:lpstr>Smart Switch Overview</vt:lpstr>
      <vt:lpstr>Smart Switch</vt:lpstr>
      <vt:lpstr>Smart Switch Requirements</vt:lpstr>
      <vt:lpstr>Front End Design Choices</vt:lpstr>
      <vt:lpstr>PowerPoint Presentation</vt:lpstr>
      <vt:lpstr>Front end PCB</vt:lpstr>
      <vt:lpstr>Microcontroller Board Overview/Design Choices</vt:lpstr>
      <vt:lpstr>PowerPoint Presentation</vt:lpstr>
      <vt:lpstr>PowerPoint Presentation</vt:lpstr>
      <vt:lpstr>PLC Overview</vt:lpstr>
      <vt:lpstr>PowerPoint Presentation</vt:lpstr>
      <vt:lpstr>PowerPoint Presentation</vt:lpstr>
      <vt:lpstr>Power Supply Board Overview</vt:lpstr>
      <vt:lpstr>Smart Switch Power Supply</vt:lpstr>
      <vt:lpstr>Smart Switch Power Supply</vt:lpstr>
      <vt:lpstr>PowerPoint Presentation</vt:lpstr>
      <vt:lpstr>PowerPoint Presentation</vt:lpstr>
      <vt:lpstr>Smart Switch Interface</vt:lpstr>
      <vt:lpstr>Smart Switch Software Path</vt:lpstr>
      <vt:lpstr>Load Control</vt:lpstr>
      <vt:lpstr>Load Control</vt:lpstr>
      <vt:lpstr>Vent Control</vt:lpstr>
      <vt:lpstr>Vent Control</vt:lpstr>
      <vt:lpstr>Vent Control</vt:lpstr>
      <vt:lpstr>Smart Glove</vt:lpstr>
      <vt:lpstr>Glove Requirements</vt:lpstr>
      <vt:lpstr>Glove Hardware</vt:lpstr>
      <vt:lpstr>Glove Overview</vt:lpstr>
      <vt:lpstr>Glove Schematic</vt:lpstr>
      <vt:lpstr>Glove PCB</vt:lpstr>
      <vt:lpstr>Glove State Diagram</vt:lpstr>
      <vt:lpstr>Glove Software</vt:lpstr>
      <vt:lpstr>Prototypes</vt:lpstr>
      <vt:lpstr>Finances</vt:lpstr>
      <vt:lpstr>Progress</vt:lpstr>
      <vt:lpstr>Successes Summary</vt:lpstr>
      <vt:lpstr>Moving Forward…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G.A.R.V.I.S. Gesture Automated Residency Via Intelligent System</dc:title>
  <dc:creator>Microsoft account</dc:creator>
  <cp:lastModifiedBy>Andres Mujica</cp:lastModifiedBy>
  <cp:revision>104</cp:revision>
  <dcterms:created xsi:type="dcterms:W3CDTF">2015-01-29T16:36:04Z</dcterms:created>
  <dcterms:modified xsi:type="dcterms:W3CDTF">2015-03-06T13:06:58Z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0x010100612EDE77068F074994859589BDB8E0A3</vt:lpwstr>
  </property>
</Properties>
</file>