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62"/>
  </p:notesMasterIdLst>
  <p:sldIdLst>
    <p:sldId id="256" r:id="rId2"/>
    <p:sldId id="257" r:id="rId3"/>
    <p:sldId id="258" r:id="rId4"/>
    <p:sldId id="284" r:id="rId5"/>
    <p:sldId id="283" r:id="rId6"/>
    <p:sldId id="263" r:id="rId7"/>
    <p:sldId id="318" r:id="rId8"/>
    <p:sldId id="319" r:id="rId9"/>
    <p:sldId id="320" r:id="rId10"/>
    <p:sldId id="321" r:id="rId11"/>
    <p:sldId id="322" r:id="rId12"/>
    <p:sldId id="323" r:id="rId13"/>
    <p:sldId id="326" r:id="rId14"/>
    <p:sldId id="327" r:id="rId15"/>
    <p:sldId id="328" r:id="rId16"/>
    <p:sldId id="329" r:id="rId17"/>
    <p:sldId id="330" r:id="rId18"/>
    <p:sldId id="331" r:id="rId19"/>
    <p:sldId id="332" r:id="rId20"/>
    <p:sldId id="336" r:id="rId21"/>
    <p:sldId id="334" r:id="rId22"/>
    <p:sldId id="335" r:id="rId23"/>
    <p:sldId id="333" r:id="rId24"/>
    <p:sldId id="337" r:id="rId25"/>
    <p:sldId id="338" r:id="rId26"/>
    <p:sldId id="339" r:id="rId27"/>
    <p:sldId id="340" r:id="rId28"/>
    <p:sldId id="350" r:id="rId29"/>
    <p:sldId id="351" r:id="rId30"/>
    <p:sldId id="341" r:id="rId31"/>
    <p:sldId id="342" r:id="rId32"/>
    <p:sldId id="343" r:id="rId33"/>
    <p:sldId id="354" r:id="rId34"/>
    <p:sldId id="344" r:id="rId35"/>
    <p:sldId id="269" r:id="rId36"/>
    <p:sldId id="273" r:id="rId37"/>
    <p:sldId id="275" r:id="rId38"/>
    <p:sldId id="316" r:id="rId39"/>
    <p:sldId id="270" r:id="rId40"/>
    <p:sldId id="352" r:id="rId41"/>
    <p:sldId id="277" r:id="rId42"/>
    <p:sldId id="278" r:id="rId43"/>
    <p:sldId id="353" r:id="rId44"/>
    <p:sldId id="315" r:id="rId45"/>
    <p:sldId id="280" r:id="rId46"/>
    <p:sldId id="345" r:id="rId47"/>
    <p:sldId id="346" r:id="rId48"/>
    <p:sldId id="347" r:id="rId49"/>
    <p:sldId id="271" r:id="rId50"/>
    <p:sldId id="259" r:id="rId51"/>
    <p:sldId id="264" r:id="rId52"/>
    <p:sldId id="260" r:id="rId53"/>
    <p:sldId id="265" r:id="rId54"/>
    <p:sldId id="267" r:id="rId55"/>
    <p:sldId id="317" r:id="rId56"/>
    <p:sldId id="349" r:id="rId57"/>
    <p:sldId id="310" r:id="rId58"/>
    <p:sldId id="312" r:id="rId59"/>
    <p:sldId id="348" r:id="rId60"/>
    <p:sldId id="31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ette Carreras" initials="IC" lastIdx="5" clrIdx="0">
    <p:extLst>
      <p:ext uri="{19B8F6BF-5375-455C-9EA6-DF929625EA0E}">
        <p15:presenceInfo xmlns:p15="http://schemas.microsoft.com/office/powerpoint/2012/main" userId="e260f4606c63ddc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82438" autoAdjust="0"/>
  </p:normalViewPr>
  <p:slideViewPr>
    <p:cSldViewPr snapToGrid="0">
      <p:cViewPr varScale="1">
        <p:scale>
          <a:sx n="72" d="100"/>
          <a:sy n="72" d="100"/>
        </p:scale>
        <p:origin x="11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FSR Conversion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spPr>
            <a:ln w="28575" cap="rnd">
              <a:solidFill>
                <a:schemeClr val="accent2"/>
              </a:solidFill>
              <a:round/>
            </a:ln>
            <a:effectLst/>
          </c:spPr>
          <c:marker>
            <c:symbol val="none"/>
          </c:marker>
          <c:cat>
            <c:numRef>
              <c:f>Sheet1!$A$1:$A$11</c:f>
              <c:numCache>
                <c:formatCode>General</c:formatCode>
                <c:ptCount val="11"/>
                <c:pt idx="0">
                  <c:v>0</c:v>
                </c:pt>
                <c:pt idx="1">
                  <c:v>100</c:v>
                </c:pt>
                <c:pt idx="2">
                  <c:v>200</c:v>
                </c:pt>
                <c:pt idx="3">
                  <c:v>300</c:v>
                </c:pt>
                <c:pt idx="4">
                  <c:v>400</c:v>
                </c:pt>
                <c:pt idx="5">
                  <c:v>500</c:v>
                </c:pt>
                <c:pt idx="6">
                  <c:v>600</c:v>
                </c:pt>
                <c:pt idx="7">
                  <c:v>700</c:v>
                </c:pt>
                <c:pt idx="8">
                  <c:v>800</c:v>
                </c:pt>
                <c:pt idx="9">
                  <c:v>900</c:v>
                </c:pt>
                <c:pt idx="10">
                  <c:v>1000</c:v>
                </c:pt>
              </c:numCache>
            </c:numRef>
          </c:cat>
          <c:val>
            <c:numRef>
              <c:f>Sheet1!$B$1:$B$11</c:f>
              <c:numCache>
                <c:formatCode>General</c:formatCode>
                <c:ptCount val="11"/>
                <c:pt idx="0">
                  <c:v>0.2</c:v>
                </c:pt>
                <c:pt idx="1">
                  <c:v>0.75</c:v>
                </c:pt>
                <c:pt idx="2">
                  <c:v>0.9</c:v>
                </c:pt>
                <c:pt idx="3">
                  <c:v>1.25</c:v>
                </c:pt>
                <c:pt idx="4">
                  <c:v>1.45</c:v>
                </c:pt>
                <c:pt idx="5">
                  <c:v>1.5</c:v>
                </c:pt>
                <c:pt idx="6">
                  <c:v>1.6</c:v>
                </c:pt>
                <c:pt idx="7">
                  <c:v>1.75</c:v>
                </c:pt>
                <c:pt idx="8">
                  <c:v>1.8</c:v>
                </c:pt>
                <c:pt idx="9">
                  <c:v>1.9</c:v>
                </c:pt>
                <c:pt idx="10">
                  <c:v>2</c:v>
                </c:pt>
              </c:numCache>
            </c:numRef>
          </c:val>
          <c:smooth val="0"/>
        </c:ser>
        <c:dLbls>
          <c:showLegendKey val="0"/>
          <c:showVal val="0"/>
          <c:showCatName val="0"/>
          <c:showSerName val="0"/>
          <c:showPercent val="0"/>
          <c:showBubbleSize val="0"/>
        </c:dLbls>
        <c:smooth val="0"/>
        <c:axId val="1367577296"/>
        <c:axId val="1367579472"/>
      </c:lineChart>
      <c:catAx>
        <c:axId val="136757729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Force (g)</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67579472"/>
        <c:crosses val="autoZero"/>
        <c:auto val="1"/>
        <c:lblAlgn val="ctr"/>
        <c:lblOffset val="100"/>
        <c:noMultiLvlLbl val="0"/>
      </c:catAx>
      <c:valAx>
        <c:axId val="1367579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Vout (V)</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6757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5-04-17T11:16:23.574" idx="3">
    <p:pos x="2727" y="495"/>
    <p:text>Change these images to pictures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4-19T08:58:11.529" idx="5">
    <p:pos x="3849" y="1426"/>
    <p:text>didn't we change this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81B21-A7AA-493F-B77C-BF9638A280A5}" type="datetimeFigureOut">
              <a:rPr lang="en-US" smtClean="0"/>
              <a:t>4/29/2015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9DE17-B73E-4AD9-8716-B0268E6F9BC8}" type="slidenum">
              <a:rPr lang="en-US" smtClean="0"/>
              <a:t>‹#›</a:t>
            </a:fld>
            <a:endParaRPr lang="en-US"/>
          </a:p>
        </p:txBody>
      </p:sp>
    </p:spTree>
    <p:extLst>
      <p:ext uri="{BB962C8B-B14F-4D97-AF65-F5344CB8AC3E}">
        <p14:creationId xmlns:p14="http://schemas.microsoft.com/office/powerpoint/2010/main" val="214860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a:t>
            </a:r>
            <a:r>
              <a:rPr lang="en-US" baseline="0" dirty="0" smtClean="0"/>
              <a:t> the goal is : to provide a more functional and cheaper arm prosthetic for amputees</a:t>
            </a:r>
            <a:endParaRPr lang="en-US" dirty="0"/>
          </a:p>
        </p:txBody>
      </p:sp>
      <p:sp>
        <p:nvSpPr>
          <p:cNvPr id="4" name="Slide Number Placeholder 3"/>
          <p:cNvSpPr>
            <a:spLocks noGrp="1"/>
          </p:cNvSpPr>
          <p:nvPr>
            <p:ph type="sldNum" sz="quarter" idx="10"/>
          </p:nvPr>
        </p:nvSpPr>
        <p:spPr/>
        <p:txBody>
          <a:bodyPr/>
          <a:lstStyle/>
          <a:p>
            <a:fld id="{3199DE17-B73E-4AD9-8716-B0268E6F9BC8}" type="slidenum">
              <a:rPr lang="en-US" smtClean="0"/>
              <a:t>3</a:t>
            </a:fld>
            <a:endParaRPr lang="en-US"/>
          </a:p>
        </p:txBody>
      </p:sp>
    </p:spTree>
    <p:extLst>
      <p:ext uri="{BB962C8B-B14F-4D97-AF65-F5344CB8AC3E}">
        <p14:creationId xmlns:p14="http://schemas.microsoft.com/office/powerpoint/2010/main" val="171867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equation showing how to convert from detected voltage into weight on the sensor, provided on the datasheet. These are the values associated with a 3.3 </a:t>
            </a:r>
            <a:r>
              <a:rPr lang="en-US" baseline="0" dirty="0" err="1" smtClean="0"/>
              <a:t>kOhm</a:t>
            </a:r>
            <a:r>
              <a:rPr lang="en-US" baseline="0" dirty="0" smtClean="0"/>
              <a:t> resistor as the bottom resistor. Voltage on the sensor is read in by the MCU and run through the formula below the graph, which was found using linear regression. Our regression model had an r value </a:t>
            </a:r>
            <a:r>
              <a:rPr lang="en-US" baseline="0" smtClean="0"/>
              <a:t>of 0.94.</a:t>
            </a:r>
            <a:endParaRPr lang="en-US" dirty="0"/>
          </a:p>
        </p:txBody>
      </p:sp>
      <p:sp>
        <p:nvSpPr>
          <p:cNvPr id="4" name="Slide Number Placeholder 3"/>
          <p:cNvSpPr>
            <a:spLocks noGrp="1"/>
          </p:cNvSpPr>
          <p:nvPr>
            <p:ph type="sldNum" sz="quarter" idx="10"/>
          </p:nvPr>
        </p:nvSpPr>
        <p:spPr/>
        <p:txBody>
          <a:bodyPr/>
          <a:lstStyle/>
          <a:p>
            <a:fld id="{AA968070-966C-496B-B0A7-C62F58C26F6C}" type="slidenum">
              <a:rPr lang="en-US" smtClean="0"/>
              <a:t>43</a:t>
            </a:fld>
            <a:endParaRPr lang="en-US"/>
          </a:p>
        </p:txBody>
      </p:sp>
    </p:spTree>
    <p:extLst>
      <p:ext uri="{BB962C8B-B14F-4D97-AF65-F5344CB8AC3E}">
        <p14:creationId xmlns:p14="http://schemas.microsoft.com/office/powerpoint/2010/main" val="96590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chose to construct a simple circuit to implement</a:t>
            </a:r>
            <a:r>
              <a:rPr lang="en-US" baseline="0" dirty="0" smtClean="0"/>
              <a:t> an infrared sensor as our distance sensor. Building our own circuit gave us more flexibility when integrating it into the arm. We have the sensor controller calibrated to detect when an object is very close to the sensor. We placed the sensor in the palm of the hand so it will trigger when an object is in an ideal position.</a:t>
            </a:r>
            <a:endParaRPr lang="en-US" dirty="0"/>
          </a:p>
        </p:txBody>
      </p:sp>
      <p:sp>
        <p:nvSpPr>
          <p:cNvPr id="4" name="Slide Number Placeholder 3"/>
          <p:cNvSpPr>
            <a:spLocks noGrp="1"/>
          </p:cNvSpPr>
          <p:nvPr>
            <p:ph type="sldNum" sz="quarter" idx="10"/>
          </p:nvPr>
        </p:nvSpPr>
        <p:spPr/>
        <p:txBody>
          <a:bodyPr/>
          <a:lstStyle/>
          <a:p>
            <a:fld id="{AA968070-966C-496B-B0A7-C62F58C26F6C}" type="slidenum">
              <a:rPr lang="en-US" smtClean="0"/>
              <a:t>44</a:t>
            </a:fld>
            <a:endParaRPr lang="en-US"/>
          </a:p>
        </p:txBody>
      </p:sp>
    </p:spTree>
    <p:extLst>
      <p:ext uri="{BB962C8B-B14F-4D97-AF65-F5344CB8AC3E}">
        <p14:creationId xmlns:p14="http://schemas.microsoft.com/office/powerpoint/2010/main" val="363535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decided to use an ATmega32</a:t>
            </a:r>
            <a:r>
              <a:rPr lang="en-US" baseline="0" dirty="0" smtClean="0"/>
              <a:t>8 as our sensor MCU. It takes in data from the sensors and determines whether to alert the main controller or not. The algorithm is very simple, just checking whether the readings are above or below certain thresholds.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PIR and EMG thresholds are determined at startup by taking the average of the first 10 readings since the thresholds can vary depending on lighting, positioning of the sensors, and the users physical characteristics. Readings from each sensor are fed into a queue, meaning the oldest values are replaced by the newest, and an average is calculated. If this average is different enough from the threshold, the main controller is alerted.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force sensors detect weights above 800 grams and 1000 grams.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199DE17-B73E-4AD9-8716-B0268E6F9BC8}" type="slidenum">
              <a:rPr lang="en-US" smtClean="0"/>
              <a:t>45</a:t>
            </a:fld>
            <a:endParaRPr lang="en-US"/>
          </a:p>
        </p:txBody>
      </p:sp>
    </p:spTree>
    <p:extLst>
      <p:ext uri="{BB962C8B-B14F-4D97-AF65-F5344CB8AC3E}">
        <p14:creationId xmlns:p14="http://schemas.microsoft.com/office/powerpoint/2010/main" val="93903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battery we chose to use is a 7.4</a:t>
            </a:r>
            <a:r>
              <a:rPr lang="en-US" baseline="0" dirty="0" smtClean="0"/>
              <a:t>V rechargeable lithium ion battery with a PCB to protect it from overcharging or over discharging. It has a 7800 mAh capacity and a max discharge current of 7 A. We also needed two 9V batteries to create +9 and –9 V for the EMG sensor. </a:t>
            </a:r>
            <a:endParaRPr lang="en-US" dirty="0" smtClean="0"/>
          </a:p>
          <a:p>
            <a:endParaRPr lang="en-US" dirty="0"/>
          </a:p>
        </p:txBody>
      </p:sp>
      <p:sp>
        <p:nvSpPr>
          <p:cNvPr id="4" name="Slide Number Placeholder 3"/>
          <p:cNvSpPr>
            <a:spLocks noGrp="1"/>
          </p:cNvSpPr>
          <p:nvPr>
            <p:ph type="sldNum" sz="quarter" idx="10"/>
          </p:nvPr>
        </p:nvSpPr>
        <p:spPr/>
        <p:txBody>
          <a:bodyPr/>
          <a:lstStyle/>
          <a:p>
            <a:fld id="{3199DE17-B73E-4AD9-8716-B0268E6F9BC8}" type="slidenum">
              <a:rPr lang="en-US" smtClean="0"/>
              <a:t>47</a:t>
            </a:fld>
            <a:endParaRPr lang="en-US"/>
          </a:p>
        </p:txBody>
      </p:sp>
    </p:spTree>
    <p:extLst>
      <p:ext uri="{BB962C8B-B14F-4D97-AF65-F5344CB8AC3E}">
        <p14:creationId xmlns:p14="http://schemas.microsoft.com/office/powerpoint/2010/main" val="4056638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used voltage regulators to distribute power from our battery to the various components in the IPPA. The non-servo components consume between 170 and 400 mA from our battery, while the servos consume varying amounts. With no load, the servos total consumption is about 500 mA. With load, the servos can consume between 2500 – 5000 mA. If the system used 5400 mA continuously, the battery would drain after about an hour and a half. </a:t>
            </a:r>
            <a:endParaRPr lang="en-US" dirty="0" smtClean="0"/>
          </a:p>
          <a:p>
            <a:endParaRPr lang="en-US" dirty="0"/>
          </a:p>
        </p:txBody>
      </p:sp>
      <p:sp>
        <p:nvSpPr>
          <p:cNvPr id="4" name="Slide Number Placeholder 3"/>
          <p:cNvSpPr>
            <a:spLocks noGrp="1"/>
          </p:cNvSpPr>
          <p:nvPr>
            <p:ph type="sldNum" sz="quarter" idx="10"/>
          </p:nvPr>
        </p:nvSpPr>
        <p:spPr/>
        <p:txBody>
          <a:bodyPr/>
          <a:lstStyle/>
          <a:p>
            <a:fld id="{AA968070-966C-496B-B0A7-C62F58C26F6C}" type="slidenum">
              <a:rPr lang="en-US" smtClean="0"/>
              <a:t>48</a:t>
            </a:fld>
            <a:endParaRPr lang="en-US"/>
          </a:p>
        </p:txBody>
      </p:sp>
    </p:spTree>
    <p:extLst>
      <p:ext uri="{BB962C8B-B14F-4D97-AF65-F5344CB8AC3E}">
        <p14:creationId xmlns:p14="http://schemas.microsoft.com/office/powerpoint/2010/main" val="688433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a:t>
            </a:r>
            <a:r>
              <a:rPr lang="en-US" dirty="0" err="1" smtClean="0"/>
              <a:t>wifi</a:t>
            </a:r>
            <a:r>
              <a:rPr lang="en-US" dirty="0" smtClean="0"/>
              <a:t> is all three protocols</a:t>
            </a:r>
            <a:endParaRPr lang="en-US" dirty="0"/>
          </a:p>
        </p:txBody>
      </p:sp>
      <p:sp>
        <p:nvSpPr>
          <p:cNvPr id="4" name="Slide Number Placeholder 3"/>
          <p:cNvSpPr>
            <a:spLocks noGrp="1"/>
          </p:cNvSpPr>
          <p:nvPr>
            <p:ph type="sldNum" sz="quarter" idx="10"/>
          </p:nvPr>
        </p:nvSpPr>
        <p:spPr/>
        <p:txBody>
          <a:bodyPr/>
          <a:lstStyle/>
          <a:p>
            <a:fld id="{3199DE17-B73E-4AD9-8716-B0268E6F9BC8}" type="slidenum">
              <a:rPr lang="en-US" smtClean="0"/>
              <a:t>50</a:t>
            </a:fld>
            <a:endParaRPr lang="en-US"/>
          </a:p>
        </p:txBody>
      </p:sp>
    </p:spTree>
    <p:extLst>
      <p:ext uri="{BB962C8B-B14F-4D97-AF65-F5344CB8AC3E}">
        <p14:creationId xmlns:p14="http://schemas.microsoft.com/office/powerpoint/2010/main" val="2089136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 Environment</a:t>
            </a:r>
          </a:p>
          <a:p>
            <a:pPr lvl="1"/>
            <a:r>
              <a:rPr lang="en-US" dirty="0" smtClean="0"/>
              <a:t>Eclipse IDE</a:t>
            </a:r>
          </a:p>
          <a:p>
            <a:pPr lvl="1"/>
            <a:r>
              <a:rPr lang="en-US" dirty="0" smtClean="0"/>
              <a:t>GitHub Version Control</a:t>
            </a:r>
          </a:p>
          <a:p>
            <a:pPr lvl="1"/>
            <a:r>
              <a:rPr lang="en-US" dirty="0" smtClean="0"/>
              <a:t>Device and AVD simulation Testing</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3199DE17-B73E-4AD9-8716-B0268E6F9BC8}" type="slidenum">
              <a:rPr lang="en-US" smtClean="0"/>
              <a:t>52</a:t>
            </a:fld>
            <a:endParaRPr lang="en-US"/>
          </a:p>
        </p:txBody>
      </p:sp>
    </p:spTree>
    <p:extLst>
      <p:ext uri="{BB962C8B-B14F-4D97-AF65-F5344CB8AC3E}">
        <p14:creationId xmlns:p14="http://schemas.microsoft.com/office/powerpoint/2010/main" val="3438478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Bluetooth Package</a:t>
            </a:r>
            <a:endParaRPr lang="en-US" dirty="0" smtClean="0"/>
          </a:p>
          <a:p>
            <a:r>
              <a:rPr lang="en-US" baseline="0" dirty="0" smtClean="0"/>
              <a:t> - Talk about the interface built</a:t>
            </a:r>
          </a:p>
          <a:p>
            <a:r>
              <a:rPr lang="en-US" baseline="0" dirty="0" smtClean="0"/>
              <a:t> - Talk about the service thread</a:t>
            </a:r>
          </a:p>
        </p:txBody>
      </p:sp>
      <p:sp>
        <p:nvSpPr>
          <p:cNvPr id="4" name="Slide Number Placeholder 3"/>
          <p:cNvSpPr>
            <a:spLocks noGrp="1"/>
          </p:cNvSpPr>
          <p:nvPr>
            <p:ph type="sldNum" sz="quarter" idx="10"/>
          </p:nvPr>
        </p:nvSpPr>
        <p:spPr/>
        <p:txBody>
          <a:bodyPr/>
          <a:lstStyle/>
          <a:p>
            <a:fld id="{3199DE17-B73E-4AD9-8716-B0268E6F9BC8}" type="slidenum">
              <a:rPr lang="en-US" smtClean="0"/>
              <a:t>54</a:t>
            </a:fld>
            <a:endParaRPr lang="en-US"/>
          </a:p>
        </p:txBody>
      </p:sp>
    </p:spTree>
    <p:extLst>
      <p:ext uri="{BB962C8B-B14F-4D97-AF65-F5344CB8AC3E}">
        <p14:creationId xmlns:p14="http://schemas.microsoft.com/office/powerpoint/2010/main" val="1829847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images</a:t>
            </a:r>
            <a:endParaRPr lang="en-US" dirty="0"/>
          </a:p>
        </p:txBody>
      </p:sp>
      <p:sp>
        <p:nvSpPr>
          <p:cNvPr id="4" name="Slide Number Placeholder 3"/>
          <p:cNvSpPr>
            <a:spLocks noGrp="1"/>
          </p:cNvSpPr>
          <p:nvPr>
            <p:ph type="sldNum" sz="quarter" idx="10"/>
          </p:nvPr>
        </p:nvSpPr>
        <p:spPr/>
        <p:txBody>
          <a:bodyPr/>
          <a:lstStyle/>
          <a:p>
            <a:fld id="{3199DE17-B73E-4AD9-8716-B0268E6F9BC8}" type="slidenum">
              <a:rPr lang="en-US" smtClean="0"/>
              <a:t>55</a:t>
            </a:fld>
            <a:endParaRPr lang="en-US"/>
          </a:p>
        </p:txBody>
      </p:sp>
    </p:spTree>
    <p:extLst>
      <p:ext uri="{BB962C8B-B14F-4D97-AF65-F5344CB8AC3E}">
        <p14:creationId xmlns:p14="http://schemas.microsoft.com/office/powerpoint/2010/main" val="3891510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picture of our PCB layout. It</a:t>
            </a:r>
            <a:r>
              <a:rPr lang="en-US" baseline="0" dirty="0" smtClean="0"/>
              <a:t> was designed to be very compact, about 5 square inches. All of the components are surface mount, except for some of the headers. The board is 2 layer, with components on one side. </a:t>
            </a:r>
            <a:r>
              <a:rPr lang="en-US" baseline="0" dirty="0" err="1" smtClean="0"/>
              <a:t>Oshpark</a:t>
            </a:r>
            <a:r>
              <a:rPr lang="en-US" baseline="0" dirty="0" smtClean="0"/>
              <a:t> was chosen as our manufacturer because it was cheaper than other options given our board size and they send three copies for no extra charge.</a:t>
            </a:r>
            <a:endParaRPr lang="en-US" dirty="0"/>
          </a:p>
        </p:txBody>
      </p:sp>
      <p:sp>
        <p:nvSpPr>
          <p:cNvPr id="4" name="Slide Number Placeholder 3"/>
          <p:cNvSpPr>
            <a:spLocks noGrp="1"/>
          </p:cNvSpPr>
          <p:nvPr>
            <p:ph type="sldNum" sz="quarter" idx="10"/>
          </p:nvPr>
        </p:nvSpPr>
        <p:spPr/>
        <p:txBody>
          <a:bodyPr/>
          <a:lstStyle/>
          <a:p>
            <a:fld id="{3199DE17-B73E-4AD9-8716-B0268E6F9BC8}" type="slidenum">
              <a:rPr lang="en-US" smtClean="0"/>
              <a:t>56</a:t>
            </a:fld>
            <a:endParaRPr lang="en-US"/>
          </a:p>
        </p:txBody>
      </p:sp>
    </p:spTree>
    <p:extLst>
      <p:ext uri="{BB962C8B-B14F-4D97-AF65-F5344CB8AC3E}">
        <p14:creationId xmlns:p14="http://schemas.microsoft.com/office/powerpoint/2010/main" val="309474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Verify</a:t>
            </a:r>
            <a:r>
              <a:rPr lang="en-US" baseline="0" dirty="0" smtClean="0"/>
              <a:t> these specifications/ change as needed</a:t>
            </a:r>
            <a:endParaRPr lang="en-US" dirty="0"/>
          </a:p>
        </p:txBody>
      </p:sp>
      <p:sp>
        <p:nvSpPr>
          <p:cNvPr id="4" name="Slide Number Placeholder 3"/>
          <p:cNvSpPr>
            <a:spLocks noGrp="1"/>
          </p:cNvSpPr>
          <p:nvPr>
            <p:ph type="sldNum" sz="quarter" idx="10"/>
          </p:nvPr>
        </p:nvSpPr>
        <p:spPr/>
        <p:txBody>
          <a:bodyPr/>
          <a:lstStyle/>
          <a:p>
            <a:fld id="{3199DE17-B73E-4AD9-8716-B0268E6F9BC8}" type="slidenum">
              <a:rPr lang="en-US" smtClean="0"/>
              <a:t>4</a:t>
            </a:fld>
            <a:endParaRPr lang="en-US"/>
          </a:p>
        </p:txBody>
      </p:sp>
    </p:spTree>
    <p:extLst>
      <p:ext uri="{BB962C8B-B14F-4D97-AF65-F5344CB8AC3E}">
        <p14:creationId xmlns:p14="http://schemas.microsoft.com/office/powerpoint/2010/main" val="2679865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99DE17-B73E-4AD9-8716-B0268E6F9BC8}" type="slidenum">
              <a:rPr lang="en-US" smtClean="0"/>
              <a:t>58</a:t>
            </a:fld>
            <a:endParaRPr lang="en-US"/>
          </a:p>
        </p:txBody>
      </p:sp>
    </p:spTree>
    <p:extLst>
      <p:ext uri="{BB962C8B-B14F-4D97-AF65-F5344CB8AC3E}">
        <p14:creationId xmlns:p14="http://schemas.microsoft.com/office/powerpoint/2010/main" val="279034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chosen to use an array of servo motors to control the fingers of our prosthetic individually. First of all, they are easy to control with a microcontroller, requiring no extra components besides a few resistors.</a:t>
            </a:r>
          </a:p>
          <a:p>
            <a:endParaRPr lang="en-US" dirty="0"/>
          </a:p>
          <a:p>
            <a:r>
              <a:rPr lang="en-US" dirty="0" smtClean="0"/>
              <a:t>Servos have three pins: ground, voltage supply, and signal. The signal pin receives a PWM signal from the microcontroller, which is decoded by the motor and translates into an angle between 0 and 90 degrees. So, we don’t have to worry about reversing current or using extra transistors to allow the use of a larger power supply. </a:t>
            </a:r>
          </a:p>
          <a:p>
            <a:endParaRPr lang="en-US" dirty="0"/>
          </a:p>
          <a:p>
            <a:r>
              <a:rPr lang="en-US" dirty="0" smtClean="0"/>
              <a:t>Servo motors are capable of generating strong torques, and when they are unpowered, or receiving no signal from the microcontroller, they remain locked into place. </a:t>
            </a:r>
          </a:p>
          <a:p>
            <a:endParaRPr lang="en-US" dirty="0"/>
          </a:p>
          <a:p>
            <a:r>
              <a:rPr lang="en-US" dirty="0" smtClean="0"/>
              <a:t>They’re DC powered, small, portable, lightweight, and low cost. </a:t>
            </a:r>
          </a:p>
        </p:txBody>
      </p:sp>
      <p:sp>
        <p:nvSpPr>
          <p:cNvPr id="4" name="Slide Number Placeholder 3"/>
          <p:cNvSpPr>
            <a:spLocks noGrp="1"/>
          </p:cNvSpPr>
          <p:nvPr>
            <p:ph type="sldNum" sz="quarter" idx="10"/>
          </p:nvPr>
        </p:nvSpPr>
        <p:spPr/>
        <p:txBody>
          <a:bodyPr/>
          <a:lstStyle/>
          <a:p>
            <a:fld id="{AA968070-966C-496B-B0A7-C62F58C26F6C}" type="slidenum">
              <a:rPr lang="en-US" smtClean="0"/>
              <a:t>36</a:t>
            </a:fld>
            <a:endParaRPr lang="en-US"/>
          </a:p>
        </p:txBody>
      </p:sp>
    </p:spTree>
    <p:extLst>
      <p:ext uri="{BB962C8B-B14F-4D97-AF65-F5344CB8AC3E}">
        <p14:creationId xmlns:p14="http://schemas.microsoft.com/office/powerpoint/2010/main" val="111651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servo controller is used to</a:t>
            </a:r>
            <a:r>
              <a:rPr lang="en-US" baseline="0" dirty="0" smtClean="0"/>
              <a:t> decrease the work load of the main processor. It receives positioning information, final positions of servos and possibly a delay time via UART from the main controller. The main controller can then focus its processing power elsewhere, while the servo controller sends the appropriate PWM signals to all 5 servos. </a:t>
            </a:r>
          </a:p>
          <a:p>
            <a:endParaRPr lang="en-US" baseline="0" dirty="0" smtClean="0"/>
          </a:p>
          <a:p>
            <a:r>
              <a:rPr lang="en-US" baseline="0" dirty="0" smtClean="0"/>
              <a:t>The schematic on the right shows how we intend to connect the servos to our servo controller.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A968070-966C-496B-B0A7-C62F58C26F6C}" type="slidenum">
              <a:rPr lang="en-US" smtClean="0"/>
              <a:t>37</a:t>
            </a:fld>
            <a:endParaRPr lang="en-US"/>
          </a:p>
        </p:txBody>
      </p:sp>
    </p:spTree>
    <p:extLst>
      <p:ext uri="{BB962C8B-B14F-4D97-AF65-F5344CB8AC3E}">
        <p14:creationId xmlns:p14="http://schemas.microsoft.com/office/powerpoint/2010/main" val="312522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move the bottom row closer to the top</a:t>
            </a:r>
            <a:endParaRPr lang="en-US" dirty="0"/>
          </a:p>
        </p:txBody>
      </p:sp>
      <p:sp>
        <p:nvSpPr>
          <p:cNvPr id="4" name="Slide Number Placeholder 3"/>
          <p:cNvSpPr>
            <a:spLocks noGrp="1"/>
          </p:cNvSpPr>
          <p:nvPr>
            <p:ph type="sldNum" sz="quarter" idx="10"/>
          </p:nvPr>
        </p:nvSpPr>
        <p:spPr/>
        <p:txBody>
          <a:bodyPr/>
          <a:lstStyle/>
          <a:p>
            <a:fld id="{3199DE17-B73E-4AD9-8716-B0268E6F9BC8}" type="slidenum">
              <a:rPr lang="en-US" smtClean="0"/>
              <a:t>38</a:t>
            </a:fld>
            <a:endParaRPr lang="en-US"/>
          </a:p>
        </p:txBody>
      </p:sp>
    </p:spTree>
    <p:extLst>
      <p:ext uri="{BB962C8B-B14F-4D97-AF65-F5344CB8AC3E}">
        <p14:creationId xmlns:p14="http://schemas.microsoft.com/office/powerpoint/2010/main" val="1991310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I’ll go over the sensor subsystem</a:t>
            </a:r>
          </a:p>
          <a:p>
            <a:endParaRPr lang="en-US" dirty="0"/>
          </a:p>
        </p:txBody>
      </p:sp>
      <p:sp>
        <p:nvSpPr>
          <p:cNvPr id="4" name="Slide Number Placeholder 3"/>
          <p:cNvSpPr>
            <a:spLocks noGrp="1"/>
          </p:cNvSpPr>
          <p:nvPr>
            <p:ph type="sldNum" sz="quarter" idx="10"/>
          </p:nvPr>
        </p:nvSpPr>
        <p:spPr/>
        <p:txBody>
          <a:bodyPr/>
          <a:lstStyle/>
          <a:p>
            <a:fld id="{3199DE17-B73E-4AD9-8716-B0268E6F9BC8}" type="slidenum">
              <a:rPr lang="en-US" smtClean="0"/>
              <a:t>39</a:t>
            </a:fld>
            <a:endParaRPr lang="en-US"/>
          </a:p>
        </p:txBody>
      </p:sp>
    </p:spTree>
    <p:extLst>
      <p:ext uri="{BB962C8B-B14F-4D97-AF65-F5344CB8AC3E}">
        <p14:creationId xmlns:p14="http://schemas.microsoft.com/office/powerpoint/2010/main" val="12858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you can see a summary of the three different sensors we included in our prosthetic arm. </a:t>
            </a:r>
          </a:p>
          <a:p>
            <a:endParaRPr lang="en-US" baseline="0" dirty="0" smtClean="0"/>
          </a:p>
          <a:p>
            <a:r>
              <a:rPr lang="en-US" baseline="0" dirty="0" smtClean="0"/>
              <a:t>The EMG sensor will enable the wearer to have some physical control over what the prosthetic does. When a user flexes his/her upper arm muscle, it can trigger the arm to initiate or disengage a grasp.</a:t>
            </a:r>
          </a:p>
          <a:p>
            <a:endParaRPr lang="en-US" baseline="0" dirty="0" smtClean="0"/>
          </a:p>
          <a:p>
            <a:r>
              <a:rPr lang="en-US" baseline="0" dirty="0" smtClean="0"/>
              <a:t>The pressure sensors are intended to provide protection against damaging the servos, crushing objects, or human hands during a handshake. The arm will know whether a good grip has been established, or if too much pressure is being applied.</a:t>
            </a:r>
          </a:p>
          <a:p>
            <a:endParaRPr lang="en-US" baseline="0" dirty="0" smtClean="0"/>
          </a:p>
          <a:p>
            <a:r>
              <a:rPr lang="en-US" baseline="0" dirty="0" smtClean="0"/>
              <a:t>The distance sensor should provide increased robustness to automatic grasping. Meaning the user could initiate a grasp without input from the EMG or mobile application.</a:t>
            </a:r>
            <a:endParaRPr lang="en-US" dirty="0"/>
          </a:p>
        </p:txBody>
      </p:sp>
      <p:sp>
        <p:nvSpPr>
          <p:cNvPr id="4" name="Slide Number Placeholder 3"/>
          <p:cNvSpPr>
            <a:spLocks noGrp="1"/>
          </p:cNvSpPr>
          <p:nvPr>
            <p:ph type="sldNum" sz="quarter" idx="10"/>
          </p:nvPr>
        </p:nvSpPr>
        <p:spPr/>
        <p:txBody>
          <a:bodyPr/>
          <a:lstStyle/>
          <a:p>
            <a:fld id="{AA968070-966C-496B-B0A7-C62F58C26F6C}" type="slidenum">
              <a:rPr lang="en-US" smtClean="0"/>
              <a:t>40</a:t>
            </a:fld>
            <a:endParaRPr lang="en-US"/>
          </a:p>
        </p:txBody>
      </p:sp>
    </p:spTree>
    <p:extLst>
      <p:ext uri="{BB962C8B-B14F-4D97-AF65-F5344CB8AC3E}">
        <p14:creationId xmlns:p14="http://schemas.microsoft.com/office/powerpoint/2010/main" val="242232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flex a muscle, electrical impulses are generated by that muscle. These impulses can be detected and amplified by an EMG sensor, with the use of electrodes, which are conductive pads which you place on key muscle groups. These pads have a limited lifetime, but can be replaced and swapped out easily. </a:t>
            </a:r>
          </a:p>
          <a:p>
            <a:endParaRPr lang="en-US" baseline="0" dirty="0" smtClean="0"/>
          </a:p>
          <a:p>
            <a:r>
              <a:rPr lang="en-US" baseline="0" dirty="0" smtClean="0"/>
              <a:t>Advancer Technologies makes an EMG sensor board with a very small footprint, 1 inch by 1 inch, with adjustable gain, and output signal that can be fed directly into a microcontroller input pin. </a:t>
            </a:r>
          </a:p>
          <a:p>
            <a:endParaRPr lang="en-US" baseline="0" dirty="0" smtClean="0"/>
          </a:p>
          <a:p>
            <a:r>
              <a:rPr lang="en-US" dirty="0" smtClean="0"/>
              <a:t>It</a:t>
            </a:r>
            <a:r>
              <a:rPr lang="en-US" baseline="0" dirty="0" smtClean="0"/>
              <a:t> does require a positive and negative voltage supply, which I’ll take about in the power management section.</a:t>
            </a:r>
            <a:endParaRPr lang="en-US" dirty="0"/>
          </a:p>
        </p:txBody>
      </p:sp>
      <p:sp>
        <p:nvSpPr>
          <p:cNvPr id="4" name="Slide Number Placeholder 3"/>
          <p:cNvSpPr>
            <a:spLocks noGrp="1"/>
          </p:cNvSpPr>
          <p:nvPr>
            <p:ph type="sldNum" sz="quarter" idx="10"/>
          </p:nvPr>
        </p:nvSpPr>
        <p:spPr/>
        <p:txBody>
          <a:bodyPr/>
          <a:lstStyle/>
          <a:p>
            <a:fld id="{AA968070-966C-496B-B0A7-C62F58C26F6C}" type="slidenum">
              <a:rPr lang="en-US" smtClean="0"/>
              <a:t>41</a:t>
            </a:fld>
            <a:endParaRPr lang="en-US"/>
          </a:p>
        </p:txBody>
      </p:sp>
    </p:spTree>
    <p:extLst>
      <p:ext uri="{BB962C8B-B14F-4D97-AF65-F5344CB8AC3E}">
        <p14:creationId xmlns:p14="http://schemas.microsoft.com/office/powerpoint/2010/main" val="185050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Force</a:t>
            </a:r>
            <a:r>
              <a:rPr lang="en-US" baseline="0" dirty="0" smtClean="0"/>
              <a:t> sensitive resistors are resistors that change value based on pressure being applied to them. They are cheap, small, practically flat, flexible, and easy to implement. </a:t>
            </a:r>
          </a:p>
          <a:p>
            <a:endParaRPr lang="en-US" baseline="0" dirty="0" smtClean="0"/>
          </a:p>
          <a:p>
            <a:r>
              <a:rPr lang="en-US" baseline="0" dirty="0" smtClean="0"/>
              <a:t>By creating a voltage divider circuit, we can measure the voltage on the bottom resistor and calculate the weight being placed on the FSR. We have two FSRs on our hand, placed on the middle finger and thumb. </a:t>
            </a:r>
          </a:p>
        </p:txBody>
      </p:sp>
      <p:sp>
        <p:nvSpPr>
          <p:cNvPr id="4" name="Slide Number Placeholder 3"/>
          <p:cNvSpPr>
            <a:spLocks noGrp="1"/>
          </p:cNvSpPr>
          <p:nvPr>
            <p:ph type="sldNum" sz="quarter" idx="10"/>
          </p:nvPr>
        </p:nvSpPr>
        <p:spPr/>
        <p:txBody>
          <a:bodyPr/>
          <a:lstStyle/>
          <a:p>
            <a:fld id="{AA968070-966C-496B-B0A7-C62F58C26F6C}" type="slidenum">
              <a:rPr lang="en-US" smtClean="0"/>
              <a:t>42</a:t>
            </a:fld>
            <a:endParaRPr lang="en-US"/>
          </a:p>
        </p:txBody>
      </p:sp>
    </p:spTree>
    <p:extLst>
      <p:ext uri="{BB962C8B-B14F-4D97-AF65-F5344CB8AC3E}">
        <p14:creationId xmlns:p14="http://schemas.microsoft.com/office/powerpoint/2010/main" val="2927978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CD390B-D759-446E-AE29-A72A92B5B4AC}"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BE5D1-3B2A-434D-94B7-29DEDC75950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1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CD390B-D759-446E-AE29-A72A92B5B4AC}"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BE5D1-3B2A-434D-94B7-29DEDC75950A}" type="slidenum">
              <a:rPr lang="en-US" smtClean="0"/>
              <a:t>‹#›</a:t>
            </a:fld>
            <a:endParaRPr lang="en-US"/>
          </a:p>
        </p:txBody>
      </p:sp>
    </p:spTree>
    <p:extLst>
      <p:ext uri="{BB962C8B-B14F-4D97-AF65-F5344CB8AC3E}">
        <p14:creationId xmlns:p14="http://schemas.microsoft.com/office/powerpoint/2010/main" val="44889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CD390B-D759-446E-AE29-A72A92B5B4AC}"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BE5D1-3B2A-434D-94B7-29DEDC75950A}" type="slidenum">
              <a:rPr lang="en-US" smtClean="0"/>
              <a:t>‹#›</a:t>
            </a:fld>
            <a:endParaRPr lang="en-US"/>
          </a:p>
        </p:txBody>
      </p:sp>
    </p:spTree>
    <p:extLst>
      <p:ext uri="{BB962C8B-B14F-4D97-AF65-F5344CB8AC3E}">
        <p14:creationId xmlns:p14="http://schemas.microsoft.com/office/powerpoint/2010/main" val="3343405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xfrm>
            <a:off x="892969" y="65747"/>
            <a:ext cx="10406063" cy="2011632"/>
          </a:xfrm>
          <a:prstGeom prst="rect">
            <a:avLst/>
          </a:prstGeom>
        </p:spPr>
        <p:txBody>
          <a:bodyPr/>
          <a:lstStyle/>
          <a:p>
            <a:pPr lvl="0">
              <a:defRPr sz="1800"/>
            </a:pPr>
            <a:r>
              <a:rPr sz="5625"/>
              <a:t>Title Text</a:t>
            </a:r>
          </a:p>
        </p:txBody>
      </p:sp>
    </p:spTree>
    <p:extLst>
      <p:ext uri="{BB962C8B-B14F-4D97-AF65-F5344CB8AC3E}">
        <p14:creationId xmlns:p14="http://schemas.microsoft.com/office/powerpoint/2010/main" val="215404363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CD390B-D759-446E-AE29-A72A92B5B4AC}"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BE5D1-3B2A-434D-94B7-29DEDC75950A}" type="slidenum">
              <a:rPr lang="en-US" smtClean="0"/>
              <a:t>‹#›</a:t>
            </a:fld>
            <a:endParaRPr lang="en-US"/>
          </a:p>
        </p:txBody>
      </p:sp>
    </p:spTree>
    <p:extLst>
      <p:ext uri="{BB962C8B-B14F-4D97-AF65-F5344CB8AC3E}">
        <p14:creationId xmlns:p14="http://schemas.microsoft.com/office/powerpoint/2010/main" val="9280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CD390B-D759-446E-AE29-A72A92B5B4AC}"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BE5D1-3B2A-434D-94B7-29DEDC75950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2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CD390B-D759-446E-AE29-A72A92B5B4AC}"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BE5D1-3B2A-434D-94B7-29DEDC75950A}" type="slidenum">
              <a:rPr lang="en-US" smtClean="0"/>
              <a:t>‹#›</a:t>
            </a:fld>
            <a:endParaRPr lang="en-US"/>
          </a:p>
        </p:txBody>
      </p:sp>
    </p:spTree>
    <p:extLst>
      <p:ext uri="{BB962C8B-B14F-4D97-AF65-F5344CB8AC3E}">
        <p14:creationId xmlns:p14="http://schemas.microsoft.com/office/powerpoint/2010/main" val="141497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CD390B-D759-446E-AE29-A72A92B5B4AC}" type="datetimeFigureOut">
              <a:rPr lang="en-US" smtClean="0"/>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2BE5D1-3B2A-434D-94B7-29DEDC75950A}" type="slidenum">
              <a:rPr lang="en-US" smtClean="0"/>
              <a:t>‹#›</a:t>
            </a:fld>
            <a:endParaRPr lang="en-US"/>
          </a:p>
        </p:txBody>
      </p:sp>
    </p:spTree>
    <p:extLst>
      <p:ext uri="{BB962C8B-B14F-4D97-AF65-F5344CB8AC3E}">
        <p14:creationId xmlns:p14="http://schemas.microsoft.com/office/powerpoint/2010/main" val="326627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CD390B-D759-446E-AE29-A72A92B5B4AC}" type="datetimeFigureOut">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2BE5D1-3B2A-434D-94B7-29DEDC75950A}" type="slidenum">
              <a:rPr lang="en-US" smtClean="0"/>
              <a:t>‹#›</a:t>
            </a:fld>
            <a:endParaRPr lang="en-US"/>
          </a:p>
        </p:txBody>
      </p:sp>
    </p:spTree>
    <p:extLst>
      <p:ext uri="{BB962C8B-B14F-4D97-AF65-F5344CB8AC3E}">
        <p14:creationId xmlns:p14="http://schemas.microsoft.com/office/powerpoint/2010/main" val="408250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0CD390B-D759-446E-AE29-A72A92B5B4AC}" type="datetimeFigureOut">
              <a:rPr lang="en-US" smtClean="0"/>
              <a:t>4/29/2015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D2BE5D1-3B2A-434D-94B7-29DEDC75950A}" type="slidenum">
              <a:rPr lang="en-US" smtClean="0"/>
              <a:t>‹#›</a:t>
            </a:fld>
            <a:endParaRPr lang="en-US"/>
          </a:p>
        </p:txBody>
      </p:sp>
    </p:spTree>
    <p:extLst>
      <p:ext uri="{BB962C8B-B14F-4D97-AF65-F5344CB8AC3E}">
        <p14:creationId xmlns:p14="http://schemas.microsoft.com/office/powerpoint/2010/main" val="939693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0CD390B-D759-446E-AE29-A72A92B5B4AC}" type="datetimeFigureOut">
              <a:rPr lang="en-US" smtClean="0"/>
              <a:t>4/29/2015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D2BE5D1-3B2A-434D-94B7-29DEDC75950A}" type="slidenum">
              <a:rPr lang="en-US" smtClean="0"/>
              <a:t>‹#›</a:t>
            </a:fld>
            <a:endParaRPr lang="en-US"/>
          </a:p>
        </p:txBody>
      </p:sp>
    </p:spTree>
    <p:extLst>
      <p:ext uri="{BB962C8B-B14F-4D97-AF65-F5344CB8AC3E}">
        <p14:creationId xmlns:p14="http://schemas.microsoft.com/office/powerpoint/2010/main" val="50721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D390B-D759-446E-AE29-A72A92B5B4AC}"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BE5D1-3B2A-434D-94B7-29DEDC75950A}" type="slidenum">
              <a:rPr lang="en-US" smtClean="0"/>
              <a:t>‹#›</a:t>
            </a:fld>
            <a:endParaRPr lang="en-US"/>
          </a:p>
        </p:txBody>
      </p:sp>
    </p:spTree>
    <p:extLst>
      <p:ext uri="{BB962C8B-B14F-4D97-AF65-F5344CB8AC3E}">
        <p14:creationId xmlns:p14="http://schemas.microsoft.com/office/powerpoint/2010/main" val="249424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CD390B-D759-446E-AE29-A72A92B5B4AC}" type="datetimeFigureOut">
              <a:rPr lang="en-US" smtClean="0"/>
              <a:t>4/29/2015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D2BE5D1-3B2A-434D-94B7-29DEDC75950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05486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books.google.com/books?id=qFBAv_ib0VYC&amp;pg=PA377&amp;lpg=PA377&amp;dq=human+grip+torque&amp;source=bl&amp;ots=wpgIIZSmXZ&amp;sig=byRkkvH4FXxwQkYAhDhKKMPMFZ4&amp;hl=en&amp;sa=X&amp;ei=3VLUVKylC7PnsAS714D4Cw&amp;ved=0CB4Q6AEwAA#v=onepage&amp;q=human%20grip%20torque&amp;f=fal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IPPA</a:t>
            </a:r>
            <a:endParaRPr lang="en-US" dirty="0"/>
          </a:p>
        </p:txBody>
      </p:sp>
      <p:sp>
        <p:nvSpPr>
          <p:cNvPr id="3" name="Subtitle 2"/>
          <p:cNvSpPr>
            <a:spLocks noGrp="1"/>
          </p:cNvSpPr>
          <p:nvPr>
            <p:ph type="subTitle" idx="1"/>
          </p:nvPr>
        </p:nvSpPr>
        <p:spPr/>
        <p:txBody>
          <a:bodyPr/>
          <a:lstStyle/>
          <a:p>
            <a:r>
              <a:rPr lang="en-US" dirty="0" smtClean="0"/>
              <a:t>Intelligent Programmable Prosthetic Arm</a:t>
            </a:r>
            <a:endParaRPr lang="en-US" dirty="0"/>
          </a:p>
        </p:txBody>
      </p:sp>
    </p:spTree>
    <p:extLst>
      <p:ext uri="{BB962C8B-B14F-4D97-AF65-F5344CB8AC3E}">
        <p14:creationId xmlns:p14="http://schemas.microsoft.com/office/powerpoint/2010/main" val="4124367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995791" y="1351174"/>
            <a:ext cx="10551886" cy="741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Shape 113"/>
          <p:cNvSpPr>
            <a:spLocks noGrp="1"/>
          </p:cNvSpPr>
          <p:nvPr>
            <p:ph type="title"/>
          </p:nvPr>
        </p:nvSpPr>
        <p:spPr>
          <a:xfrm>
            <a:off x="2193727" y="312539"/>
            <a:ext cx="7804547" cy="737301"/>
          </a:xfrm>
          <a:prstGeom prst="rect">
            <a:avLst/>
          </a:prstGeom>
        </p:spPr>
        <p:txBody>
          <a:bodyPr/>
          <a:lstStyle>
            <a:lvl1pPr defTabSz="455674">
              <a:defRPr sz="6200"/>
            </a:lvl1pPr>
          </a:lstStyle>
          <a:p>
            <a:pPr lvl="0">
              <a:defRPr sz="1800"/>
            </a:pPr>
            <a:r>
              <a:rPr sz="4359"/>
              <a:t>Microcontroller</a:t>
            </a:r>
          </a:p>
        </p:txBody>
      </p:sp>
      <p:sp>
        <p:nvSpPr>
          <p:cNvPr id="114" name="Shape 114"/>
          <p:cNvSpPr/>
          <p:nvPr/>
        </p:nvSpPr>
        <p:spPr>
          <a:xfrm>
            <a:off x="5214711" y="1526094"/>
            <a:ext cx="1327774" cy="4526363"/>
          </a:xfrm>
          <a:prstGeom prst="rect">
            <a:avLst/>
          </a:prstGeom>
          <a:ln w="25400">
            <a:solidFill>
              <a:srgbClr val="85888D"/>
            </a:solidFill>
            <a:miter lim="400000"/>
          </a:ln>
        </p:spPr>
        <p:txBody>
          <a:bodyPr lIns="0" tIns="0" rIns="0" bIns="0" anchor="ctr"/>
          <a:lstStyle/>
          <a:p>
            <a:pPr lvl="0">
              <a:defRPr sz="2400"/>
            </a:pPr>
            <a:endParaRPr sz="1687"/>
          </a:p>
        </p:txBody>
      </p:sp>
      <p:sp>
        <p:nvSpPr>
          <p:cNvPr id="115" name="Shape 115"/>
          <p:cNvSpPr/>
          <p:nvPr/>
        </p:nvSpPr>
        <p:spPr>
          <a:xfrm>
            <a:off x="5199669" y="2993444"/>
            <a:ext cx="306174" cy="124091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1266" dirty="0" smtClean="0"/>
              <a:t>P</a:t>
            </a:r>
            <a:r>
              <a:rPr lang="en-US" sz="1266" dirty="0" smtClean="0"/>
              <a:t>L3</a:t>
            </a:r>
            <a:endParaRPr sz="1266" dirty="0"/>
          </a:p>
          <a:p>
            <a:pPr lvl="0">
              <a:defRPr sz="1800"/>
            </a:pPr>
            <a:r>
              <a:rPr sz="1266" dirty="0" smtClean="0"/>
              <a:t>P</a:t>
            </a:r>
            <a:r>
              <a:rPr lang="en-US" sz="1266" dirty="0" smtClean="0"/>
              <a:t>L2</a:t>
            </a:r>
            <a:endParaRPr sz="1266" dirty="0"/>
          </a:p>
          <a:p>
            <a:pPr lvl="0">
              <a:defRPr sz="1800"/>
            </a:pPr>
            <a:r>
              <a:rPr sz="1266" dirty="0" smtClean="0"/>
              <a:t>P</a:t>
            </a:r>
            <a:r>
              <a:rPr lang="en-US" sz="1266" dirty="0" smtClean="0"/>
              <a:t>L1</a:t>
            </a:r>
            <a:endParaRPr sz="1266" dirty="0"/>
          </a:p>
          <a:p>
            <a:pPr lvl="0">
              <a:defRPr sz="1800"/>
            </a:pPr>
            <a:r>
              <a:rPr sz="1266" dirty="0" smtClean="0"/>
              <a:t>P</a:t>
            </a:r>
            <a:r>
              <a:rPr lang="en-US" sz="1266" dirty="0" smtClean="0"/>
              <a:t>L0</a:t>
            </a:r>
            <a:endParaRPr sz="1266" dirty="0"/>
          </a:p>
          <a:p>
            <a:pPr lvl="0">
              <a:defRPr sz="1800"/>
            </a:pPr>
            <a:endParaRPr sz="1266" dirty="0"/>
          </a:p>
          <a:p>
            <a:pPr lvl="0">
              <a:defRPr sz="1800"/>
            </a:pPr>
            <a:endParaRPr sz="1266" dirty="0"/>
          </a:p>
        </p:txBody>
      </p:sp>
      <p:sp>
        <p:nvSpPr>
          <p:cNvPr id="116" name="Shape 116"/>
          <p:cNvSpPr/>
          <p:nvPr/>
        </p:nvSpPr>
        <p:spPr>
          <a:xfrm>
            <a:off x="5172950" y="1973164"/>
            <a:ext cx="323808"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1266"/>
              <a:t>PC4</a:t>
            </a:r>
          </a:p>
          <a:p>
            <a:pPr lvl="0">
              <a:defRPr sz="1800"/>
            </a:pPr>
            <a:r>
              <a:rPr sz="1266"/>
              <a:t>PC5</a:t>
            </a:r>
          </a:p>
        </p:txBody>
      </p:sp>
      <p:sp>
        <p:nvSpPr>
          <p:cNvPr id="117" name="Shape 117"/>
          <p:cNvSpPr/>
          <p:nvPr/>
        </p:nvSpPr>
        <p:spPr>
          <a:xfrm>
            <a:off x="6111818" y="2010670"/>
            <a:ext cx="319832"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1266"/>
              <a:t>PA2</a:t>
            </a:r>
          </a:p>
          <a:p>
            <a:pPr lvl="0">
              <a:defRPr sz="1800"/>
            </a:pPr>
            <a:r>
              <a:rPr sz="1266"/>
              <a:t>PA3</a:t>
            </a:r>
          </a:p>
        </p:txBody>
      </p:sp>
      <p:sp>
        <p:nvSpPr>
          <p:cNvPr id="118" name="Shape 118"/>
          <p:cNvSpPr/>
          <p:nvPr/>
        </p:nvSpPr>
        <p:spPr>
          <a:xfrm>
            <a:off x="5198172" y="1091495"/>
            <a:ext cx="1947097" cy="37991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1800"/>
            </a:lvl1pPr>
          </a:lstStyle>
          <a:p>
            <a:pPr lvl="0"/>
            <a:r>
              <a:rPr sz="2000" dirty="0"/>
              <a:t>TM4C1294NCPDT</a:t>
            </a:r>
          </a:p>
        </p:txBody>
      </p:sp>
      <p:grpSp>
        <p:nvGrpSpPr>
          <p:cNvPr id="133" name="Group 133"/>
          <p:cNvGrpSpPr/>
          <p:nvPr/>
        </p:nvGrpSpPr>
        <p:grpSpPr>
          <a:xfrm>
            <a:off x="2904010" y="1756796"/>
            <a:ext cx="1178793" cy="719445"/>
            <a:chOff x="0" y="-1"/>
            <a:chExt cx="1676504" cy="1023209"/>
          </a:xfrm>
        </p:grpSpPr>
        <p:sp>
          <p:nvSpPr>
            <p:cNvPr id="131" name="Shape 131"/>
            <p:cNvSpPr/>
            <p:nvPr/>
          </p:nvSpPr>
          <p:spPr>
            <a:xfrm>
              <a:off x="0" y="-1"/>
              <a:ext cx="1676504" cy="1023209"/>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132" name="Shape 132"/>
            <p:cNvSpPr/>
            <p:nvPr/>
          </p:nvSpPr>
          <p:spPr>
            <a:xfrm>
              <a:off x="0" y="183263"/>
              <a:ext cx="1676504" cy="6566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lvl="0">
                <a:defRPr sz="1800"/>
              </a:pPr>
              <a:r>
                <a:rPr sz="1266"/>
                <a:t>Bluetooth</a:t>
              </a:r>
            </a:p>
            <a:p>
              <a:pPr lvl="0">
                <a:defRPr sz="1800"/>
              </a:pPr>
              <a:r>
                <a:rPr sz="1266"/>
                <a:t>Module</a:t>
              </a:r>
            </a:p>
          </p:txBody>
        </p:sp>
      </p:grpSp>
      <p:sp>
        <p:nvSpPr>
          <p:cNvPr id="134" name="Shape 134"/>
          <p:cNvSpPr/>
          <p:nvPr/>
        </p:nvSpPr>
        <p:spPr>
          <a:xfrm>
            <a:off x="4070742" y="1775277"/>
            <a:ext cx="932949"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vl1pPr>
          </a:lstStyle>
          <a:p>
            <a:pPr lvl="0"/>
            <a:r>
              <a:rPr sz="1266"/>
              <a:t>115200 baud</a:t>
            </a:r>
          </a:p>
        </p:txBody>
      </p:sp>
      <p:sp>
        <p:nvSpPr>
          <p:cNvPr id="135" name="Shape 135"/>
          <p:cNvSpPr/>
          <p:nvPr/>
        </p:nvSpPr>
        <p:spPr>
          <a:xfrm>
            <a:off x="4323653" y="3117412"/>
            <a:ext cx="857680"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136" name="Shape 136"/>
          <p:cNvSpPr/>
          <p:nvPr/>
        </p:nvSpPr>
        <p:spPr>
          <a:xfrm>
            <a:off x="6565520" y="2161167"/>
            <a:ext cx="1394944"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137" name="Shape 137"/>
          <p:cNvSpPr/>
          <p:nvPr/>
        </p:nvSpPr>
        <p:spPr>
          <a:xfrm>
            <a:off x="4081571" y="2323687"/>
            <a:ext cx="1134370"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138" name="Shape 138"/>
          <p:cNvSpPr/>
          <p:nvPr/>
        </p:nvSpPr>
        <p:spPr>
          <a:xfrm flipH="1">
            <a:off x="6565520" y="2359406"/>
            <a:ext cx="1394944"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139" name="Shape 139"/>
          <p:cNvSpPr/>
          <p:nvPr/>
        </p:nvSpPr>
        <p:spPr>
          <a:xfrm>
            <a:off x="6738654" y="1891362"/>
            <a:ext cx="769442"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vl1pPr>
          </a:lstStyle>
          <a:p>
            <a:pPr lvl="0"/>
            <a:r>
              <a:rPr sz="1266"/>
              <a:t>9600 baud</a:t>
            </a:r>
          </a:p>
        </p:txBody>
      </p:sp>
      <p:grpSp>
        <p:nvGrpSpPr>
          <p:cNvPr id="142" name="Group 142"/>
          <p:cNvGrpSpPr/>
          <p:nvPr/>
        </p:nvGrpSpPr>
        <p:grpSpPr>
          <a:xfrm>
            <a:off x="7969074" y="1873471"/>
            <a:ext cx="1178793" cy="719445"/>
            <a:chOff x="0" y="-1"/>
            <a:chExt cx="1676504" cy="1023209"/>
          </a:xfrm>
        </p:grpSpPr>
        <p:sp>
          <p:nvSpPr>
            <p:cNvPr id="140" name="Shape 140"/>
            <p:cNvSpPr/>
            <p:nvPr/>
          </p:nvSpPr>
          <p:spPr>
            <a:xfrm>
              <a:off x="0" y="-1"/>
              <a:ext cx="1676504" cy="1023209"/>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141" name="Shape 141"/>
            <p:cNvSpPr/>
            <p:nvPr/>
          </p:nvSpPr>
          <p:spPr>
            <a:xfrm>
              <a:off x="0" y="183263"/>
              <a:ext cx="1676504" cy="6566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lvl="0">
                <a:defRPr sz="1800"/>
              </a:pPr>
              <a:r>
                <a:rPr sz="1266"/>
                <a:t>Servo</a:t>
              </a:r>
            </a:p>
            <a:p>
              <a:pPr lvl="0">
                <a:defRPr sz="1800"/>
              </a:pPr>
              <a:r>
                <a:rPr sz="1266"/>
                <a:t>Controller</a:t>
              </a:r>
            </a:p>
          </p:txBody>
        </p:sp>
      </p:grpSp>
      <p:sp>
        <p:nvSpPr>
          <p:cNvPr id="143" name="Shape 143"/>
          <p:cNvSpPr/>
          <p:nvPr/>
        </p:nvSpPr>
        <p:spPr>
          <a:xfrm>
            <a:off x="2713669" y="1518471"/>
            <a:ext cx="1470178"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a:t>HC-06</a:t>
            </a:r>
          </a:p>
        </p:txBody>
      </p:sp>
      <p:sp>
        <p:nvSpPr>
          <p:cNvPr id="144" name="Shape 144"/>
          <p:cNvSpPr/>
          <p:nvPr/>
        </p:nvSpPr>
        <p:spPr>
          <a:xfrm>
            <a:off x="7823380" y="1616698"/>
            <a:ext cx="1470179"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a:t>ATMega328p</a:t>
            </a:r>
          </a:p>
        </p:txBody>
      </p:sp>
      <p:grpSp>
        <p:nvGrpSpPr>
          <p:cNvPr id="147" name="Group 147"/>
          <p:cNvGrpSpPr/>
          <p:nvPr/>
        </p:nvGrpSpPr>
        <p:grpSpPr>
          <a:xfrm>
            <a:off x="2973042" y="3008395"/>
            <a:ext cx="1327776" cy="958605"/>
            <a:chOff x="0" y="-1"/>
            <a:chExt cx="1888390" cy="1363348"/>
          </a:xfrm>
        </p:grpSpPr>
        <p:sp>
          <p:nvSpPr>
            <p:cNvPr id="145" name="Shape 145"/>
            <p:cNvSpPr/>
            <p:nvPr/>
          </p:nvSpPr>
          <p:spPr>
            <a:xfrm>
              <a:off x="0" y="-1"/>
              <a:ext cx="1888390" cy="1363348"/>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146" name="Shape 146"/>
            <p:cNvSpPr/>
            <p:nvPr/>
          </p:nvSpPr>
          <p:spPr>
            <a:xfrm>
              <a:off x="0" y="353333"/>
              <a:ext cx="1888390" cy="6566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lvl="0">
                <a:defRPr sz="1800"/>
              </a:pPr>
              <a:r>
                <a:rPr sz="1266"/>
                <a:t>Sensor</a:t>
              </a:r>
            </a:p>
            <a:p>
              <a:pPr lvl="0">
                <a:defRPr sz="1800"/>
              </a:pPr>
              <a:r>
                <a:rPr sz="1266"/>
                <a:t>Controller</a:t>
              </a:r>
            </a:p>
          </p:txBody>
        </p:sp>
      </p:grpSp>
      <p:sp>
        <p:nvSpPr>
          <p:cNvPr id="148" name="Shape 148"/>
          <p:cNvSpPr/>
          <p:nvPr/>
        </p:nvSpPr>
        <p:spPr>
          <a:xfrm flipH="1" flipV="1">
            <a:off x="4071577" y="2118304"/>
            <a:ext cx="1140519"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149" name="Shape 149"/>
          <p:cNvSpPr/>
          <p:nvPr/>
        </p:nvSpPr>
        <p:spPr>
          <a:xfrm>
            <a:off x="4323607" y="3317437"/>
            <a:ext cx="857680"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150" name="Shape 150"/>
          <p:cNvSpPr/>
          <p:nvPr/>
        </p:nvSpPr>
        <p:spPr>
          <a:xfrm>
            <a:off x="4331801" y="3517462"/>
            <a:ext cx="851926"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151" name="Shape 151"/>
          <p:cNvSpPr/>
          <p:nvPr/>
        </p:nvSpPr>
        <p:spPr>
          <a:xfrm>
            <a:off x="4331848" y="3717487"/>
            <a:ext cx="851832"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167" name="Shape 167"/>
          <p:cNvSpPr/>
          <p:nvPr/>
        </p:nvSpPr>
        <p:spPr>
          <a:xfrm>
            <a:off x="2326874" y="2756634"/>
            <a:ext cx="1470178"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a:t>ATMega328p</a:t>
            </a:r>
          </a:p>
        </p:txBody>
      </p:sp>
      <p:sp>
        <p:nvSpPr>
          <p:cNvPr id="168" name="Shape 168"/>
          <p:cNvSpPr/>
          <p:nvPr/>
        </p:nvSpPr>
        <p:spPr>
          <a:xfrm>
            <a:off x="6176260" y="2988924"/>
            <a:ext cx="285336"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vl1pPr>
          </a:lstStyle>
          <a:p>
            <a:pPr lvl="0"/>
            <a:r>
              <a:rPr lang="en-US" sz="1266" dirty="0" smtClean="0"/>
              <a:t>Vin</a:t>
            </a:r>
            <a:endParaRPr sz="1266" dirty="0"/>
          </a:p>
        </p:txBody>
      </p:sp>
      <p:sp>
        <p:nvSpPr>
          <p:cNvPr id="169" name="Shape 169"/>
          <p:cNvSpPr/>
          <p:nvPr/>
        </p:nvSpPr>
        <p:spPr>
          <a:xfrm>
            <a:off x="7960261" y="2055398"/>
            <a:ext cx="206788" cy="37503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984"/>
              <a:t>TX</a:t>
            </a:r>
          </a:p>
          <a:p>
            <a:pPr lvl="0">
              <a:defRPr sz="1800"/>
            </a:pPr>
            <a:r>
              <a:rPr sz="984"/>
              <a:t>RX</a:t>
            </a:r>
          </a:p>
        </p:txBody>
      </p:sp>
      <p:sp>
        <p:nvSpPr>
          <p:cNvPr id="170" name="Shape 170"/>
          <p:cNvSpPr/>
          <p:nvPr/>
        </p:nvSpPr>
        <p:spPr>
          <a:xfrm>
            <a:off x="3837183" y="2016509"/>
            <a:ext cx="206788" cy="37503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984"/>
              <a:t>TX</a:t>
            </a:r>
          </a:p>
          <a:p>
            <a:pPr lvl="0">
              <a:defRPr sz="1800"/>
            </a:pPr>
            <a:r>
              <a:rPr sz="984"/>
              <a:t>RX</a:t>
            </a:r>
          </a:p>
        </p:txBody>
      </p:sp>
      <p:sp>
        <p:nvSpPr>
          <p:cNvPr id="171" name="Shape 171"/>
          <p:cNvSpPr/>
          <p:nvPr/>
        </p:nvSpPr>
        <p:spPr>
          <a:xfrm>
            <a:off x="7759987" y="1595931"/>
            <a:ext cx="1596963" cy="1132553"/>
          </a:xfrm>
          <a:prstGeom prst="rect">
            <a:avLst/>
          </a:prstGeom>
          <a:ln w="50800">
            <a:solidFill>
              <a:srgbClr val="EC5D57"/>
            </a:solidFill>
            <a:miter lim="400000"/>
          </a:ln>
        </p:spPr>
        <p:txBody>
          <a:bodyPr lIns="0" tIns="0" rIns="0" bIns="0" anchor="ctr"/>
          <a:lstStyle/>
          <a:p>
            <a:pPr lvl="0">
              <a:defRPr sz="2400"/>
            </a:pPr>
            <a:endParaRPr sz="1687"/>
          </a:p>
        </p:txBody>
      </p:sp>
      <p:sp>
        <p:nvSpPr>
          <p:cNvPr id="172" name="Shape 172"/>
          <p:cNvSpPr/>
          <p:nvPr/>
        </p:nvSpPr>
        <p:spPr>
          <a:xfrm flipH="1">
            <a:off x="6565520" y="3139530"/>
            <a:ext cx="445648"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173" name="Shape 173"/>
          <p:cNvSpPr/>
          <p:nvPr/>
        </p:nvSpPr>
        <p:spPr>
          <a:xfrm>
            <a:off x="6650036" y="3247646"/>
            <a:ext cx="1345634"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dirty="0" smtClean="0"/>
              <a:t>5V</a:t>
            </a:r>
            <a:r>
              <a:rPr sz="1266" dirty="0"/>
              <a:t>, </a:t>
            </a:r>
            <a:r>
              <a:rPr lang="en-US" sz="1266" dirty="0" smtClean="0"/>
              <a:t>320</a:t>
            </a:r>
            <a:r>
              <a:rPr sz="1266" dirty="0" smtClean="0"/>
              <a:t>mA</a:t>
            </a:r>
            <a:endParaRPr sz="1266" dirty="0"/>
          </a:p>
        </p:txBody>
      </p:sp>
      <p:grpSp>
        <p:nvGrpSpPr>
          <p:cNvPr id="44" name="Group 294"/>
          <p:cNvGrpSpPr/>
          <p:nvPr/>
        </p:nvGrpSpPr>
        <p:grpSpPr>
          <a:xfrm>
            <a:off x="7969073" y="2881747"/>
            <a:ext cx="1784251" cy="485388"/>
            <a:chOff x="-1" y="-1"/>
            <a:chExt cx="2537600" cy="690328"/>
          </a:xfrm>
        </p:grpSpPr>
        <p:sp>
          <p:nvSpPr>
            <p:cNvPr id="45" name="Shape 292"/>
            <p:cNvSpPr/>
            <p:nvPr/>
          </p:nvSpPr>
          <p:spPr>
            <a:xfrm>
              <a:off x="-1" y="-1"/>
              <a:ext cx="2537600" cy="690328"/>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46" name="Shape 293"/>
            <p:cNvSpPr/>
            <p:nvPr/>
          </p:nvSpPr>
          <p:spPr>
            <a:xfrm>
              <a:off x="-1" y="155345"/>
              <a:ext cx="2537600" cy="3796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1800"/>
              </a:lvl1pPr>
            </a:lstStyle>
            <a:p>
              <a:pPr lvl="0"/>
              <a:r>
                <a:rPr sz="1266" dirty="0"/>
                <a:t>Rechargeable battery</a:t>
              </a:r>
            </a:p>
          </p:txBody>
        </p:sp>
      </p:grpSp>
      <p:sp>
        <p:nvSpPr>
          <p:cNvPr id="47" name="Shape 306"/>
          <p:cNvSpPr/>
          <p:nvPr/>
        </p:nvSpPr>
        <p:spPr>
          <a:xfrm flipV="1">
            <a:off x="6932431" y="3130227"/>
            <a:ext cx="1047996" cy="9302"/>
          </a:xfrm>
          <a:prstGeom prst="line">
            <a:avLst/>
          </a:prstGeom>
          <a:ln w="25400">
            <a:solidFill/>
          </a:ln>
        </p:spPr>
        <p:txBody>
          <a:bodyPr lIns="0" tIns="0" rIns="0" bIns="0"/>
          <a:lstStyle/>
          <a:p>
            <a:pPr defTabSz="321457">
              <a:defRPr sz="1200">
                <a:latin typeface="+mn-lt"/>
                <a:ea typeface="+mn-ea"/>
                <a:cs typeface="+mn-cs"/>
                <a:sym typeface="Helvetica"/>
              </a:defRPr>
            </a:pPr>
            <a:endParaRPr sz="844"/>
          </a:p>
        </p:txBody>
      </p:sp>
    </p:spTree>
    <p:extLst>
      <p:ext uri="{BB962C8B-B14F-4D97-AF65-F5344CB8AC3E}">
        <p14:creationId xmlns:p14="http://schemas.microsoft.com/office/powerpoint/2010/main" val="210412191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995791" y="1351174"/>
            <a:ext cx="10551886" cy="741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Shape 179"/>
          <p:cNvSpPr>
            <a:spLocks noGrp="1"/>
          </p:cNvSpPr>
          <p:nvPr>
            <p:ph type="title"/>
          </p:nvPr>
        </p:nvSpPr>
        <p:spPr>
          <a:xfrm>
            <a:off x="2193727" y="312539"/>
            <a:ext cx="7804547" cy="737301"/>
          </a:xfrm>
          <a:prstGeom prst="rect">
            <a:avLst/>
          </a:prstGeom>
        </p:spPr>
        <p:txBody>
          <a:bodyPr/>
          <a:lstStyle>
            <a:lvl1pPr defTabSz="455674">
              <a:defRPr sz="6200"/>
            </a:lvl1pPr>
          </a:lstStyle>
          <a:p>
            <a:pPr lvl="0">
              <a:defRPr sz="1800"/>
            </a:pPr>
            <a:r>
              <a:rPr sz="4359"/>
              <a:t>Microcontroller</a:t>
            </a:r>
          </a:p>
        </p:txBody>
      </p:sp>
      <p:sp>
        <p:nvSpPr>
          <p:cNvPr id="180" name="Shape 180"/>
          <p:cNvSpPr/>
          <p:nvPr/>
        </p:nvSpPr>
        <p:spPr>
          <a:xfrm>
            <a:off x="5214711" y="1526094"/>
            <a:ext cx="1327774" cy="4540877"/>
          </a:xfrm>
          <a:prstGeom prst="rect">
            <a:avLst/>
          </a:prstGeom>
          <a:ln w="25400">
            <a:solidFill>
              <a:srgbClr val="85888D"/>
            </a:solidFill>
            <a:miter lim="400000"/>
          </a:ln>
        </p:spPr>
        <p:txBody>
          <a:bodyPr lIns="0" tIns="0" rIns="0" bIns="0" anchor="ctr"/>
          <a:lstStyle/>
          <a:p>
            <a:pPr lvl="0">
              <a:defRPr sz="2400"/>
            </a:pPr>
            <a:endParaRPr sz="1687"/>
          </a:p>
        </p:txBody>
      </p:sp>
      <p:sp>
        <p:nvSpPr>
          <p:cNvPr id="181" name="Shape 181"/>
          <p:cNvSpPr/>
          <p:nvPr/>
        </p:nvSpPr>
        <p:spPr>
          <a:xfrm>
            <a:off x="5199669" y="2993444"/>
            <a:ext cx="306174" cy="124091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1266" dirty="0" smtClean="0"/>
              <a:t>P</a:t>
            </a:r>
            <a:r>
              <a:rPr lang="en-US" sz="1266" dirty="0" smtClean="0"/>
              <a:t>L3</a:t>
            </a:r>
            <a:endParaRPr sz="1266" dirty="0"/>
          </a:p>
          <a:p>
            <a:pPr lvl="0">
              <a:defRPr sz="1800"/>
            </a:pPr>
            <a:r>
              <a:rPr sz="1266" dirty="0" smtClean="0"/>
              <a:t>P</a:t>
            </a:r>
            <a:r>
              <a:rPr lang="en-US" sz="1266" dirty="0" smtClean="0"/>
              <a:t>L2</a:t>
            </a:r>
            <a:endParaRPr sz="1266" dirty="0"/>
          </a:p>
          <a:p>
            <a:pPr lvl="0">
              <a:defRPr sz="1800"/>
            </a:pPr>
            <a:r>
              <a:rPr sz="1266" dirty="0" smtClean="0"/>
              <a:t>P</a:t>
            </a:r>
            <a:r>
              <a:rPr lang="en-US" sz="1266" dirty="0" smtClean="0"/>
              <a:t>L1</a:t>
            </a:r>
            <a:endParaRPr sz="1266" dirty="0"/>
          </a:p>
          <a:p>
            <a:pPr lvl="0">
              <a:defRPr sz="1800"/>
            </a:pPr>
            <a:r>
              <a:rPr sz="1266" dirty="0" smtClean="0"/>
              <a:t>P</a:t>
            </a:r>
            <a:r>
              <a:rPr lang="en-US" sz="1266" dirty="0" smtClean="0"/>
              <a:t>L0</a:t>
            </a:r>
            <a:endParaRPr sz="1266" dirty="0"/>
          </a:p>
          <a:p>
            <a:pPr lvl="0">
              <a:defRPr sz="1800"/>
            </a:pPr>
            <a:endParaRPr sz="1266" dirty="0"/>
          </a:p>
          <a:p>
            <a:pPr lvl="0">
              <a:defRPr sz="1800"/>
            </a:pPr>
            <a:endParaRPr sz="1266" dirty="0"/>
          </a:p>
        </p:txBody>
      </p:sp>
      <p:sp>
        <p:nvSpPr>
          <p:cNvPr id="182" name="Shape 182"/>
          <p:cNvSpPr/>
          <p:nvPr/>
        </p:nvSpPr>
        <p:spPr>
          <a:xfrm>
            <a:off x="5172950" y="1973164"/>
            <a:ext cx="323808"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1266"/>
              <a:t>PC4</a:t>
            </a:r>
          </a:p>
          <a:p>
            <a:pPr lvl="0">
              <a:defRPr sz="1800"/>
            </a:pPr>
            <a:r>
              <a:rPr sz="1266"/>
              <a:t>PC5</a:t>
            </a:r>
          </a:p>
        </p:txBody>
      </p:sp>
      <p:sp>
        <p:nvSpPr>
          <p:cNvPr id="183" name="Shape 183"/>
          <p:cNvSpPr/>
          <p:nvPr/>
        </p:nvSpPr>
        <p:spPr>
          <a:xfrm>
            <a:off x="6111818" y="2010670"/>
            <a:ext cx="319832"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1266"/>
              <a:t>PA2</a:t>
            </a:r>
          </a:p>
          <a:p>
            <a:pPr lvl="0">
              <a:defRPr sz="1800"/>
            </a:pPr>
            <a:r>
              <a:rPr sz="1266"/>
              <a:t>PA3</a:t>
            </a:r>
          </a:p>
        </p:txBody>
      </p:sp>
      <p:sp>
        <p:nvSpPr>
          <p:cNvPr id="184" name="Shape 184"/>
          <p:cNvSpPr/>
          <p:nvPr/>
        </p:nvSpPr>
        <p:spPr>
          <a:xfrm>
            <a:off x="5197206" y="1061136"/>
            <a:ext cx="1947097" cy="37991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1800"/>
            </a:lvl1pPr>
          </a:lstStyle>
          <a:p>
            <a:pPr lvl="0"/>
            <a:r>
              <a:rPr sz="2000" dirty="0"/>
              <a:t>TM4C1294NCPDT</a:t>
            </a:r>
          </a:p>
        </p:txBody>
      </p:sp>
      <p:grpSp>
        <p:nvGrpSpPr>
          <p:cNvPr id="199" name="Group 199"/>
          <p:cNvGrpSpPr/>
          <p:nvPr/>
        </p:nvGrpSpPr>
        <p:grpSpPr>
          <a:xfrm>
            <a:off x="2904010" y="1756796"/>
            <a:ext cx="1178793" cy="719445"/>
            <a:chOff x="0" y="-1"/>
            <a:chExt cx="1676504" cy="1023209"/>
          </a:xfrm>
        </p:grpSpPr>
        <p:sp>
          <p:nvSpPr>
            <p:cNvPr id="197" name="Shape 197"/>
            <p:cNvSpPr/>
            <p:nvPr/>
          </p:nvSpPr>
          <p:spPr>
            <a:xfrm>
              <a:off x="0" y="-1"/>
              <a:ext cx="1676504" cy="1023209"/>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198" name="Shape 198"/>
            <p:cNvSpPr/>
            <p:nvPr/>
          </p:nvSpPr>
          <p:spPr>
            <a:xfrm>
              <a:off x="0" y="183263"/>
              <a:ext cx="1676504" cy="6566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lvl="0">
                <a:defRPr sz="1800"/>
              </a:pPr>
              <a:r>
                <a:rPr sz="1266"/>
                <a:t>Bluetooth</a:t>
              </a:r>
            </a:p>
            <a:p>
              <a:pPr lvl="0">
                <a:defRPr sz="1800"/>
              </a:pPr>
              <a:r>
                <a:rPr sz="1266"/>
                <a:t>Module</a:t>
              </a:r>
            </a:p>
          </p:txBody>
        </p:sp>
      </p:grpSp>
      <p:sp>
        <p:nvSpPr>
          <p:cNvPr id="200" name="Shape 200"/>
          <p:cNvSpPr/>
          <p:nvPr/>
        </p:nvSpPr>
        <p:spPr>
          <a:xfrm>
            <a:off x="4070742" y="1775277"/>
            <a:ext cx="932949"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vl1pPr>
          </a:lstStyle>
          <a:p>
            <a:pPr lvl="0"/>
            <a:r>
              <a:rPr sz="1266"/>
              <a:t>115200 baud</a:t>
            </a:r>
          </a:p>
        </p:txBody>
      </p:sp>
      <p:sp>
        <p:nvSpPr>
          <p:cNvPr id="201" name="Shape 201"/>
          <p:cNvSpPr/>
          <p:nvPr/>
        </p:nvSpPr>
        <p:spPr>
          <a:xfrm>
            <a:off x="4323653" y="3117412"/>
            <a:ext cx="857680"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02" name="Shape 202"/>
          <p:cNvSpPr/>
          <p:nvPr/>
        </p:nvSpPr>
        <p:spPr>
          <a:xfrm>
            <a:off x="6565520" y="2161167"/>
            <a:ext cx="1394944"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03" name="Shape 203"/>
          <p:cNvSpPr/>
          <p:nvPr/>
        </p:nvSpPr>
        <p:spPr>
          <a:xfrm>
            <a:off x="4081571" y="2323687"/>
            <a:ext cx="1134370"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04" name="Shape 204"/>
          <p:cNvSpPr/>
          <p:nvPr/>
        </p:nvSpPr>
        <p:spPr>
          <a:xfrm flipH="1">
            <a:off x="6565520" y="2359406"/>
            <a:ext cx="1394944"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05" name="Shape 205"/>
          <p:cNvSpPr/>
          <p:nvPr/>
        </p:nvSpPr>
        <p:spPr>
          <a:xfrm>
            <a:off x="6738654" y="1891362"/>
            <a:ext cx="769442"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vl1pPr>
          </a:lstStyle>
          <a:p>
            <a:pPr lvl="0"/>
            <a:r>
              <a:rPr sz="1266"/>
              <a:t>9600 baud</a:t>
            </a:r>
          </a:p>
        </p:txBody>
      </p:sp>
      <p:grpSp>
        <p:nvGrpSpPr>
          <p:cNvPr id="208" name="Group 208"/>
          <p:cNvGrpSpPr/>
          <p:nvPr/>
        </p:nvGrpSpPr>
        <p:grpSpPr>
          <a:xfrm>
            <a:off x="7969074" y="1873471"/>
            <a:ext cx="1178793" cy="719445"/>
            <a:chOff x="0" y="-1"/>
            <a:chExt cx="1676504" cy="1023209"/>
          </a:xfrm>
        </p:grpSpPr>
        <p:sp>
          <p:nvSpPr>
            <p:cNvPr id="206" name="Shape 206"/>
            <p:cNvSpPr/>
            <p:nvPr/>
          </p:nvSpPr>
          <p:spPr>
            <a:xfrm>
              <a:off x="0" y="-1"/>
              <a:ext cx="1676504" cy="1023209"/>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207" name="Shape 207"/>
            <p:cNvSpPr/>
            <p:nvPr/>
          </p:nvSpPr>
          <p:spPr>
            <a:xfrm>
              <a:off x="0" y="183263"/>
              <a:ext cx="1676504" cy="6566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lvl="0">
                <a:defRPr sz="1800"/>
              </a:pPr>
              <a:r>
                <a:rPr sz="1266"/>
                <a:t>Servo</a:t>
              </a:r>
            </a:p>
            <a:p>
              <a:pPr lvl="0">
                <a:defRPr sz="1800"/>
              </a:pPr>
              <a:r>
                <a:rPr sz="1266"/>
                <a:t>Controller</a:t>
              </a:r>
            </a:p>
          </p:txBody>
        </p:sp>
      </p:grpSp>
      <p:sp>
        <p:nvSpPr>
          <p:cNvPr id="209" name="Shape 209"/>
          <p:cNvSpPr/>
          <p:nvPr/>
        </p:nvSpPr>
        <p:spPr>
          <a:xfrm>
            <a:off x="2713669" y="1518471"/>
            <a:ext cx="1470178"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a:t>HC-06</a:t>
            </a:r>
          </a:p>
        </p:txBody>
      </p:sp>
      <p:sp>
        <p:nvSpPr>
          <p:cNvPr id="210" name="Shape 210"/>
          <p:cNvSpPr/>
          <p:nvPr/>
        </p:nvSpPr>
        <p:spPr>
          <a:xfrm>
            <a:off x="7823380" y="1616698"/>
            <a:ext cx="1470179"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a:t>ATMega328p</a:t>
            </a:r>
          </a:p>
        </p:txBody>
      </p:sp>
      <p:grpSp>
        <p:nvGrpSpPr>
          <p:cNvPr id="213" name="Group 213"/>
          <p:cNvGrpSpPr/>
          <p:nvPr/>
        </p:nvGrpSpPr>
        <p:grpSpPr>
          <a:xfrm>
            <a:off x="2973042" y="3008395"/>
            <a:ext cx="1327776" cy="958605"/>
            <a:chOff x="0" y="-1"/>
            <a:chExt cx="1888390" cy="1363348"/>
          </a:xfrm>
        </p:grpSpPr>
        <p:sp>
          <p:nvSpPr>
            <p:cNvPr id="211" name="Shape 211"/>
            <p:cNvSpPr/>
            <p:nvPr/>
          </p:nvSpPr>
          <p:spPr>
            <a:xfrm>
              <a:off x="0" y="-1"/>
              <a:ext cx="1888390" cy="1363348"/>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212" name="Shape 212"/>
            <p:cNvSpPr/>
            <p:nvPr/>
          </p:nvSpPr>
          <p:spPr>
            <a:xfrm>
              <a:off x="0" y="353333"/>
              <a:ext cx="1888390" cy="6566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lvl="0">
                <a:defRPr sz="1800"/>
              </a:pPr>
              <a:r>
                <a:rPr sz="1266"/>
                <a:t>Sensor</a:t>
              </a:r>
            </a:p>
            <a:p>
              <a:pPr lvl="0">
                <a:defRPr sz="1800"/>
              </a:pPr>
              <a:r>
                <a:rPr sz="1266"/>
                <a:t>Controller</a:t>
              </a:r>
            </a:p>
          </p:txBody>
        </p:sp>
      </p:grpSp>
      <p:sp>
        <p:nvSpPr>
          <p:cNvPr id="214" name="Shape 214"/>
          <p:cNvSpPr/>
          <p:nvPr/>
        </p:nvSpPr>
        <p:spPr>
          <a:xfrm flipH="1" flipV="1">
            <a:off x="4071577" y="2118304"/>
            <a:ext cx="1140519"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15" name="Shape 215"/>
          <p:cNvSpPr/>
          <p:nvPr/>
        </p:nvSpPr>
        <p:spPr>
          <a:xfrm>
            <a:off x="4323607" y="3317437"/>
            <a:ext cx="857680"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16" name="Shape 216"/>
          <p:cNvSpPr/>
          <p:nvPr/>
        </p:nvSpPr>
        <p:spPr>
          <a:xfrm>
            <a:off x="4331801" y="3517462"/>
            <a:ext cx="851926"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17" name="Shape 217"/>
          <p:cNvSpPr/>
          <p:nvPr/>
        </p:nvSpPr>
        <p:spPr>
          <a:xfrm>
            <a:off x="4331848" y="3717487"/>
            <a:ext cx="851832"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33" name="Shape 233"/>
          <p:cNvSpPr/>
          <p:nvPr/>
        </p:nvSpPr>
        <p:spPr>
          <a:xfrm>
            <a:off x="2326874" y="2756634"/>
            <a:ext cx="1470178"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a:t>ATMega328p</a:t>
            </a:r>
          </a:p>
        </p:txBody>
      </p:sp>
      <p:sp>
        <p:nvSpPr>
          <p:cNvPr id="234" name="Shape 234"/>
          <p:cNvSpPr/>
          <p:nvPr/>
        </p:nvSpPr>
        <p:spPr>
          <a:xfrm>
            <a:off x="6176260" y="2988924"/>
            <a:ext cx="285336"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vl1pPr>
          </a:lstStyle>
          <a:p>
            <a:pPr lvl="0"/>
            <a:r>
              <a:rPr lang="en-US" sz="1266" dirty="0" smtClean="0"/>
              <a:t>Vin</a:t>
            </a:r>
            <a:endParaRPr sz="1266" dirty="0"/>
          </a:p>
        </p:txBody>
      </p:sp>
      <p:sp>
        <p:nvSpPr>
          <p:cNvPr id="235" name="Shape 235"/>
          <p:cNvSpPr/>
          <p:nvPr/>
        </p:nvSpPr>
        <p:spPr>
          <a:xfrm>
            <a:off x="7960261" y="2055398"/>
            <a:ext cx="206788" cy="37503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984"/>
              <a:t>TX</a:t>
            </a:r>
          </a:p>
          <a:p>
            <a:pPr lvl="0">
              <a:defRPr sz="1800"/>
            </a:pPr>
            <a:r>
              <a:rPr sz="984"/>
              <a:t>RX</a:t>
            </a:r>
          </a:p>
        </p:txBody>
      </p:sp>
      <p:sp>
        <p:nvSpPr>
          <p:cNvPr id="236" name="Shape 236"/>
          <p:cNvSpPr/>
          <p:nvPr/>
        </p:nvSpPr>
        <p:spPr>
          <a:xfrm>
            <a:off x="3837183" y="2016509"/>
            <a:ext cx="206788" cy="37503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984"/>
              <a:t>TX</a:t>
            </a:r>
          </a:p>
          <a:p>
            <a:pPr lvl="0">
              <a:defRPr sz="1800"/>
            </a:pPr>
            <a:r>
              <a:rPr sz="984"/>
              <a:t>RX</a:t>
            </a:r>
          </a:p>
        </p:txBody>
      </p:sp>
      <p:sp>
        <p:nvSpPr>
          <p:cNvPr id="237" name="Shape 237"/>
          <p:cNvSpPr/>
          <p:nvPr/>
        </p:nvSpPr>
        <p:spPr>
          <a:xfrm>
            <a:off x="2400245" y="2712678"/>
            <a:ext cx="2278847" cy="1594376"/>
          </a:xfrm>
          <a:prstGeom prst="rect">
            <a:avLst/>
          </a:prstGeom>
          <a:ln w="50800">
            <a:solidFill>
              <a:srgbClr val="EC5D57"/>
            </a:solidFill>
            <a:miter lim="400000"/>
          </a:ln>
        </p:spPr>
        <p:txBody>
          <a:bodyPr lIns="0" tIns="0" rIns="0" bIns="0" anchor="ctr"/>
          <a:lstStyle/>
          <a:p>
            <a:pPr lvl="0">
              <a:defRPr sz="2400"/>
            </a:pPr>
            <a:endParaRPr sz="1687"/>
          </a:p>
        </p:txBody>
      </p:sp>
      <p:sp>
        <p:nvSpPr>
          <p:cNvPr id="238" name="Shape 238"/>
          <p:cNvSpPr/>
          <p:nvPr/>
        </p:nvSpPr>
        <p:spPr>
          <a:xfrm flipH="1">
            <a:off x="6565520" y="3139530"/>
            <a:ext cx="445648"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39" name="Shape 239"/>
          <p:cNvSpPr/>
          <p:nvPr/>
        </p:nvSpPr>
        <p:spPr>
          <a:xfrm>
            <a:off x="6650036" y="3247646"/>
            <a:ext cx="1345634"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dirty="0" smtClean="0"/>
              <a:t>5V</a:t>
            </a:r>
            <a:r>
              <a:rPr sz="1266" dirty="0"/>
              <a:t>, </a:t>
            </a:r>
            <a:r>
              <a:rPr lang="en-US" sz="1266" dirty="0" smtClean="0"/>
              <a:t>320</a:t>
            </a:r>
            <a:r>
              <a:rPr sz="1266" dirty="0" smtClean="0"/>
              <a:t>mA</a:t>
            </a:r>
            <a:endParaRPr sz="1266" dirty="0"/>
          </a:p>
        </p:txBody>
      </p:sp>
      <p:grpSp>
        <p:nvGrpSpPr>
          <p:cNvPr id="48" name="Group 294"/>
          <p:cNvGrpSpPr/>
          <p:nvPr/>
        </p:nvGrpSpPr>
        <p:grpSpPr>
          <a:xfrm>
            <a:off x="7969073" y="2881747"/>
            <a:ext cx="1784251" cy="485388"/>
            <a:chOff x="-1" y="-1"/>
            <a:chExt cx="2537600" cy="690328"/>
          </a:xfrm>
        </p:grpSpPr>
        <p:sp>
          <p:nvSpPr>
            <p:cNvPr id="49" name="Shape 292"/>
            <p:cNvSpPr/>
            <p:nvPr/>
          </p:nvSpPr>
          <p:spPr>
            <a:xfrm>
              <a:off x="-1" y="-1"/>
              <a:ext cx="2537600" cy="690328"/>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50" name="Shape 293"/>
            <p:cNvSpPr/>
            <p:nvPr/>
          </p:nvSpPr>
          <p:spPr>
            <a:xfrm>
              <a:off x="-1" y="155345"/>
              <a:ext cx="2537600" cy="3796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1800"/>
              </a:lvl1pPr>
            </a:lstStyle>
            <a:p>
              <a:pPr lvl="0"/>
              <a:r>
                <a:rPr sz="1266" dirty="0"/>
                <a:t>Rechargeable battery</a:t>
              </a:r>
            </a:p>
          </p:txBody>
        </p:sp>
      </p:grpSp>
      <p:sp>
        <p:nvSpPr>
          <p:cNvPr id="51" name="Shape 306"/>
          <p:cNvSpPr/>
          <p:nvPr/>
        </p:nvSpPr>
        <p:spPr>
          <a:xfrm flipV="1">
            <a:off x="6932431" y="3130227"/>
            <a:ext cx="1047996" cy="9302"/>
          </a:xfrm>
          <a:prstGeom prst="line">
            <a:avLst/>
          </a:prstGeom>
          <a:ln w="25400">
            <a:solidFill/>
          </a:ln>
        </p:spPr>
        <p:txBody>
          <a:bodyPr lIns="0" tIns="0" rIns="0" bIns="0"/>
          <a:lstStyle/>
          <a:p>
            <a:pPr defTabSz="321457">
              <a:defRPr sz="1200">
                <a:latin typeface="+mn-lt"/>
                <a:ea typeface="+mn-ea"/>
                <a:cs typeface="+mn-cs"/>
                <a:sym typeface="Helvetica"/>
              </a:defRPr>
            </a:pPr>
            <a:endParaRPr sz="844"/>
          </a:p>
        </p:txBody>
      </p:sp>
    </p:spTree>
    <p:extLst>
      <p:ext uri="{BB962C8B-B14F-4D97-AF65-F5344CB8AC3E}">
        <p14:creationId xmlns:p14="http://schemas.microsoft.com/office/powerpoint/2010/main" val="159714569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995791" y="1351174"/>
            <a:ext cx="10551886" cy="741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Shape 245"/>
          <p:cNvSpPr>
            <a:spLocks noGrp="1"/>
          </p:cNvSpPr>
          <p:nvPr>
            <p:ph type="title"/>
          </p:nvPr>
        </p:nvSpPr>
        <p:spPr>
          <a:xfrm>
            <a:off x="2193727" y="312539"/>
            <a:ext cx="7804547" cy="737301"/>
          </a:xfrm>
          <a:prstGeom prst="rect">
            <a:avLst/>
          </a:prstGeom>
        </p:spPr>
        <p:txBody>
          <a:bodyPr/>
          <a:lstStyle>
            <a:lvl1pPr defTabSz="455674">
              <a:defRPr sz="6200"/>
            </a:lvl1pPr>
          </a:lstStyle>
          <a:p>
            <a:pPr lvl="0">
              <a:defRPr sz="1800"/>
            </a:pPr>
            <a:r>
              <a:rPr sz="4359"/>
              <a:t>Microcontroller</a:t>
            </a:r>
          </a:p>
        </p:txBody>
      </p:sp>
      <p:sp>
        <p:nvSpPr>
          <p:cNvPr id="246" name="Shape 246"/>
          <p:cNvSpPr/>
          <p:nvPr/>
        </p:nvSpPr>
        <p:spPr>
          <a:xfrm>
            <a:off x="5214711" y="1526094"/>
            <a:ext cx="1327774" cy="4526363"/>
          </a:xfrm>
          <a:prstGeom prst="rect">
            <a:avLst/>
          </a:prstGeom>
          <a:ln w="25400">
            <a:solidFill>
              <a:srgbClr val="85888D"/>
            </a:solidFill>
            <a:miter lim="400000"/>
          </a:ln>
        </p:spPr>
        <p:txBody>
          <a:bodyPr lIns="0" tIns="0" rIns="0" bIns="0" anchor="ctr"/>
          <a:lstStyle/>
          <a:p>
            <a:pPr lvl="0">
              <a:defRPr sz="2400"/>
            </a:pPr>
            <a:endParaRPr sz="1687"/>
          </a:p>
        </p:txBody>
      </p:sp>
      <p:sp>
        <p:nvSpPr>
          <p:cNvPr id="248" name="Shape 248"/>
          <p:cNvSpPr/>
          <p:nvPr/>
        </p:nvSpPr>
        <p:spPr>
          <a:xfrm>
            <a:off x="5172950" y="1973164"/>
            <a:ext cx="323808"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1266"/>
              <a:t>PC4</a:t>
            </a:r>
          </a:p>
          <a:p>
            <a:pPr lvl="0">
              <a:defRPr sz="1800"/>
            </a:pPr>
            <a:r>
              <a:rPr sz="1266"/>
              <a:t>PC5</a:t>
            </a:r>
          </a:p>
        </p:txBody>
      </p:sp>
      <p:sp>
        <p:nvSpPr>
          <p:cNvPr id="249" name="Shape 249"/>
          <p:cNvSpPr/>
          <p:nvPr/>
        </p:nvSpPr>
        <p:spPr>
          <a:xfrm>
            <a:off x="6111818" y="2010670"/>
            <a:ext cx="319832"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1266"/>
              <a:t>PA2</a:t>
            </a:r>
          </a:p>
          <a:p>
            <a:pPr lvl="0">
              <a:defRPr sz="1800"/>
            </a:pPr>
            <a:r>
              <a:rPr sz="1266"/>
              <a:t>PA3</a:t>
            </a:r>
          </a:p>
        </p:txBody>
      </p:sp>
      <p:sp>
        <p:nvSpPr>
          <p:cNvPr id="250" name="Shape 250"/>
          <p:cNvSpPr/>
          <p:nvPr/>
        </p:nvSpPr>
        <p:spPr>
          <a:xfrm>
            <a:off x="5171979" y="1105119"/>
            <a:ext cx="1947097" cy="37991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1800"/>
            </a:lvl1pPr>
          </a:lstStyle>
          <a:p>
            <a:pPr lvl="0"/>
            <a:r>
              <a:rPr sz="2000" dirty="0"/>
              <a:t>TM4C1294NCPDT</a:t>
            </a:r>
          </a:p>
        </p:txBody>
      </p:sp>
      <p:grpSp>
        <p:nvGrpSpPr>
          <p:cNvPr id="265" name="Group 265"/>
          <p:cNvGrpSpPr/>
          <p:nvPr/>
        </p:nvGrpSpPr>
        <p:grpSpPr>
          <a:xfrm>
            <a:off x="2904010" y="1756796"/>
            <a:ext cx="1178793" cy="719445"/>
            <a:chOff x="0" y="-1"/>
            <a:chExt cx="1676504" cy="1023209"/>
          </a:xfrm>
        </p:grpSpPr>
        <p:sp>
          <p:nvSpPr>
            <p:cNvPr id="263" name="Shape 263"/>
            <p:cNvSpPr/>
            <p:nvPr/>
          </p:nvSpPr>
          <p:spPr>
            <a:xfrm>
              <a:off x="0" y="-1"/>
              <a:ext cx="1676504" cy="1023209"/>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264" name="Shape 264"/>
            <p:cNvSpPr/>
            <p:nvPr/>
          </p:nvSpPr>
          <p:spPr>
            <a:xfrm>
              <a:off x="0" y="183263"/>
              <a:ext cx="1676504" cy="6566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lvl="0">
                <a:defRPr sz="1800"/>
              </a:pPr>
              <a:r>
                <a:rPr sz="1266"/>
                <a:t>Bluetooth</a:t>
              </a:r>
            </a:p>
            <a:p>
              <a:pPr lvl="0">
                <a:defRPr sz="1800"/>
              </a:pPr>
              <a:r>
                <a:rPr sz="1266"/>
                <a:t>Module</a:t>
              </a:r>
            </a:p>
          </p:txBody>
        </p:sp>
      </p:grpSp>
      <p:sp>
        <p:nvSpPr>
          <p:cNvPr id="266" name="Shape 266"/>
          <p:cNvSpPr/>
          <p:nvPr/>
        </p:nvSpPr>
        <p:spPr>
          <a:xfrm>
            <a:off x="4070742" y="1775277"/>
            <a:ext cx="932949"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vl1pPr>
          </a:lstStyle>
          <a:p>
            <a:pPr lvl="0"/>
            <a:r>
              <a:rPr sz="1266"/>
              <a:t>115200 baud</a:t>
            </a:r>
          </a:p>
        </p:txBody>
      </p:sp>
      <p:sp>
        <p:nvSpPr>
          <p:cNvPr id="267" name="Shape 267"/>
          <p:cNvSpPr/>
          <p:nvPr/>
        </p:nvSpPr>
        <p:spPr>
          <a:xfrm>
            <a:off x="4323653" y="3117412"/>
            <a:ext cx="857680"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68" name="Shape 268"/>
          <p:cNvSpPr/>
          <p:nvPr/>
        </p:nvSpPr>
        <p:spPr>
          <a:xfrm>
            <a:off x="6565520" y="2161167"/>
            <a:ext cx="1394944"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69" name="Shape 269"/>
          <p:cNvSpPr/>
          <p:nvPr/>
        </p:nvSpPr>
        <p:spPr>
          <a:xfrm>
            <a:off x="4081571" y="2323687"/>
            <a:ext cx="1134370"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70" name="Shape 270"/>
          <p:cNvSpPr/>
          <p:nvPr/>
        </p:nvSpPr>
        <p:spPr>
          <a:xfrm flipH="1">
            <a:off x="6565520" y="2359406"/>
            <a:ext cx="1394944"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71" name="Shape 271"/>
          <p:cNvSpPr/>
          <p:nvPr/>
        </p:nvSpPr>
        <p:spPr>
          <a:xfrm>
            <a:off x="6738654" y="1891362"/>
            <a:ext cx="769442"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vl1pPr>
          </a:lstStyle>
          <a:p>
            <a:pPr lvl="0"/>
            <a:r>
              <a:rPr sz="1266"/>
              <a:t>9600 baud</a:t>
            </a:r>
          </a:p>
        </p:txBody>
      </p:sp>
      <p:grpSp>
        <p:nvGrpSpPr>
          <p:cNvPr id="274" name="Group 274"/>
          <p:cNvGrpSpPr/>
          <p:nvPr/>
        </p:nvGrpSpPr>
        <p:grpSpPr>
          <a:xfrm>
            <a:off x="7969074" y="1873471"/>
            <a:ext cx="1178793" cy="719445"/>
            <a:chOff x="0" y="-1"/>
            <a:chExt cx="1676504" cy="1023209"/>
          </a:xfrm>
        </p:grpSpPr>
        <p:sp>
          <p:nvSpPr>
            <p:cNvPr id="272" name="Shape 272"/>
            <p:cNvSpPr/>
            <p:nvPr/>
          </p:nvSpPr>
          <p:spPr>
            <a:xfrm>
              <a:off x="0" y="-1"/>
              <a:ext cx="1676504" cy="1023209"/>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273" name="Shape 273"/>
            <p:cNvSpPr/>
            <p:nvPr/>
          </p:nvSpPr>
          <p:spPr>
            <a:xfrm>
              <a:off x="0" y="183263"/>
              <a:ext cx="1676504" cy="6566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lvl="0">
                <a:defRPr sz="1800"/>
              </a:pPr>
              <a:r>
                <a:rPr sz="1266"/>
                <a:t>Servo</a:t>
              </a:r>
            </a:p>
            <a:p>
              <a:pPr lvl="0">
                <a:defRPr sz="1800"/>
              </a:pPr>
              <a:r>
                <a:rPr sz="1266"/>
                <a:t>Controller</a:t>
              </a:r>
            </a:p>
          </p:txBody>
        </p:sp>
      </p:grpSp>
      <p:sp>
        <p:nvSpPr>
          <p:cNvPr id="275" name="Shape 275"/>
          <p:cNvSpPr/>
          <p:nvPr/>
        </p:nvSpPr>
        <p:spPr>
          <a:xfrm>
            <a:off x="2713669" y="1518471"/>
            <a:ext cx="1470178"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a:t>HC-06</a:t>
            </a:r>
          </a:p>
        </p:txBody>
      </p:sp>
      <p:sp>
        <p:nvSpPr>
          <p:cNvPr id="276" name="Shape 276"/>
          <p:cNvSpPr/>
          <p:nvPr/>
        </p:nvSpPr>
        <p:spPr>
          <a:xfrm>
            <a:off x="7823380" y="1616698"/>
            <a:ext cx="1470179"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a:t>ATMega328p</a:t>
            </a:r>
          </a:p>
        </p:txBody>
      </p:sp>
      <p:grpSp>
        <p:nvGrpSpPr>
          <p:cNvPr id="279" name="Group 279"/>
          <p:cNvGrpSpPr/>
          <p:nvPr/>
        </p:nvGrpSpPr>
        <p:grpSpPr>
          <a:xfrm>
            <a:off x="2973042" y="3008395"/>
            <a:ext cx="1327776" cy="958605"/>
            <a:chOff x="0" y="-1"/>
            <a:chExt cx="1888390" cy="1363348"/>
          </a:xfrm>
        </p:grpSpPr>
        <p:sp>
          <p:nvSpPr>
            <p:cNvPr id="277" name="Shape 277"/>
            <p:cNvSpPr/>
            <p:nvPr/>
          </p:nvSpPr>
          <p:spPr>
            <a:xfrm>
              <a:off x="0" y="-1"/>
              <a:ext cx="1888390" cy="1363348"/>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278" name="Shape 278"/>
            <p:cNvSpPr/>
            <p:nvPr/>
          </p:nvSpPr>
          <p:spPr>
            <a:xfrm>
              <a:off x="0" y="353333"/>
              <a:ext cx="1888390" cy="6566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lvl="0">
                <a:defRPr sz="1800"/>
              </a:pPr>
              <a:r>
                <a:rPr sz="1266"/>
                <a:t>Sensor</a:t>
              </a:r>
            </a:p>
            <a:p>
              <a:pPr lvl="0">
                <a:defRPr sz="1800"/>
              </a:pPr>
              <a:r>
                <a:rPr sz="1266"/>
                <a:t>Controller</a:t>
              </a:r>
            </a:p>
          </p:txBody>
        </p:sp>
      </p:grpSp>
      <p:sp>
        <p:nvSpPr>
          <p:cNvPr id="280" name="Shape 280"/>
          <p:cNvSpPr/>
          <p:nvPr/>
        </p:nvSpPr>
        <p:spPr>
          <a:xfrm flipH="1" flipV="1">
            <a:off x="4071577" y="2118304"/>
            <a:ext cx="1140519"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81" name="Shape 281"/>
          <p:cNvSpPr/>
          <p:nvPr/>
        </p:nvSpPr>
        <p:spPr>
          <a:xfrm>
            <a:off x="4323607" y="3317437"/>
            <a:ext cx="857680"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82" name="Shape 282"/>
          <p:cNvSpPr/>
          <p:nvPr/>
        </p:nvSpPr>
        <p:spPr>
          <a:xfrm>
            <a:off x="4331801" y="3517462"/>
            <a:ext cx="851926"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283" name="Shape 283"/>
          <p:cNvSpPr/>
          <p:nvPr/>
        </p:nvSpPr>
        <p:spPr>
          <a:xfrm>
            <a:off x="4331848" y="3717487"/>
            <a:ext cx="851832"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grpSp>
        <p:nvGrpSpPr>
          <p:cNvPr id="294" name="Group 294"/>
          <p:cNvGrpSpPr/>
          <p:nvPr/>
        </p:nvGrpSpPr>
        <p:grpSpPr>
          <a:xfrm>
            <a:off x="7969073" y="2881747"/>
            <a:ext cx="1784251" cy="485388"/>
            <a:chOff x="-1" y="-1"/>
            <a:chExt cx="2537600" cy="690328"/>
          </a:xfrm>
        </p:grpSpPr>
        <p:sp>
          <p:nvSpPr>
            <p:cNvPr id="292" name="Shape 292"/>
            <p:cNvSpPr/>
            <p:nvPr/>
          </p:nvSpPr>
          <p:spPr>
            <a:xfrm>
              <a:off x="-1" y="-1"/>
              <a:ext cx="2537600" cy="690328"/>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293" name="Shape 293"/>
            <p:cNvSpPr/>
            <p:nvPr/>
          </p:nvSpPr>
          <p:spPr>
            <a:xfrm>
              <a:off x="-1" y="155345"/>
              <a:ext cx="2537600" cy="3796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1800"/>
              </a:lvl1pPr>
            </a:lstStyle>
            <a:p>
              <a:pPr lvl="0"/>
              <a:r>
                <a:rPr sz="1266" dirty="0"/>
                <a:t>Rechargeable battery</a:t>
              </a:r>
            </a:p>
          </p:txBody>
        </p:sp>
      </p:grpSp>
      <p:sp>
        <p:nvSpPr>
          <p:cNvPr id="299" name="Shape 299"/>
          <p:cNvSpPr/>
          <p:nvPr/>
        </p:nvSpPr>
        <p:spPr>
          <a:xfrm>
            <a:off x="2326874" y="2756634"/>
            <a:ext cx="1470178"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a:t>ATMega328p</a:t>
            </a:r>
          </a:p>
        </p:txBody>
      </p:sp>
      <p:sp>
        <p:nvSpPr>
          <p:cNvPr id="300" name="Shape 300"/>
          <p:cNvSpPr/>
          <p:nvPr/>
        </p:nvSpPr>
        <p:spPr>
          <a:xfrm>
            <a:off x="6176260" y="2988924"/>
            <a:ext cx="285336"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vl1pPr>
          </a:lstStyle>
          <a:p>
            <a:pPr lvl="0"/>
            <a:r>
              <a:rPr lang="en-US" sz="1266" dirty="0" smtClean="0"/>
              <a:t>Vin</a:t>
            </a:r>
            <a:endParaRPr sz="1266" dirty="0"/>
          </a:p>
        </p:txBody>
      </p:sp>
      <p:sp>
        <p:nvSpPr>
          <p:cNvPr id="301" name="Shape 301"/>
          <p:cNvSpPr/>
          <p:nvPr/>
        </p:nvSpPr>
        <p:spPr>
          <a:xfrm>
            <a:off x="7960261" y="2055398"/>
            <a:ext cx="206788" cy="37503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984"/>
              <a:t>TX</a:t>
            </a:r>
          </a:p>
          <a:p>
            <a:pPr lvl="0">
              <a:defRPr sz="1800"/>
            </a:pPr>
            <a:r>
              <a:rPr sz="984"/>
              <a:t>RX</a:t>
            </a:r>
          </a:p>
        </p:txBody>
      </p:sp>
      <p:sp>
        <p:nvSpPr>
          <p:cNvPr id="302" name="Shape 302"/>
          <p:cNvSpPr/>
          <p:nvPr/>
        </p:nvSpPr>
        <p:spPr>
          <a:xfrm>
            <a:off x="3837183" y="2016509"/>
            <a:ext cx="206788" cy="37503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984"/>
              <a:t>TX</a:t>
            </a:r>
          </a:p>
          <a:p>
            <a:pPr lvl="0">
              <a:defRPr sz="1800"/>
            </a:pPr>
            <a:r>
              <a:rPr sz="984"/>
              <a:t>RX</a:t>
            </a:r>
          </a:p>
        </p:txBody>
      </p:sp>
      <p:sp>
        <p:nvSpPr>
          <p:cNvPr id="303" name="Shape 303"/>
          <p:cNvSpPr/>
          <p:nvPr/>
        </p:nvSpPr>
        <p:spPr>
          <a:xfrm>
            <a:off x="6212018" y="2815827"/>
            <a:ext cx="3655487" cy="903366"/>
          </a:xfrm>
          <a:prstGeom prst="rect">
            <a:avLst/>
          </a:prstGeom>
          <a:ln w="50800">
            <a:solidFill>
              <a:srgbClr val="EC5D57"/>
            </a:solidFill>
            <a:miter lim="400000"/>
          </a:ln>
        </p:spPr>
        <p:txBody>
          <a:bodyPr lIns="0" tIns="0" rIns="0" bIns="0" anchor="ctr"/>
          <a:lstStyle/>
          <a:p>
            <a:pPr lvl="0">
              <a:defRPr sz="2400"/>
            </a:pPr>
            <a:endParaRPr sz="1687"/>
          </a:p>
        </p:txBody>
      </p:sp>
      <p:sp>
        <p:nvSpPr>
          <p:cNvPr id="304" name="Shape 304"/>
          <p:cNvSpPr/>
          <p:nvPr/>
        </p:nvSpPr>
        <p:spPr>
          <a:xfrm flipH="1">
            <a:off x="6565520" y="3139530"/>
            <a:ext cx="445648"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305" name="Shape 305"/>
          <p:cNvSpPr/>
          <p:nvPr/>
        </p:nvSpPr>
        <p:spPr>
          <a:xfrm>
            <a:off x="6650036" y="3247646"/>
            <a:ext cx="1345634"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dirty="0" smtClean="0"/>
              <a:t>5V</a:t>
            </a:r>
            <a:r>
              <a:rPr sz="1266" dirty="0"/>
              <a:t>, </a:t>
            </a:r>
            <a:r>
              <a:rPr lang="en-US" sz="1266" dirty="0" smtClean="0"/>
              <a:t>320</a:t>
            </a:r>
            <a:r>
              <a:rPr sz="1266" dirty="0" smtClean="0"/>
              <a:t>mA</a:t>
            </a:r>
            <a:endParaRPr sz="1266" dirty="0"/>
          </a:p>
        </p:txBody>
      </p:sp>
      <p:sp>
        <p:nvSpPr>
          <p:cNvPr id="306" name="Shape 306"/>
          <p:cNvSpPr/>
          <p:nvPr/>
        </p:nvSpPr>
        <p:spPr>
          <a:xfrm flipV="1">
            <a:off x="6932431" y="3130227"/>
            <a:ext cx="1047996" cy="9302"/>
          </a:xfrm>
          <a:prstGeom prst="line">
            <a:avLst/>
          </a:prstGeom>
          <a:ln w="25400">
            <a:solidFill/>
          </a:ln>
        </p:spPr>
        <p:txBody>
          <a:bodyPr lIns="0" tIns="0" rIns="0" bIns="0"/>
          <a:lstStyle/>
          <a:p>
            <a:pPr defTabSz="321457">
              <a:defRPr sz="1200">
                <a:latin typeface="+mn-lt"/>
                <a:ea typeface="+mn-ea"/>
                <a:cs typeface="+mn-cs"/>
                <a:sym typeface="Helvetica"/>
              </a:defRPr>
            </a:pPr>
            <a:endParaRPr sz="844"/>
          </a:p>
        </p:txBody>
      </p:sp>
      <p:sp>
        <p:nvSpPr>
          <p:cNvPr id="61" name="Shape 181"/>
          <p:cNvSpPr/>
          <p:nvPr/>
        </p:nvSpPr>
        <p:spPr>
          <a:xfrm>
            <a:off x="5199669" y="2993444"/>
            <a:ext cx="306174" cy="124091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1266" dirty="0" smtClean="0"/>
              <a:t>P</a:t>
            </a:r>
            <a:r>
              <a:rPr lang="en-US" sz="1266" dirty="0" smtClean="0"/>
              <a:t>L3</a:t>
            </a:r>
            <a:endParaRPr sz="1266" dirty="0"/>
          </a:p>
          <a:p>
            <a:pPr lvl="0">
              <a:defRPr sz="1800"/>
            </a:pPr>
            <a:r>
              <a:rPr sz="1266" dirty="0" smtClean="0"/>
              <a:t>P</a:t>
            </a:r>
            <a:r>
              <a:rPr lang="en-US" sz="1266" dirty="0" smtClean="0"/>
              <a:t>L2</a:t>
            </a:r>
            <a:endParaRPr sz="1266" dirty="0"/>
          </a:p>
          <a:p>
            <a:pPr lvl="0">
              <a:defRPr sz="1800"/>
            </a:pPr>
            <a:r>
              <a:rPr sz="1266" dirty="0" smtClean="0"/>
              <a:t>P</a:t>
            </a:r>
            <a:r>
              <a:rPr lang="en-US" sz="1266" dirty="0" smtClean="0"/>
              <a:t>L1</a:t>
            </a:r>
            <a:endParaRPr sz="1266" dirty="0"/>
          </a:p>
          <a:p>
            <a:pPr lvl="0">
              <a:defRPr sz="1800"/>
            </a:pPr>
            <a:r>
              <a:rPr sz="1266" dirty="0" smtClean="0"/>
              <a:t>P</a:t>
            </a:r>
            <a:r>
              <a:rPr lang="en-US" sz="1266" dirty="0" smtClean="0"/>
              <a:t>L0</a:t>
            </a:r>
            <a:endParaRPr sz="1266" dirty="0"/>
          </a:p>
          <a:p>
            <a:pPr lvl="0">
              <a:defRPr sz="1800"/>
            </a:pPr>
            <a:endParaRPr sz="1266" dirty="0"/>
          </a:p>
          <a:p>
            <a:pPr lvl="0">
              <a:defRPr sz="1800"/>
            </a:pPr>
            <a:endParaRPr sz="1266" dirty="0"/>
          </a:p>
        </p:txBody>
      </p:sp>
    </p:spTree>
    <p:extLst>
      <p:ext uri="{BB962C8B-B14F-4D97-AF65-F5344CB8AC3E}">
        <p14:creationId xmlns:p14="http://schemas.microsoft.com/office/powerpoint/2010/main" val="53117129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p:cNvSpPr>
          <p:nvPr>
            <p:ph type="title"/>
          </p:nvPr>
        </p:nvSpPr>
        <p:spPr>
          <a:xfrm>
            <a:off x="1263466" y="340420"/>
            <a:ext cx="7804547" cy="1518047"/>
          </a:xfrm>
          <a:prstGeom prst="rect">
            <a:avLst/>
          </a:prstGeom>
        </p:spPr>
        <p:txBody>
          <a:bodyPr/>
          <a:lstStyle/>
          <a:p>
            <a:pPr lvl="0">
              <a:defRPr sz="1800"/>
            </a:pPr>
            <a:r>
              <a:rPr lang="en-US" sz="5625" dirty="0" smtClean="0">
                <a:cs typeface="Arial" panose="020B0604020202020204" pitchFamily="34" charset="0"/>
              </a:rPr>
              <a:t>Software</a:t>
            </a:r>
            <a:r>
              <a:rPr lang="en-US" sz="5625" dirty="0" smtClean="0"/>
              <a:t> </a:t>
            </a:r>
            <a:r>
              <a:rPr sz="5625" dirty="0" smtClean="0"/>
              <a:t>Overview</a:t>
            </a:r>
            <a:endParaRPr sz="5625" dirty="0"/>
          </a:p>
        </p:txBody>
      </p:sp>
      <p:pic>
        <p:nvPicPr>
          <p:cNvPr id="5" name="System Controller High Lvl - New Page (1).png"/>
          <p:cNvPicPr/>
          <p:nvPr/>
        </p:nvPicPr>
        <p:blipFill>
          <a:blip r:embed="rId2">
            <a:extLst/>
          </a:blip>
          <a:srcRect l="16584" t="37664" r="15218" b="44681"/>
          <a:stretch>
            <a:fillRect/>
          </a:stretch>
        </p:blipFill>
        <p:spPr>
          <a:xfrm>
            <a:off x="1263466" y="2417993"/>
            <a:ext cx="9889192" cy="3312943"/>
          </a:xfrm>
          <a:prstGeom prst="rect">
            <a:avLst/>
          </a:prstGeom>
          <a:ln w="12700">
            <a:miter lim="400000"/>
          </a:ln>
        </p:spPr>
      </p:pic>
      <p:sp>
        <p:nvSpPr>
          <p:cNvPr id="6" name="Shape 445"/>
          <p:cNvSpPr/>
          <p:nvPr/>
        </p:nvSpPr>
        <p:spPr>
          <a:xfrm>
            <a:off x="2829569" y="4308042"/>
            <a:ext cx="989939" cy="640177"/>
          </a:xfrm>
          <a:prstGeom prst="rect">
            <a:avLst/>
          </a:prstGeom>
          <a:ln w="50800">
            <a:solidFill>
              <a:srgbClr val="EC5D57"/>
            </a:solidFill>
            <a:miter lim="400000"/>
          </a:ln>
        </p:spPr>
        <p:txBody>
          <a:bodyPr lIns="0" tIns="0" rIns="0" bIns="0" anchor="ctr"/>
          <a:lstStyle/>
          <a:p>
            <a:pPr lvl="0">
              <a:defRPr sz="2400"/>
            </a:pPr>
            <a:endParaRPr/>
          </a:p>
        </p:txBody>
      </p:sp>
    </p:spTree>
    <p:extLst>
      <p:ext uri="{BB962C8B-B14F-4D97-AF65-F5344CB8AC3E}">
        <p14:creationId xmlns:p14="http://schemas.microsoft.com/office/powerpoint/2010/main" val="167706025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443"/>
          <p:cNvSpPr txBox="1">
            <a:spLocks/>
          </p:cNvSpPr>
          <p:nvPr/>
        </p:nvSpPr>
        <p:spPr>
          <a:xfrm>
            <a:off x="1263466" y="340420"/>
            <a:ext cx="7804547" cy="151804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sz="1800"/>
            </a:pPr>
            <a:r>
              <a:rPr lang="en-US" sz="5625" smtClean="0">
                <a:cs typeface="Arial" panose="020B0604020202020204" pitchFamily="34" charset="0"/>
              </a:rPr>
              <a:t>Software</a:t>
            </a:r>
            <a:r>
              <a:rPr lang="en-US" sz="5625" smtClean="0"/>
              <a:t> Overview</a:t>
            </a:r>
            <a:endParaRPr lang="en-US" sz="5625" dirty="0"/>
          </a:p>
        </p:txBody>
      </p:sp>
      <p:pic>
        <p:nvPicPr>
          <p:cNvPr id="5" name="System Controller High Lvl - New Page (1).png"/>
          <p:cNvPicPr/>
          <p:nvPr/>
        </p:nvPicPr>
        <p:blipFill>
          <a:blip r:embed="rId2">
            <a:extLst/>
          </a:blip>
          <a:srcRect l="16584" t="37664" r="15218" b="44681"/>
          <a:stretch>
            <a:fillRect/>
          </a:stretch>
        </p:blipFill>
        <p:spPr>
          <a:xfrm>
            <a:off x="1263466" y="2417993"/>
            <a:ext cx="9889192" cy="3312943"/>
          </a:xfrm>
          <a:prstGeom prst="rect">
            <a:avLst/>
          </a:prstGeom>
          <a:ln w="12700">
            <a:miter lim="400000"/>
          </a:ln>
        </p:spPr>
      </p:pic>
      <p:sp>
        <p:nvSpPr>
          <p:cNvPr id="7" name="Shape 445"/>
          <p:cNvSpPr/>
          <p:nvPr/>
        </p:nvSpPr>
        <p:spPr>
          <a:xfrm>
            <a:off x="5728447" y="4334936"/>
            <a:ext cx="1385047" cy="640177"/>
          </a:xfrm>
          <a:prstGeom prst="rect">
            <a:avLst/>
          </a:prstGeom>
          <a:ln w="50800">
            <a:solidFill>
              <a:srgbClr val="EC5D57"/>
            </a:solidFill>
            <a:miter lim="400000"/>
          </a:ln>
        </p:spPr>
        <p:txBody>
          <a:bodyPr lIns="0" tIns="0" rIns="0" bIns="0" anchor="ctr"/>
          <a:lstStyle/>
          <a:p>
            <a:pPr lvl="0">
              <a:defRPr sz="2400"/>
            </a:pPr>
            <a:endParaRPr/>
          </a:p>
        </p:txBody>
      </p:sp>
    </p:spTree>
    <p:extLst>
      <p:ext uri="{BB962C8B-B14F-4D97-AF65-F5344CB8AC3E}">
        <p14:creationId xmlns:p14="http://schemas.microsoft.com/office/powerpoint/2010/main" val="46020423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 name="image2.png"/>
          <p:cNvPicPr/>
          <p:nvPr/>
        </p:nvPicPr>
        <p:blipFill>
          <a:blip r:embed="rId2">
            <a:extLst/>
          </a:blip>
          <a:srcRect t="33145" b="30913"/>
          <a:stretch>
            <a:fillRect/>
          </a:stretch>
        </p:blipFill>
        <p:spPr>
          <a:xfrm>
            <a:off x="1263466" y="1942904"/>
            <a:ext cx="9039810" cy="4204429"/>
          </a:xfrm>
          <a:prstGeom prst="rect">
            <a:avLst/>
          </a:prstGeom>
          <a:ln w="12700">
            <a:miter lim="400000"/>
          </a:ln>
        </p:spPr>
      </p:pic>
      <p:sp>
        <p:nvSpPr>
          <p:cNvPr id="6" name="Shape 443"/>
          <p:cNvSpPr>
            <a:spLocks noGrp="1"/>
          </p:cNvSpPr>
          <p:nvPr>
            <p:ph type="title"/>
          </p:nvPr>
        </p:nvSpPr>
        <p:spPr>
          <a:xfrm>
            <a:off x="1263466" y="340420"/>
            <a:ext cx="7804547" cy="1518047"/>
          </a:xfrm>
          <a:prstGeom prst="rect">
            <a:avLst/>
          </a:prstGeom>
        </p:spPr>
        <p:txBody>
          <a:bodyPr/>
          <a:lstStyle/>
          <a:p>
            <a:pPr lvl="0">
              <a:defRPr sz="1800"/>
            </a:pPr>
            <a:r>
              <a:rPr lang="en-US" sz="5625" dirty="0" smtClean="0">
                <a:cs typeface="Arial" panose="020B0604020202020204" pitchFamily="34" charset="0"/>
              </a:rPr>
              <a:t>Software</a:t>
            </a:r>
            <a:r>
              <a:rPr lang="en-US" sz="5625" dirty="0" smtClean="0"/>
              <a:t> </a:t>
            </a:r>
            <a:r>
              <a:rPr sz="5625" dirty="0" smtClean="0"/>
              <a:t>Overview</a:t>
            </a:r>
            <a:endParaRPr sz="5625" dirty="0"/>
          </a:p>
        </p:txBody>
      </p:sp>
      <p:pic>
        <p:nvPicPr>
          <p:cNvPr id="5" name="System Controller High Lvl - New Page (1).png"/>
          <p:cNvPicPr/>
          <p:nvPr/>
        </p:nvPicPr>
        <p:blipFill>
          <a:blip r:embed="rId3">
            <a:extLst/>
          </a:blip>
          <a:srcRect l="16584" t="37664" r="15218" b="44681"/>
          <a:stretch>
            <a:fillRect/>
          </a:stretch>
        </p:blipFill>
        <p:spPr>
          <a:xfrm>
            <a:off x="1263466" y="2417993"/>
            <a:ext cx="9889192" cy="3312943"/>
          </a:xfrm>
          <a:prstGeom prst="rect">
            <a:avLst/>
          </a:prstGeom>
          <a:ln w="12700">
            <a:miter lim="400000"/>
          </a:ln>
        </p:spPr>
      </p:pic>
      <p:sp>
        <p:nvSpPr>
          <p:cNvPr id="7" name="Shape 445"/>
          <p:cNvSpPr/>
          <p:nvPr/>
        </p:nvSpPr>
        <p:spPr>
          <a:xfrm>
            <a:off x="9418628" y="4267701"/>
            <a:ext cx="1191101" cy="640177"/>
          </a:xfrm>
          <a:prstGeom prst="rect">
            <a:avLst/>
          </a:prstGeom>
          <a:ln w="50800">
            <a:solidFill>
              <a:srgbClr val="EC5D57"/>
            </a:solidFill>
            <a:miter lim="400000"/>
          </a:ln>
        </p:spPr>
        <p:txBody>
          <a:bodyPr lIns="0" tIns="0" rIns="0" bIns="0" anchor="ctr"/>
          <a:lstStyle/>
          <a:p>
            <a:pPr lvl="0">
              <a:defRPr sz="2400"/>
            </a:pPr>
            <a:endParaRPr/>
          </a:p>
        </p:txBody>
      </p:sp>
    </p:spTree>
    <p:extLst>
      <p:ext uri="{BB962C8B-B14F-4D97-AF65-F5344CB8AC3E}">
        <p14:creationId xmlns:p14="http://schemas.microsoft.com/office/powerpoint/2010/main" val="153660250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443"/>
          <p:cNvSpPr>
            <a:spLocks noGrp="1"/>
          </p:cNvSpPr>
          <p:nvPr>
            <p:ph type="title"/>
          </p:nvPr>
        </p:nvSpPr>
        <p:spPr>
          <a:xfrm>
            <a:off x="1263466" y="340420"/>
            <a:ext cx="7804547" cy="1518047"/>
          </a:xfrm>
          <a:prstGeom prst="rect">
            <a:avLst/>
          </a:prstGeom>
        </p:spPr>
        <p:txBody>
          <a:bodyPr/>
          <a:lstStyle/>
          <a:p>
            <a:pPr lvl="0">
              <a:defRPr sz="1800"/>
            </a:pPr>
            <a:r>
              <a:rPr lang="en-US" sz="5625" dirty="0" smtClean="0">
                <a:cs typeface="Arial" panose="020B0604020202020204" pitchFamily="34" charset="0"/>
              </a:rPr>
              <a:t>Software</a:t>
            </a:r>
            <a:r>
              <a:rPr lang="en-US" sz="5625" dirty="0" smtClean="0"/>
              <a:t> </a:t>
            </a:r>
            <a:r>
              <a:rPr sz="5625" dirty="0" smtClean="0"/>
              <a:t>Overview</a:t>
            </a:r>
            <a:endParaRPr sz="5625" dirty="0"/>
          </a:p>
        </p:txBody>
      </p:sp>
      <p:pic>
        <p:nvPicPr>
          <p:cNvPr id="5" name="System Controller High Lvl - New Page (1).png"/>
          <p:cNvPicPr/>
          <p:nvPr/>
        </p:nvPicPr>
        <p:blipFill>
          <a:blip r:embed="rId2">
            <a:extLst/>
          </a:blip>
          <a:srcRect l="16584" t="37664" r="15218" b="44681"/>
          <a:stretch>
            <a:fillRect/>
          </a:stretch>
        </p:blipFill>
        <p:spPr>
          <a:xfrm>
            <a:off x="1263466" y="2417993"/>
            <a:ext cx="9889192" cy="3312943"/>
          </a:xfrm>
          <a:prstGeom prst="rect">
            <a:avLst/>
          </a:prstGeom>
          <a:ln w="12700">
            <a:miter lim="400000"/>
          </a:ln>
        </p:spPr>
      </p:pic>
      <p:sp>
        <p:nvSpPr>
          <p:cNvPr id="7" name="Shape 445"/>
          <p:cNvSpPr/>
          <p:nvPr/>
        </p:nvSpPr>
        <p:spPr>
          <a:xfrm>
            <a:off x="5713092" y="4240807"/>
            <a:ext cx="1427296" cy="774946"/>
          </a:xfrm>
          <a:prstGeom prst="rect">
            <a:avLst/>
          </a:prstGeom>
          <a:ln w="50800">
            <a:solidFill>
              <a:srgbClr val="EC5D57"/>
            </a:solidFill>
            <a:miter lim="400000"/>
          </a:ln>
        </p:spPr>
        <p:txBody>
          <a:bodyPr lIns="0" tIns="0" rIns="0" bIns="0" anchor="ctr"/>
          <a:lstStyle/>
          <a:p>
            <a:pPr lvl="0">
              <a:defRPr sz="2400"/>
            </a:pPr>
            <a:endParaRPr/>
          </a:p>
        </p:txBody>
      </p:sp>
    </p:spTree>
    <p:extLst>
      <p:ext uri="{BB962C8B-B14F-4D97-AF65-F5344CB8AC3E}">
        <p14:creationId xmlns:p14="http://schemas.microsoft.com/office/powerpoint/2010/main" val="8850336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utonomous Mode - New Page (1).png"/>
          <p:cNvPicPr>
            <a:picLocks noChangeAspect="1"/>
          </p:cNvPicPr>
          <p:nvPr/>
        </p:nvPicPr>
        <p:blipFill rotWithShape="1">
          <a:blip r:embed="rId2">
            <a:extLst/>
          </a:blip>
          <a:srcRect l="5067" t="33670" r="5389" b="23299"/>
          <a:stretch/>
        </p:blipFill>
        <p:spPr>
          <a:xfrm>
            <a:off x="2630647" y="1750890"/>
            <a:ext cx="7477122" cy="4649909"/>
          </a:xfrm>
          <a:prstGeom prst="rect">
            <a:avLst/>
          </a:prstGeom>
          <a:ln w="12700">
            <a:miter lim="400000"/>
          </a:ln>
        </p:spPr>
      </p:pic>
      <p:sp>
        <p:nvSpPr>
          <p:cNvPr id="8" name="Shape 461"/>
          <p:cNvSpPr>
            <a:spLocks noChangeAspect="1"/>
          </p:cNvSpPr>
          <p:nvPr/>
        </p:nvSpPr>
        <p:spPr>
          <a:xfrm>
            <a:off x="2738224" y="3283686"/>
            <a:ext cx="643060" cy="490911"/>
          </a:xfrm>
          <a:prstGeom prst="rect">
            <a:avLst/>
          </a:prstGeom>
          <a:ln w="50800">
            <a:solidFill>
              <a:srgbClr val="EC5D57"/>
            </a:solidFill>
            <a:miter lim="400000"/>
          </a:ln>
        </p:spPr>
        <p:txBody>
          <a:bodyPr lIns="0" tIns="0" rIns="0" bIns="0" anchor="ctr"/>
          <a:lstStyle/>
          <a:p>
            <a:pPr lvl="0">
              <a:defRPr sz="2400"/>
            </a:pPr>
            <a:endParaRPr/>
          </a:p>
        </p:txBody>
      </p:sp>
      <p:sp>
        <p:nvSpPr>
          <p:cNvPr id="5" name="Shape 443"/>
          <p:cNvSpPr txBox="1">
            <a:spLocks/>
          </p:cNvSpPr>
          <p:nvPr/>
        </p:nvSpPr>
        <p:spPr>
          <a:xfrm>
            <a:off x="1263466" y="340420"/>
            <a:ext cx="7804547" cy="151804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sz="1800"/>
            </a:pPr>
            <a:r>
              <a:rPr lang="en-US" sz="5625" dirty="0" smtClean="0">
                <a:cs typeface="Arial" panose="020B0604020202020204" pitchFamily="34" charset="0"/>
              </a:rPr>
              <a:t>Autonomous Mode</a:t>
            </a:r>
            <a:endParaRPr lang="en-US" sz="5625" dirty="0"/>
          </a:p>
        </p:txBody>
      </p:sp>
      <p:sp>
        <p:nvSpPr>
          <p:cNvPr id="2" name="Rectangle 1"/>
          <p:cNvSpPr/>
          <p:nvPr/>
        </p:nvSpPr>
        <p:spPr>
          <a:xfrm>
            <a:off x="6657975" y="2714625"/>
            <a:ext cx="857250" cy="540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22875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tonomous Mode - New Page (1).png"/>
          <p:cNvPicPr>
            <a:picLocks noChangeAspect="1"/>
          </p:cNvPicPr>
          <p:nvPr/>
        </p:nvPicPr>
        <p:blipFill rotWithShape="1">
          <a:blip r:embed="rId2">
            <a:extLst/>
          </a:blip>
          <a:srcRect l="5067" t="33670" r="5389" b="23299"/>
          <a:stretch/>
        </p:blipFill>
        <p:spPr>
          <a:xfrm>
            <a:off x="2630647" y="1750890"/>
            <a:ext cx="7477122" cy="4649909"/>
          </a:xfrm>
          <a:prstGeom prst="rect">
            <a:avLst/>
          </a:prstGeom>
          <a:ln w="12700">
            <a:miter lim="400000"/>
          </a:ln>
        </p:spPr>
      </p:pic>
      <p:sp>
        <p:nvSpPr>
          <p:cNvPr id="465" name="Shape 465"/>
          <p:cNvSpPr/>
          <p:nvPr/>
        </p:nvSpPr>
        <p:spPr>
          <a:xfrm>
            <a:off x="5332986" y="3268937"/>
            <a:ext cx="933344" cy="533926"/>
          </a:xfrm>
          <a:prstGeom prst="rect">
            <a:avLst/>
          </a:prstGeom>
          <a:ln w="50800">
            <a:solidFill>
              <a:srgbClr val="EC5D57"/>
            </a:solidFill>
            <a:miter lim="400000"/>
          </a:ln>
        </p:spPr>
        <p:txBody>
          <a:bodyPr lIns="0" tIns="0" rIns="0" bIns="0" anchor="ctr"/>
          <a:lstStyle/>
          <a:p>
            <a:pPr lvl="0">
              <a:defRPr sz="2400"/>
            </a:pPr>
            <a:endParaRPr sz="1687"/>
          </a:p>
        </p:txBody>
      </p:sp>
      <p:sp>
        <p:nvSpPr>
          <p:cNvPr id="7" name="Shape 443"/>
          <p:cNvSpPr txBox="1">
            <a:spLocks/>
          </p:cNvSpPr>
          <p:nvPr/>
        </p:nvSpPr>
        <p:spPr>
          <a:xfrm>
            <a:off x="1263466" y="340420"/>
            <a:ext cx="7804547" cy="151804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sz="1800"/>
            </a:pPr>
            <a:r>
              <a:rPr lang="en-US" sz="5625" dirty="0" smtClean="0">
                <a:cs typeface="Arial" panose="020B0604020202020204" pitchFamily="34" charset="0"/>
              </a:rPr>
              <a:t>Autonomous Mode</a:t>
            </a:r>
            <a:endParaRPr lang="en-US" sz="5625" dirty="0"/>
          </a:p>
        </p:txBody>
      </p:sp>
      <p:sp>
        <p:nvSpPr>
          <p:cNvPr id="6" name="Rectangle 5"/>
          <p:cNvSpPr/>
          <p:nvPr/>
        </p:nvSpPr>
        <p:spPr>
          <a:xfrm>
            <a:off x="6657975" y="2714625"/>
            <a:ext cx="857250" cy="540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91016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tonomous Mode - New Page (1).png"/>
          <p:cNvPicPr>
            <a:picLocks noChangeAspect="1"/>
          </p:cNvPicPr>
          <p:nvPr/>
        </p:nvPicPr>
        <p:blipFill rotWithShape="1">
          <a:blip r:embed="rId2">
            <a:extLst/>
          </a:blip>
          <a:srcRect l="5067" t="33670" r="5389" b="23299"/>
          <a:stretch/>
        </p:blipFill>
        <p:spPr>
          <a:xfrm>
            <a:off x="2630647" y="1750890"/>
            <a:ext cx="7477122" cy="4649909"/>
          </a:xfrm>
          <a:prstGeom prst="rect">
            <a:avLst/>
          </a:prstGeom>
          <a:ln w="12700">
            <a:miter lim="400000"/>
          </a:ln>
        </p:spPr>
      </p:pic>
      <p:sp>
        <p:nvSpPr>
          <p:cNvPr id="465" name="Shape 465"/>
          <p:cNvSpPr/>
          <p:nvPr/>
        </p:nvSpPr>
        <p:spPr>
          <a:xfrm>
            <a:off x="7242469" y="5123329"/>
            <a:ext cx="893002" cy="629358"/>
          </a:xfrm>
          <a:prstGeom prst="rect">
            <a:avLst/>
          </a:prstGeom>
          <a:ln w="50800">
            <a:solidFill>
              <a:srgbClr val="EC5D57"/>
            </a:solidFill>
            <a:miter lim="400000"/>
          </a:ln>
        </p:spPr>
        <p:txBody>
          <a:bodyPr lIns="0" tIns="0" rIns="0" bIns="0" anchor="ctr"/>
          <a:lstStyle/>
          <a:p>
            <a:pPr lvl="0">
              <a:defRPr sz="2400"/>
            </a:pPr>
            <a:endParaRPr sz="1687"/>
          </a:p>
        </p:txBody>
      </p:sp>
      <p:sp>
        <p:nvSpPr>
          <p:cNvPr id="7" name="Shape 443"/>
          <p:cNvSpPr txBox="1">
            <a:spLocks/>
          </p:cNvSpPr>
          <p:nvPr/>
        </p:nvSpPr>
        <p:spPr>
          <a:xfrm>
            <a:off x="1263466" y="340420"/>
            <a:ext cx="7804547" cy="151804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sz="1800"/>
            </a:pPr>
            <a:r>
              <a:rPr lang="en-US" sz="5625" dirty="0" smtClean="0">
                <a:cs typeface="Arial" panose="020B0604020202020204" pitchFamily="34" charset="0"/>
              </a:rPr>
              <a:t>Autonomous Mode</a:t>
            </a:r>
            <a:endParaRPr lang="en-US" sz="5625" dirty="0"/>
          </a:p>
        </p:txBody>
      </p:sp>
      <p:sp>
        <p:nvSpPr>
          <p:cNvPr id="6" name="Rectangle 5"/>
          <p:cNvSpPr/>
          <p:nvPr/>
        </p:nvSpPr>
        <p:spPr>
          <a:xfrm>
            <a:off x="6657975" y="2714625"/>
            <a:ext cx="857250" cy="540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11133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IPPA Team</a:t>
            </a:r>
            <a:endParaRPr lang="en-US" dirty="0"/>
          </a:p>
        </p:txBody>
      </p:sp>
      <p:sp>
        <p:nvSpPr>
          <p:cNvPr id="3" name="Content Placeholder 2"/>
          <p:cNvSpPr>
            <a:spLocks noGrp="1"/>
          </p:cNvSpPr>
          <p:nvPr>
            <p:ph idx="1"/>
          </p:nvPr>
        </p:nvSpPr>
        <p:spPr/>
        <p:txBody>
          <a:bodyPr/>
          <a:lstStyle/>
          <a:p>
            <a:endParaRPr lang="en-US" sz="2800" dirty="0" smtClean="0"/>
          </a:p>
          <a:p>
            <a:r>
              <a:rPr lang="en-US" sz="2800" dirty="0" smtClean="0"/>
              <a:t>Funded by the CECS Alumni Chapter</a:t>
            </a:r>
          </a:p>
          <a:p>
            <a:endParaRPr lang="en-US" sz="2800" dirty="0" smtClean="0"/>
          </a:p>
          <a:p>
            <a:r>
              <a:rPr lang="en-US" sz="2800" dirty="0" smtClean="0"/>
              <a:t>Matthew Bald – Computer Engineer</a:t>
            </a:r>
          </a:p>
          <a:p>
            <a:r>
              <a:rPr lang="en-US" sz="2800" dirty="0" smtClean="0"/>
              <a:t>Ivette </a:t>
            </a:r>
            <a:r>
              <a:rPr lang="en-US" sz="2800" dirty="0"/>
              <a:t>Carreras - Computer Engineer</a:t>
            </a:r>
            <a:endParaRPr lang="en-US" sz="2800" dirty="0" smtClean="0"/>
          </a:p>
          <a:p>
            <a:r>
              <a:rPr lang="en-US" sz="2800" dirty="0"/>
              <a:t>Andrew Mendez - Computer Engineer</a:t>
            </a:r>
          </a:p>
          <a:p>
            <a:pPr marL="0" indent="0">
              <a:buNone/>
            </a:pPr>
            <a:endParaRPr lang="en-US" dirty="0"/>
          </a:p>
        </p:txBody>
      </p:sp>
    </p:spTree>
    <p:extLst>
      <p:ext uri="{BB962C8B-B14F-4D97-AF65-F5344CB8AC3E}">
        <p14:creationId xmlns:p14="http://schemas.microsoft.com/office/powerpoint/2010/main" val="1090891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tonomous Mode - New Page (1).png"/>
          <p:cNvPicPr>
            <a:picLocks noChangeAspect="1"/>
          </p:cNvPicPr>
          <p:nvPr/>
        </p:nvPicPr>
        <p:blipFill rotWithShape="1">
          <a:blip r:embed="rId2">
            <a:extLst/>
          </a:blip>
          <a:srcRect l="5067" t="33670" r="5389" b="23299"/>
          <a:stretch/>
        </p:blipFill>
        <p:spPr>
          <a:xfrm>
            <a:off x="2630647" y="1750890"/>
            <a:ext cx="7477122" cy="4649909"/>
          </a:xfrm>
          <a:prstGeom prst="rect">
            <a:avLst/>
          </a:prstGeom>
          <a:ln w="12700">
            <a:miter lim="400000"/>
          </a:ln>
        </p:spPr>
      </p:pic>
      <p:sp>
        <p:nvSpPr>
          <p:cNvPr id="465" name="Shape 465"/>
          <p:cNvSpPr/>
          <p:nvPr/>
        </p:nvSpPr>
        <p:spPr>
          <a:xfrm>
            <a:off x="8955741" y="3459933"/>
            <a:ext cx="1152028" cy="615911"/>
          </a:xfrm>
          <a:prstGeom prst="rect">
            <a:avLst/>
          </a:prstGeom>
          <a:ln w="50800">
            <a:solidFill>
              <a:srgbClr val="EC5D57"/>
            </a:solidFill>
            <a:miter lim="400000"/>
          </a:ln>
        </p:spPr>
        <p:txBody>
          <a:bodyPr lIns="0" tIns="0" rIns="0" bIns="0" anchor="ctr"/>
          <a:lstStyle/>
          <a:p>
            <a:pPr lvl="0">
              <a:defRPr sz="2400"/>
            </a:pPr>
            <a:endParaRPr sz="1687"/>
          </a:p>
        </p:txBody>
      </p:sp>
      <p:sp>
        <p:nvSpPr>
          <p:cNvPr id="7" name="Shape 443"/>
          <p:cNvSpPr txBox="1">
            <a:spLocks/>
          </p:cNvSpPr>
          <p:nvPr/>
        </p:nvSpPr>
        <p:spPr>
          <a:xfrm>
            <a:off x="1263466" y="340420"/>
            <a:ext cx="7804547" cy="151804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sz="1800"/>
            </a:pPr>
            <a:r>
              <a:rPr lang="en-US" sz="5625" dirty="0" smtClean="0">
                <a:cs typeface="Arial" panose="020B0604020202020204" pitchFamily="34" charset="0"/>
              </a:rPr>
              <a:t>Autonomous Mode</a:t>
            </a:r>
            <a:endParaRPr lang="en-US" sz="5625" dirty="0"/>
          </a:p>
        </p:txBody>
      </p:sp>
      <p:sp>
        <p:nvSpPr>
          <p:cNvPr id="6" name="Rectangle 5"/>
          <p:cNvSpPr/>
          <p:nvPr/>
        </p:nvSpPr>
        <p:spPr>
          <a:xfrm>
            <a:off x="6657975" y="2714625"/>
            <a:ext cx="857250" cy="540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3488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tonomous Mode - New Page (1).png"/>
          <p:cNvPicPr>
            <a:picLocks noChangeAspect="1"/>
          </p:cNvPicPr>
          <p:nvPr/>
        </p:nvPicPr>
        <p:blipFill rotWithShape="1">
          <a:blip r:embed="rId2">
            <a:extLst/>
          </a:blip>
          <a:srcRect l="5067" t="33670" r="5389" b="23299"/>
          <a:stretch/>
        </p:blipFill>
        <p:spPr>
          <a:xfrm>
            <a:off x="2630647" y="1750890"/>
            <a:ext cx="7477122" cy="4649909"/>
          </a:xfrm>
          <a:prstGeom prst="rect">
            <a:avLst/>
          </a:prstGeom>
          <a:ln w="12700">
            <a:miter lim="400000"/>
          </a:ln>
        </p:spPr>
      </p:pic>
      <p:sp>
        <p:nvSpPr>
          <p:cNvPr id="465" name="Shape 465"/>
          <p:cNvSpPr/>
          <p:nvPr/>
        </p:nvSpPr>
        <p:spPr>
          <a:xfrm>
            <a:off x="5332986" y="3268937"/>
            <a:ext cx="933344" cy="533926"/>
          </a:xfrm>
          <a:prstGeom prst="rect">
            <a:avLst/>
          </a:prstGeom>
          <a:ln w="50800">
            <a:solidFill>
              <a:srgbClr val="EC5D57"/>
            </a:solidFill>
            <a:miter lim="400000"/>
          </a:ln>
        </p:spPr>
        <p:txBody>
          <a:bodyPr lIns="0" tIns="0" rIns="0" bIns="0" anchor="ctr"/>
          <a:lstStyle/>
          <a:p>
            <a:pPr lvl="0">
              <a:defRPr sz="2400"/>
            </a:pPr>
            <a:endParaRPr sz="1687"/>
          </a:p>
        </p:txBody>
      </p:sp>
      <p:sp>
        <p:nvSpPr>
          <p:cNvPr id="7" name="Shape 443"/>
          <p:cNvSpPr txBox="1">
            <a:spLocks/>
          </p:cNvSpPr>
          <p:nvPr/>
        </p:nvSpPr>
        <p:spPr>
          <a:xfrm>
            <a:off x="1263466" y="340420"/>
            <a:ext cx="7804547" cy="151804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sz="1800"/>
            </a:pPr>
            <a:r>
              <a:rPr lang="en-US" sz="5625" dirty="0" smtClean="0">
                <a:cs typeface="Arial" panose="020B0604020202020204" pitchFamily="34" charset="0"/>
              </a:rPr>
              <a:t>Autonomous Mode</a:t>
            </a:r>
            <a:endParaRPr lang="en-US" sz="5625" dirty="0"/>
          </a:p>
        </p:txBody>
      </p:sp>
      <p:sp>
        <p:nvSpPr>
          <p:cNvPr id="6" name="Rectangle 5"/>
          <p:cNvSpPr/>
          <p:nvPr/>
        </p:nvSpPr>
        <p:spPr>
          <a:xfrm>
            <a:off x="6657975" y="2714625"/>
            <a:ext cx="857250" cy="540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49261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tonomous Mode - New Page (1).png"/>
          <p:cNvPicPr>
            <a:picLocks noChangeAspect="1"/>
          </p:cNvPicPr>
          <p:nvPr/>
        </p:nvPicPr>
        <p:blipFill rotWithShape="1">
          <a:blip r:embed="rId2">
            <a:extLst/>
          </a:blip>
          <a:srcRect l="5067" t="33670" r="5389" b="23299"/>
          <a:stretch/>
        </p:blipFill>
        <p:spPr>
          <a:xfrm>
            <a:off x="2630647" y="1750890"/>
            <a:ext cx="7477122" cy="4649909"/>
          </a:xfrm>
          <a:prstGeom prst="rect">
            <a:avLst/>
          </a:prstGeom>
          <a:ln w="12700">
            <a:miter lim="400000"/>
          </a:ln>
        </p:spPr>
      </p:pic>
      <p:sp>
        <p:nvSpPr>
          <p:cNvPr id="465" name="Shape 465"/>
          <p:cNvSpPr/>
          <p:nvPr/>
        </p:nvSpPr>
        <p:spPr>
          <a:xfrm>
            <a:off x="7229022" y="5123329"/>
            <a:ext cx="933344" cy="615911"/>
          </a:xfrm>
          <a:prstGeom prst="rect">
            <a:avLst/>
          </a:prstGeom>
          <a:ln w="50800">
            <a:solidFill>
              <a:srgbClr val="EC5D57"/>
            </a:solidFill>
            <a:miter lim="400000"/>
          </a:ln>
        </p:spPr>
        <p:txBody>
          <a:bodyPr lIns="0" tIns="0" rIns="0" bIns="0" anchor="ctr"/>
          <a:lstStyle/>
          <a:p>
            <a:pPr lvl="0">
              <a:defRPr sz="2400"/>
            </a:pPr>
            <a:endParaRPr sz="1687"/>
          </a:p>
        </p:txBody>
      </p:sp>
      <p:sp>
        <p:nvSpPr>
          <p:cNvPr id="7" name="Shape 443"/>
          <p:cNvSpPr txBox="1">
            <a:spLocks/>
          </p:cNvSpPr>
          <p:nvPr/>
        </p:nvSpPr>
        <p:spPr>
          <a:xfrm>
            <a:off x="1263466" y="340420"/>
            <a:ext cx="7804547" cy="151804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sz="1800"/>
            </a:pPr>
            <a:r>
              <a:rPr lang="en-US" sz="5625" dirty="0" smtClean="0">
                <a:cs typeface="Arial" panose="020B0604020202020204" pitchFamily="34" charset="0"/>
              </a:rPr>
              <a:t>Autonomous Mode</a:t>
            </a:r>
            <a:endParaRPr lang="en-US" sz="5625" dirty="0"/>
          </a:p>
        </p:txBody>
      </p:sp>
      <p:sp>
        <p:nvSpPr>
          <p:cNvPr id="6" name="Rectangle 5"/>
          <p:cNvSpPr/>
          <p:nvPr/>
        </p:nvSpPr>
        <p:spPr>
          <a:xfrm>
            <a:off x="6657975" y="2714625"/>
            <a:ext cx="857250" cy="540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74707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tonomous Mode - New Page (1).png"/>
          <p:cNvPicPr>
            <a:picLocks noChangeAspect="1"/>
          </p:cNvPicPr>
          <p:nvPr/>
        </p:nvPicPr>
        <p:blipFill rotWithShape="1">
          <a:blip r:embed="rId2">
            <a:extLst/>
          </a:blip>
          <a:srcRect l="5067" t="33670" r="5389" b="23299"/>
          <a:stretch/>
        </p:blipFill>
        <p:spPr>
          <a:xfrm>
            <a:off x="2630647" y="1750890"/>
            <a:ext cx="7477122" cy="4649909"/>
          </a:xfrm>
          <a:prstGeom prst="rect">
            <a:avLst/>
          </a:prstGeom>
          <a:ln w="12700">
            <a:miter lim="400000"/>
          </a:ln>
        </p:spPr>
      </p:pic>
      <p:sp>
        <p:nvSpPr>
          <p:cNvPr id="465" name="Shape 465"/>
          <p:cNvSpPr/>
          <p:nvPr/>
        </p:nvSpPr>
        <p:spPr>
          <a:xfrm>
            <a:off x="7516906" y="3595707"/>
            <a:ext cx="578223" cy="533926"/>
          </a:xfrm>
          <a:prstGeom prst="rect">
            <a:avLst/>
          </a:prstGeom>
          <a:ln w="50800">
            <a:solidFill>
              <a:srgbClr val="EC5D57"/>
            </a:solidFill>
            <a:miter lim="400000"/>
          </a:ln>
        </p:spPr>
        <p:txBody>
          <a:bodyPr lIns="0" tIns="0" rIns="0" bIns="0" anchor="ctr"/>
          <a:lstStyle/>
          <a:p>
            <a:pPr lvl="0">
              <a:defRPr sz="2400"/>
            </a:pPr>
            <a:endParaRPr sz="1687"/>
          </a:p>
        </p:txBody>
      </p:sp>
      <p:sp>
        <p:nvSpPr>
          <p:cNvPr id="7" name="Shape 443"/>
          <p:cNvSpPr txBox="1">
            <a:spLocks/>
          </p:cNvSpPr>
          <p:nvPr/>
        </p:nvSpPr>
        <p:spPr>
          <a:xfrm>
            <a:off x="1263466" y="340420"/>
            <a:ext cx="7804547" cy="151804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sz="1800"/>
            </a:pPr>
            <a:r>
              <a:rPr lang="en-US" sz="5625" dirty="0" smtClean="0">
                <a:cs typeface="Arial" panose="020B0604020202020204" pitchFamily="34" charset="0"/>
              </a:rPr>
              <a:t>Autonomous Mode</a:t>
            </a:r>
            <a:endParaRPr lang="en-US" sz="5625" dirty="0"/>
          </a:p>
        </p:txBody>
      </p:sp>
      <p:sp>
        <p:nvSpPr>
          <p:cNvPr id="6" name="Rectangle 5"/>
          <p:cNvSpPr/>
          <p:nvPr/>
        </p:nvSpPr>
        <p:spPr>
          <a:xfrm>
            <a:off x="6657975" y="2714625"/>
            <a:ext cx="857250" cy="540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88943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tonomous Mode - New Page (1).png"/>
          <p:cNvPicPr>
            <a:picLocks noChangeAspect="1"/>
          </p:cNvPicPr>
          <p:nvPr/>
        </p:nvPicPr>
        <p:blipFill rotWithShape="1">
          <a:blip r:embed="rId2">
            <a:extLst/>
          </a:blip>
          <a:srcRect l="5067" t="33670" r="5389" b="23299"/>
          <a:stretch/>
        </p:blipFill>
        <p:spPr>
          <a:xfrm>
            <a:off x="2630647" y="1750890"/>
            <a:ext cx="7477122" cy="4649909"/>
          </a:xfrm>
          <a:prstGeom prst="rect">
            <a:avLst/>
          </a:prstGeom>
          <a:ln w="12700">
            <a:miter lim="400000"/>
          </a:ln>
        </p:spPr>
      </p:pic>
      <p:sp>
        <p:nvSpPr>
          <p:cNvPr id="465" name="Shape 465"/>
          <p:cNvSpPr/>
          <p:nvPr/>
        </p:nvSpPr>
        <p:spPr>
          <a:xfrm>
            <a:off x="5217180" y="3205766"/>
            <a:ext cx="1152028" cy="615911"/>
          </a:xfrm>
          <a:prstGeom prst="rect">
            <a:avLst/>
          </a:prstGeom>
          <a:ln w="50800">
            <a:solidFill>
              <a:srgbClr val="EC5D57"/>
            </a:solidFill>
            <a:miter lim="400000"/>
          </a:ln>
        </p:spPr>
        <p:txBody>
          <a:bodyPr lIns="0" tIns="0" rIns="0" bIns="0" anchor="ctr"/>
          <a:lstStyle/>
          <a:p>
            <a:pPr lvl="0">
              <a:defRPr sz="2400"/>
            </a:pPr>
            <a:endParaRPr sz="1687"/>
          </a:p>
        </p:txBody>
      </p:sp>
      <p:sp>
        <p:nvSpPr>
          <p:cNvPr id="7" name="Shape 443"/>
          <p:cNvSpPr txBox="1">
            <a:spLocks/>
          </p:cNvSpPr>
          <p:nvPr/>
        </p:nvSpPr>
        <p:spPr>
          <a:xfrm>
            <a:off x="1263466" y="340420"/>
            <a:ext cx="7804547" cy="151804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sz="1800"/>
            </a:pPr>
            <a:r>
              <a:rPr lang="en-US" sz="5625" dirty="0" smtClean="0">
                <a:cs typeface="Arial" panose="020B0604020202020204" pitchFamily="34" charset="0"/>
              </a:rPr>
              <a:t>Autonomous Mode</a:t>
            </a:r>
            <a:endParaRPr lang="en-US" sz="5625" dirty="0"/>
          </a:p>
        </p:txBody>
      </p:sp>
      <p:sp>
        <p:nvSpPr>
          <p:cNvPr id="6" name="Rectangle 5"/>
          <p:cNvSpPr/>
          <p:nvPr/>
        </p:nvSpPr>
        <p:spPr>
          <a:xfrm>
            <a:off x="6657975" y="2714625"/>
            <a:ext cx="857250" cy="540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49665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2005" y="1824283"/>
            <a:ext cx="5917884" cy="4498848"/>
          </a:xfrm>
          <a:prstGeom prst="rect">
            <a:avLst/>
          </a:prstGeom>
        </p:spPr>
      </p:pic>
      <p:sp>
        <p:nvSpPr>
          <p:cNvPr id="487" name="Shape 487"/>
          <p:cNvSpPr>
            <a:spLocks noGrp="1"/>
          </p:cNvSpPr>
          <p:nvPr>
            <p:ph type="title"/>
          </p:nvPr>
        </p:nvSpPr>
        <p:spPr>
          <a:xfrm>
            <a:off x="1091068" y="289992"/>
            <a:ext cx="7804547" cy="1518047"/>
          </a:xfrm>
          <a:prstGeom prst="rect">
            <a:avLst/>
          </a:prstGeom>
        </p:spPr>
        <p:txBody>
          <a:bodyPr/>
          <a:lstStyle/>
          <a:p>
            <a:pPr lvl="0">
              <a:defRPr sz="1800"/>
            </a:pPr>
            <a:r>
              <a:rPr sz="5625" dirty="0"/>
              <a:t>Teaching Mode</a:t>
            </a:r>
          </a:p>
        </p:txBody>
      </p:sp>
      <p:sp>
        <p:nvSpPr>
          <p:cNvPr id="6" name="Shape 493"/>
          <p:cNvSpPr/>
          <p:nvPr/>
        </p:nvSpPr>
        <p:spPr>
          <a:xfrm>
            <a:off x="2918012" y="2504410"/>
            <a:ext cx="842058" cy="510039"/>
          </a:xfrm>
          <a:prstGeom prst="rect">
            <a:avLst/>
          </a:prstGeom>
          <a:ln w="50800">
            <a:solidFill>
              <a:srgbClr val="EC5D57"/>
            </a:solidFill>
            <a:miter lim="400000"/>
          </a:ln>
        </p:spPr>
        <p:txBody>
          <a:bodyPr lIns="0" tIns="0" rIns="0" bIns="0" anchor="ctr"/>
          <a:lstStyle/>
          <a:p>
            <a:pPr lvl="0">
              <a:defRPr sz="2400"/>
            </a:pPr>
            <a:endParaRPr/>
          </a:p>
        </p:txBody>
      </p:sp>
    </p:spTree>
    <p:extLst>
      <p:ext uri="{BB962C8B-B14F-4D97-AF65-F5344CB8AC3E}">
        <p14:creationId xmlns:p14="http://schemas.microsoft.com/office/powerpoint/2010/main" val="167943627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2005" y="1824283"/>
            <a:ext cx="5917884" cy="4498848"/>
          </a:xfrm>
          <a:prstGeom prst="rect">
            <a:avLst/>
          </a:prstGeom>
        </p:spPr>
      </p:pic>
      <p:sp>
        <p:nvSpPr>
          <p:cNvPr id="487" name="Shape 487"/>
          <p:cNvSpPr>
            <a:spLocks noGrp="1"/>
          </p:cNvSpPr>
          <p:nvPr>
            <p:ph type="title"/>
          </p:nvPr>
        </p:nvSpPr>
        <p:spPr>
          <a:xfrm>
            <a:off x="1091068" y="289992"/>
            <a:ext cx="7804547" cy="1518047"/>
          </a:xfrm>
          <a:prstGeom prst="rect">
            <a:avLst/>
          </a:prstGeom>
        </p:spPr>
        <p:txBody>
          <a:bodyPr/>
          <a:lstStyle/>
          <a:p>
            <a:pPr lvl="0">
              <a:defRPr sz="1800"/>
            </a:pPr>
            <a:r>
              <a:rPr sz="5625" dirty="0"/>
              <a:t>Teaching Mode</a:t>
            </a:r>
          </a:p>
        </p:txBody>
      </p:sp>
      <p:sp>
        <p:nvSpPr>
          <p:cNvPr id="6" name="Shape 493"/>
          <p:cNvSpPr/>
          <p:nvPr/>
        </p:nvSpPr>
        <p:spPr>
          <a:xfrm>
            <a:off x="5167679" y="2487781"/>
            <a:ext cx="1081315" cy="510039"/>
          </a:xfrm>
          <a:prstGeom prst="rect">
            <a:avLst/>
          </a:prstGeom>
          <a:ln w="50800">
            <a:solidFill>
              <a:srgbClr val="EC5D57"/>
            </a:solidFill>
            <a:miter lim="400000"/>
          </a:ln>
        </p:spPr>
        <p:txBody>
          <a:bodyPr lIns="0" tIns="0" rIns="0" bIns="0" anchor="ctr"/>
          <a:lstStyle/>
          <a:p>
            <a:pPr lvl="0">
              <a:defRPr sz="2400"/>
            </a:pPr>
            <a:endParaRPr/>
          </a:p>
        </p:txBody>
      </p:sp>
    </p:spTree>
    <p:extLst>
      <p:ext uri="{BB962C8B-B14F-4D97-AF65-F5344CB8AC3E}">
        <p14:creationId xmlns:p14="http://schemas.microsoft.com/office/powerpoint/2010/main" val="49234052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2005" y="1824283"/>
            <a:ext cx="5917884" cy="4498848"/>
          </a:xfrm>
          <a:prstGeom prst="rect">
            <a:avLst/>
          </a:prstGeom>
        </p:spPr>
      </p:pic>
      <p:sp>
        <p:nvSpPr>
          <p:cNvPr id="487" name="Shape 487"/>
          <p:cNvSpPr>
            <a:spLocks noGrp="1"/>
          </p:cNvSpPr>
          <p:nvPr>
            <p:ph type="title"/>
          </p:nvPr>
        </p:nvSpPr>
        <p:spPr>
          <a:xfrm>
            <a:off x="1091068" y="289992"/>
            <a:ext cx="7804547" cy="1518047"/>
          </a:xfrm>
          <a:prstGeom prst="rect">
            <a:avLst/>
          </a:prstGeom>
        </p:spPr>
        <p:txBody>
          <a:bodyPr/>
          <a:lstStyle/>
          <a:p>
            <a:pPr lvl="0">
              <a:defRPr sz="1800"/>
            </a:pPr>
            <a:r>
              <a:rPr sz="5625" dirty="0"/>
              <a:t>Teaching Mode</a:t>
            </a:r>
          </a:p>
        </p:txBody>
      </p:sp>
      <p:sp>
        <p:nvSpPr>
          <p:cNvPr id="6" name="Shape 493"/>
          <p:cNvSpPr/>
          <p:nvPr/>
        </p:nvSpPr>
        <p:spPr>
          <a:xfrm>
            <a:off x="4993341" y="4201914"/>
            <a:ext cx="1081315" cy="510039"/>
          </a:xfrm>
          <a:prstGeom prst="rect">
            <a:avLst/>
          </a:prstGeom>
          <a:ln w="50800">
            <a:solidFill>
              <a:srgbClr val="EC5D57"/>
            </a:solidFill>
            <a:miter lim="400000"/>
          </a:ln>
        </p:spPr>
        <p:txBody>
          <a:bodyPr lIns="0" tIns="0" rIns="0" bIns="0" anchor="ctr"/>
          <a:lstStyle/>
          <a:p>
            <a:pPr lvl="0">
              <a:defRPr sz="2400"/>
            </a:pPr>
            <a:endParaRPr/>
          </a:p>
        </p:txBody>
      </p:sp>
    </p:spTree>
    <p:extLst>
      <p:ext uri="{BB962C8B-B14F-4D97-AF65-F5344CB8AC3E}">
        <p14:creationId xmlns:p14="http://schemas.microsoft.com/office/powerpoint/2010/main" val="3977244956"/>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2005" y="1824283"/>
            <a:ext cx="5917884" cy="4498848"/>
          </a:xfrm>
          <a:prstGeom prst="rect">
            <a:avLst/>
          </a:prstGeom>
        </p:spPr>
      </p:pic>
      <p:sp>
        <p:nvSpPr>
          <p:cNvPr id="487" name="Shape 487"/>
          <p:cNvSpPr>
            <a:spLocks noGrp="1"/>
          </p:cNvSpPr>
          <p:nvPr>
            <p:ph type="title"/>
          </p:nvPr>
        </p:nvSpPr>
        <p:spPr>
          <a:xfrm>
            <a:off x="1091068" y="289992"/>
            <a:ext cx="7804547" cy="1518047"/>
          </a:xfrm>
          <a:prstGeom prst="rect">
            <a:avLst/>
          </a:prstGeom>
        </p:spPr>
        <p:txBody>
          <a:bodyPr/>
          <a:lstStyle/>
          <a:p>
            <a:pPr lvl="0">
              <a:defRPr sz="1800"/>
            </a:pPr>
            <a:r>
              <a:rPr sz="5625" dirty="0"/>
              <a:t>Teaching Mode</a:t>
            </a:r>
          </a:p>
        </p:txBody>
      </p:sp>
      <p:sp>
        <p:nvSpPr>
          <p:cNvPr id="6" name="Shape 493"/>
          <p:cNvSpPr/>
          <p:nvPr/>
        </p:nvSpPr>
        <p:spPr>
          <a:xfrm>
            <a:off x="3763057" y="5259586"/>
            <a:ext cx="1081315" cy="510039"/>
          </a:xfrm>
          <a:prstGeom prst="rect">
            <a:avLst/>
          </a:prstGeom>
          <a:ln w="50800">
            <a:solidFill>
              <a:srgbClr val="EC5D57"/>
            </a:solidFill>
            <a:miter lim="400000"/>
          </a:ln>
        </p:spPr>
        <p:txBody>
          <a:bodyPr lIns="0" tIns="0" rIns="0" bIns="0" anchor="ctr"/>
          <a:lstStyle/>
          <a:p>
            <a:pPr lvl="0">
              <a:defRPr sz="2400"/>
            </a:pPr>
            <a:endParaRPr/>
          </a:p>
        </p:txBody>
      </p:sp>
    </p:spTree>
    <p:extLst>
      <p:ext uri="{BB962C8B-B14F-4D97-AF65-F5344CB8AC3E}">
        <p14:creationId xmlns:p14="http://schemas.microsoft.com/office/powerpoint/2010/main" val="2506751203"/>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2005" y="1824283"/>
            <a:ext cx="5917884" cy="4498848"/>
          </a:xfrm>
          <a:prstGeom prst="rect">
            <a:avLst/>
          </a:prstGeom>
        </p:spPr>
      </p:pic>
      <p:sp>
        <p:nvSpPr>
          <p:cNvPr id="487" name="Shape 487"/>
          <p:cNvSpPr>
            <a:spLocks noGrp="1"/>
          </p:cNvSpPr>
          <p:nvPr>
            <p:ph type="title"/>
          </p:nvPr>
        </p:nvSpPr>
        <p:spPr>
          <a:xfrm>
            <a:off x="1091068" y="289992"/>
            <a:ext cx="7804547" cy="1518047"/>
          </a:xfrm>
          <a:prstGeom prst="rect">
            <a:avLst/>
          </a:prstGeom>
        </p:spPr>
        <p:txBody>
          <a:bodyPr/>
          <a:lstStyle/>
          <a:p>
            <a:pPr lvl="0">
              <a:defRPr sz="1800"/>
            </a:pPr>
            <a:r>
              <a:rPr sz="5625" dirty="0"/>
              <a:t>Teaching Mode</a:t>
            </a:r>
          </a:p>
        </p:txBody>
      </p:sp>
      <p:sp>
        <p:nvSpPr>
          <p:cNvPr id="6" name="Shape 493"/>
          <p:cNvSpPr/>
          <p:nvPr/>
        </p:nvSpPr>
        <p:spPr>
          <a:xfrm>
            <a:off x="4993341" y="4178931"/>
            <a:ext cx="1081315" cy="510039"/>
          </a:xfrm>
          <a:prstGeom prst="rect">
            <a:avLst/>
          </a:prstGeom>
          <a:ln w="50800">
            <a:solidFill>
              <a:srgbClr val="EC5D57"/>
            </a:solidFill>
            <a:miter lim="400000"/>
          </a:ln>
        </p:spPr>
        <p:txBody>
          <a:bodyPr lIns="0" tIns="0" rIns="0" bIns="0" anchor="ctr"/>
          <a:lstStyle/>
          <a:p>
            <a:pPr lvl="0">
              <a:defRPr sz="2400"/>
            </a:pPr>
            <a:endParaRPr/>
          </a:p>
        </p:txBody>
      </p:sp>
    </p:spTree>
    <p:extLst>
      <p:ext uri="{BB962C8B-B14F-4D97-AF65-F5344CB8AC3E}">
        <p14:creationId xmlns:p14="http://schemas.microsoft.com/office/powerpoint/2010/main" val="101309433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37284"/>
            <a:ext cx="10058400" cy="1100051"/>
          </a:xfrm>
        </p:spPr>
        <p:txBody>
          <a:bodyPr/>
          <a:lstStyle/>
          <a:p>
            <a:r>
              <a:rPr lang="en-US" dirty="0" smtClean="0"/>
              <a:t>Goals &amp; Objectives</a:t>
            </a:r>
            <a:endParaRPr lang="en-US" dirty="0"/>
          </a:p>
        </p:txBody>
      </p:sp>
      <p:sp>
        <p:nvSpPr>
          <p:cNvPr id="3" name="Content Placeholder 2"/>
          <p:cNvSpPr>
            <a:spLocks noGrp="1"/>
          </p:cNvSpPr>
          <p:nvPr>
            <p:ph idx="1"/>
          </p:nvPr>
        </p:nvSpPr>
        <p:spPr>
          <a:xfrm>
            <a:off x="1097280" y="1985434"/>
            <a:ext cx="10058400" cy="4023360"/>
          </a:xfrm>
        </p:spPr>
        <p:txBody>
          <a:bodyPr/>
          <a:lstStyle/>
          <a:p>
            <a:pPr marL="457200" indent="-342900">
              <a:buFont typeface="Arial" panose="020B0604020202020204" pitchFamily="34" charset="0"/>
              <a:buChar char="•"/>
            </a:pPr>
            <a:r>
              <a:rPr lang="en-US" sz="2400" dirty="0" smtClean="0"/>
              <a:t>Develop a low cost upper limb prosthetic that compares to commercial prosthetics in functionality</a:t>
            </a:r>
          </a:p>
          <a:p>
            <a:pPr marL="772160" lvl="3" indent="-165100"/>
            <a:r>
              <a:rPr lang="en-US" sz="2000" dirty="0" smtClean="0"/>
              <a:t>Assist amputees in grasping tasks</a:t>
            </a:r>
          </a:p>
          <a:p>
            <a:pPr lvl="3"/>
            <a:r>
              <a:rPr lang="en-US" sz="2000" dirty="0" smtClean="0"/>
              <a:t>Perform a wide range of hand gestures</a:t>
            </a:r>
            <a:endParaRPr lang="en-US" sz="1800" dirty="0" smtClean="0"/>
          </a:p>
          <a:p>
            <a:pPr lvl="1"/>
            <a:endParaRPr lang="en-US" dirty="0" smtClean="0"/>
          </a:p>
          <a:p>
            <a:pPr marL="457200" lvl="1" indent="-342900">
              <a:buFont typeface="Arial" panose="020B0604020202020204" pitchFamily="34" charset="0"/>
              <a:buChar char="•"/>
            </a:pPr>
            <a:r>
              <a:rPr lang="en-US" sz="2400" dirty="0" smtClean="0"/>
              <a:t>Incorporate a management system that will allow the user to adjust the prosthetic gestures by</a:t>
            </a:r>
          </a:p>
          <a:p>
            <a:pPr lvl="3"/>
            <a:r>
              <a:rPr lang="en-US" sz="2000" dirty="0" smtClean="0"/>
              <a:t>Changing the available gestures in the prosthetic</a:t>
            </a:r>
          </a:p>
          <a:p>
            <a:pPr lvl="3"/>
            <a:r>
              <a:rPr lang="en-US" sz="2000" dirty="0" smtClean="0"/>
              <a:t>Creating new custom gestures, specific to their needs</a:t>
            </a:r>
          </a:p>
          <a:p>
            <a:pPr lvl="1"/>
            <a:endParaRPr lang="en-US" dirty="0"/>
          </a:p>
          <a:p>
            <a:endParaRPr lang="en-US" dirty="0"/>
          </a:p>
        </p:txBody>
      </p:sp>
    </p:spTree>
    <p:extLst>
      <p:ext uri="{BB962C8B-B14F-4D97-AF65-F5344CB8AC3E}">
        <p14:creationId xmlns:p14="http://schemas.microsoft.com/office/powerpoint/2010/main" val="1721763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2005" y="1824283"/>
            <a:ext cx="5917884" cy="4498848"/>
          </a:xfrm>
          <a:prstGeom prst="rect">
            <a:avLst/>
          </a:prstGeom>
        </p:spPr>
      </p:pic>
      <p:sp>
        <p:nvSpPr>
          <p:cNvPr id="487" name="Shape 487"/>
          <p:cNvSpPr>
            <a:spLocks noGrp="1"/>
          </p:cNvSpPr>
          <p:nvPr>
            <p:ph type="title"/>
          </p:nvPr>
        </p:nvSpPr>
        <p:spPr>
          <a:xfrm>
            <a:off x="1091068" y="289992"/>
            <a:ext cx="7804547" cy="1518047"/>
          </a:xfrm>
          <a:prstGeom prst="rect">
            <a:avLst/>
          </a:prstGeom>
        </p:spPr>
        <p:txBody>
          <a:bodyPr/>
          <a:lstStyle/>
          <a:p>
            <a:pPr lvl="0">
              <a:defRPr sz="1800"/>
            </a:pPr>
            <a:r>
              <a:rPr sz="5625" dirty="0"/>
              <a:t>Teaching Mode</a:t>
            </a:r>
          </a:p>
        </p:txBody>
      </p:sp>
      <p:sp>
        <p:nvSpPr>
          <p:cNvPr id="6" name="Shape 493"/>
          <p:cNvSpPr/>
          <p:nvPr/>
        </p:nvSpPr>
        <p:spPr>
          <a:xfrm>
            <a:off x="6762011" y="5473028"/>
            <a:ext cx="1081315" cy="510039"/>
          </a:xfrm>
          <a:prstGeom prst="rect">
            <a:avLst/>
          </a:prstGeom>
          <a:ln w="50800">
            <a:solidFill>
              <a:srgbClr val="EC5D57"/>
            </a:solidFill>
            <a:miter lim="400000"/>
          </a:ln>
        </p:spPr>
        <p:txBody>
          <a:bodyPr lIns="0" tIns="0" rIns="0" bIns="0" anchor="ctr"/>
          <a:lstStyle/>
          <a:p>
            <a:pPr lvl="0">
              <a:defRPr sz="2400"/>
            </a:pPr>
            <a:endParaRPr/>
          </a:p>
        </p:txBody>
      </p:sp>
    </p:spTree>
    <p:extLst>
      <p:ext uri="{BB962C8B-B14F-4D97-AF65-F5344CB8AC3E}">
        <p14:creationId xmlns:p14="http://schemas.microsoft.com/office/powerpoint/2010/main" val="3191291758"/>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2005" y="1824283"/>
            <a:ext cx="5917884" cy="4498848"/>
          </a:xfrm>
          <a:prstGeom prst="rect">
            <a:avLst/>
          </a:prstGeom>
        </p:spPr>
      </p:pic>
      <p:sp>
        <p:nvSpPr>
          <p:cNvPr id="487" name="Shape 487"/>
          <p:cNvSpPr>
            <a:spLocks noGrp="1"/>
          </p:cNvSpPr>
          <p:nvPr>
            <p:ph type="title"/>
          </p:nvPr>
        </p:nvSpPr>
        <p:spPr>
          <a:xfrm>
            <a:off x="1091068" y="289992"/>
            <a:ext cx="7804547" cy="1518047"/>
          </a:xfrm>
          <a:prstGeom prst="rect">
            <a:avLst/>
          </a:prstGeom>
        </p:spPr>
        <p:txBody>
          <a:bodyPr/>
          <a:lstStyle/>
          <a:p>
            <a:pPr lvl="0">
              <a:defRPr sz="1800"/>
            </a:pPr>
            <a:r>
              <a:rPr sz="5625" dirty="0"/>
              <a:t>Teaching Mode</a:t>
            </a:r>
          </a:p>
        </p:txBody>
      </p:sp>
      <p:sp>
        <p:nvSpPr>
          <p:cNvPr id="6" name="Shape 493"/>
          <p:cNvSpPr/>
          <p:nvPr/>
        </p:nvSpPr>
        <p:spPr>
          <a:xfrm>
            <a:off x="4993341" y="4178931"/>
            <a:ext cx="1081315" cy="510039"/>
          </a:xfrm>
          <a:prstGeom prst="rect">
            <a:avLst/>
          </a:prstGeom>
          <a:ln w="50800">
            <a:solidFill>
              <a:srgbClr val="EC5D57"/>
            </a:solidFill>
            <a:miter lim="400000"/>
          </a:ln>
        </p:spPr>
        <p:txBody>
          <a:bodyPr lIns="0" tIns="0" rIns="0" bIns="0" anchor="ctr"/>
          <a:lstStyle/>
          <a:p>
            <a:pPr lvl="0">
              <a:defRPr sz="2400"/>
            </a:pPr>
            <a:endParaRPr/>
          </a:p>
        </p:txBody>
      </p:sp>
    </p:spTree>
    <p:extLst>
      <p:ext uri="{BB962C8B-B14F-4D97-AF65-F5344CB8AC3E}">
        <p14:creationId xmlns:p14="http://schemas.microsoft.com/office/powerpoint/2010/main" val="297962712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2005" y="1824283"/>
            <a:ext cx="5917884" cy="4498848"/>
          </a:xfrm>
          <a:prstGeom prst="rect">
            <a:avLst/>
          </a:prstGeom>
        </p:spPr>
      </p:pic>
      <p:sp>
        <p:nvSpPr>
          <p:cNvPr id="487" name="Shape 487"/>
          <p:cNvSpPr>
            <a:spLocks noGrp="1"/>
          </p:cNvSpPr>
          <p:nvPr>
            <p:ph type="title"/>
          </p:nvPr>
        </p:nvSpPr>
        <p:spPr>
          <a:xfrm>
            <a:off x="1091068" y="289992"/>
            <a:ext cx="7804547" cy="1518047"/>
          </a:xfrm>
          <a:prstGeom prst="rect">
            <a:avLst/>
          </a:prstGeom>
        </p:spPr>
        <p:txBody>
          <a:bodyPr/>
          <a:lstStyle/>
          <a:p>
            <a:pPr lvl="0">
              <a:defRPr sz="1800"/>
            </a:pPr>
            <a:r>
              <a:rPr sz="5625" dirty="0"/>
              <a:t>Teaching Mode</a:t>
            </a:r>
          </a:p>
        </p:txBody>
      </p:sp>
      <p:sp>
        <p:nvSpPr>
          <p:cNvPr id="6" name="Shape 493"/>
          <p:cNvSpPr/>
          <p:nvPr/>
        </p:nvSpPr>
        <p:spPr>
          <a:xfrm>
            <a:off x="7747800" y="4201913"/>
            <a:ext cx="1081315" cy="510039"/>
          </a:xfrm>
          <a:prstGeom prst="rect">
            <a:avLst/>
          </a:prstGeom>
          <a:ln w="50800">
            <a:solidFill>
              <a:srgbClr val="EC5D57"/>
            </a:solidFill>
            <a:miter lim="400000"/>
          </a:ln>
        </p:spPr>
        <p:txBody>
          <a:bodyPr lIns="0" tIns="0" rIns="0" bIns="0" anchor="ctr"/>
          <a:lstStyle/>
          <a:p>
            <a:pPr lvl="0">
              <a:defRPr sz="2400"/>
            </a:pPr>
            <a:endParaRPr/>
          </a:p>
        </p:txBody>
      </p:sp>
    </p:spTree>
    <p:extLst>
      <p:ext uri="{BB962C8B-B14F-4D97-AF65-F5344CB8AC3E}">
        <p14:creationId xmlns:p14="http://schemas.microsoft.com/office/powerpoint/2010/main" val="294107520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2005" y="1824283"/>
            <a:ext cx="5917884" cy="4498848"/>
          </a:xfrm>
          <a:prstGeom prst="rect">
            <a:avLst/>
          </a:prstGeom>
        </p:spPr>
      </p:pic>
      <p:sp>
        <p:nvSpPr>
          <p:cNvPr id="487" name="Shape 487"/>
          <p:cNvSpPr>
            <a:spLocks noGrp="1"/>
          </p:cNvSpPr>
          <p:nvPr>
            <p:ph type="title"/>
          </p:nvPr>
        </p:nvSpPr>
        <p:spPr>
          <a:xfrm>
            <a:off x="1091068" y="289992"/>
            <a:ext cx="7804547" cy="1518047"/>
          </a:xfrm>
          <a:prstGeom prst="rect">
            <a:avLst/>
          </a:prstGeom>
        </p:spPr>
        <p:txBody>
          <a:bodyPr/>
          <a:lstStyle/>
          <a:p>
            <a:pPr lvl="0">
              <a:defRPr sz="1800"/>
            </a:pPr>
            <a:r>
              <a:rPr sz="5625" dirty="0"/>
              <a:t>Teaching Mode</a:t>
            </a:r>
          </a:p>
        </p:txBody>
      </p:sp>
      <p:sp>
        <p:nvSpPr>
          <p:cNvPr id="7" name="Shape 493"/>
          <p:cNvSpPr/>
          <p:nvPr/>
        </p:nvSpPr>
        <p:spPr>
          <a:xfrm>
            <a:off x="4993341" y="4191639"/>
            <a:ext cx="1081315" cy="510039"/>
          </a:xfrm>
          <a:prstGeom prst="rect">
            <a:avLst/>
          </a:prstGeom>
          <a:ln w="50800">
            <a:solidFill>
              <a:srgbClr val="EC5D57"/>
            </a:solidFill>
            <a:miter lim="400000"/>
          </a:ln>
        </p:spPr>
        <p:txBody>
          <a:bodyPr lIns="0" tIns="0" rIns="0" bIns="0" anchor="ctr"/>
          <a:lstStyle/>
          <a:p>
            <a:pPr lvl="0">
              <a:defRPr sz="2400"/>
            </a:pPr>
            <a:endParaRPr/>
          </a:p>
        </p:txBody>
      </p:sp>
    </p:spTree>
    <p:extLst>
      <p:ext uri="{BB962C8B-B14F-4D97-AF65-F5344CB8AC3E}">
        <p14:creationId xmlns:p14="http://schemas.microsoft.com/office/powerpoint/2010/main" val="271714667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2005" y="1824283"/>
            <a:ext cx="5917884" cy="4498848"/>
          </a:xfrm>
          <a:prstGeom prst="rect">
            <a:avLst/>
          </a:prstGeom>
        </p:spPr>
      </p:pic>
      <p:sp>
        <p:nvSpPr>
          <p:cNvPr id="487" name="Shape 487"/>
          <p:cNvSpPr>
            <a:spLocks noGrp="1"/>
          </p:cNvSpPr>
          <p:nvPr>
            <p:ph type="title"/>
          </p:nvPr>
        </p:nvSpPr>
        <p:spPr>
          <a:xfrm>
            <a:off x="1091068" y="289992"/>
            <a:ext cx="7804547" cy="1518047"/>
          </a:xfrm>
          <a:prstGeom prst="rect">
            <a:avLst/>
          </a:prstGeom>
        </p:spPr>
        <p:txBody>
          <a:bodyPr/>
          <a:lstStyle/>
          <a:p>
            <a:pPr lvl="0">
              <a:defRPr sz="1800"/>
            </a:pPr>
            <a:r>
              <a:rPr sz="5625" dirty="0"/>
              <a:t>Teaching Mode</a:t>
            </a:r>
          </a:p>
        </p:txBody>
      </p:sp>
      <p:sp>
        <p:nvSpPr>
          <p:cNvPr id="6" name="Shape 493"/>
          <p:cNvSpPr/>
          <p:nvPr/>
        </p:nvSpPr>
        <p:spPr>
          <a:xfrm>
            <a:off x="5184304" y="2487781"/>
            <a:ext cx="1081315" cy="510039"/>
          </a:xfrm>
          <a:prstGeom prst="rect">
            <a:avLst/>
          </a:prstGeom>
          <a:ln w="50800">
            <a:solidFill>
              <a:srgbClr val="EC5D57"/>
            </a:solidFill>
            <a:miter lim="400000"/>
          </a:ln>
        </p:spPr>
        <p:txBody>
          <a:bodyPr lIns="0" tIns="0" rIns="0" bIns="0" anchor="ctr"/>
          <a:lstStyle/>
          <a:p>
            <a:pPr lvl="0">
              <a:defRPr sz="2400"/>
            </a:pPr>
            <a:endParaRPr/>
          </a:p>
        </p:txBody>
      </p:sp>
    </p:spTree>
    <p:extLst>
      <p:ext uri="{BB962C8B-B14F-4D97-AF65-F5344CB8AC3E}">
        <p14:creationId xmlns:p14="http://schemas.microsoft.com/office/powerpoint/2010/main" val="2197772681"/>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20418" y="1654819"/>
            <a:ext cx="10508974" cy="204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0834" y="653410"/>
            <a:ext cx="4274820" cy="792897"/>
          </a:xfrm>
        </p:spPr>
        <p:txBody>
          <a:bodyPr/>
          <a:lstStyle/>
          <a:p>
            <a:r>
              <a:rPr lang="en-US" dirty="0" smtClean="0"/>
              <a:t>Servo Subsystem</a:t>
            </a:r>
            <a:endParaRPr lang="en-US" dirty="0"/>
          </a:p>
        </p:txBody>
      </p:sp>
      <p:pic>
        <p:nvPicPr>
          <p:cNvPr id="3" name="Picture 2"/>
          <p:cNvPicPr>
            <a:picLocks noChangeAspect="1"/>
          </p:cNvPicPr>
          <p:nvPr/>
        </p:nvPicPr>
        <p:blipFill>
          <a:blip r:embed="rId2"/>
          <a:stretch>
            <a:fillRect/>
          </a:stretch>
        </p:blipFill>
        <p:spPr>
          <a:xfrm>
            <a:off x="3125102" y="125718"/>
            <a:ext cx="8943891" cy="6327648"/>
          </a:xfrm>
          <a:prstGeom prst="rect">
            <a:avLst/>
          </a:prstGeom>
        </p:spPr>
      </p:pic>
      <p:pic>
        <p:nvPicPr>
          <p:cNvPr id="7" name="Picture 6"/>
          <p:cNvPicPr>
            <a:picLocks noChangeAspect="1"/>
          </p:cNvPicPr>
          <p:nvPr/>
        </p:nvPicPr>
        <p:blipFill>
          <a:blip r:embed="rId3"/>
          <a:stretch>
            <a:fillRect/>
          </a:stretch>
        </p:blipFill>
        <p:spPr>
          <a:xfrm>
            <a:off x="530834" y="2237385"/>
            <a:ext cx="1830044" cy="2104313"/>
          </a:xfrm>
          <a:prstGeom prst="rect">
            <a:avLst/>
          </a:prstGeom>
        </p:spPr>
      </p:pic>
    </p:spTree>
    <p:extLst>
      <p:ext uri="{BB962C8B-B14F-4D97-AF65-F5344CB8AC3E}">
        <p14:creationId xmlns:p14="http://schemas.microsoft.com/office/powerpoint/2010/main" val="3943339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Servo Motors</a:t>
            </a:r>
            <a:endParaRPr lang="en-US" dirty="0"/>
          </a:p>
        </p:txBody>
      </p:sp>
      <p:sp>
        <p:nvSpPr>
          <p:cNvPr id="5" name="Content Placeholder 4"/>
          <p:cNvSpPr>
            <a:spLocks noGrp="1"/>
          </p:cNvSpPr>
          <p:nvPr>
            <p:ph idx="1"/>
          </p:nvPr>
        </p:nvSpPr>
        <p:spPr>
          <a:xfrm>
            <a:off x="1251935" y="1825625"/>
            <a:ext cx="5077408" cy="4351338"/>
          </a:xfrm>
        </p:spPr>
        <p:txBody>
          <a:bodyPr>
            <a:normAutofit/>
          </a:bodyPr>
          <a:lstStyle/>
          <a:p>
            <a:pPr lvl="1">
              <a:buFont typeface="Arial" panose="020B0604020202020204" pitchFamily="34" charset="0"/>
              <a:buChar char="•"/>
            </a:pPr>
            <a:r>
              <a:rPr lang="en-US" sz="2400" dirty="0" smtClean="0"/>
              <a:t>6V DC </a:t>
            </a:r>
          </a:p>
          <a:p>
            <a:pPr lvl="1">
              <a:buFont typeface="Arial" panose="020B0604020202020204" pitchFamily="34" charset="0"/>
              <a:buChar char="•"/>
            </a:pPr>
            <a:r>
              <a:rPr lang="en-US" sz="2400" dirty="0" smtClean="0"/>
              <a:t>High torque</a:t>
            </a:r>
          </a:p>
          <a:p>
            <a:pPr lvl="1">
              <a:buFont typeface="Arial" panose="020B0604020202020204" pitchFamily="34" charset="0"/>
              <a:buChar char="•"/>
            </a:pPr>
            <a:r>
              <a:rPr lang="en-US" sz="2400" dirty="0" smtClean="0"/>
              <a:t>Lock in place when powered</a:t>
            </a:r>
          </a:p>
          <a:p>
            <a:pPr lvl="1">
              <a:buFont typeface="Arial" panose="020B0604020202020204" pitchFamily="34" charset="0"/>
              <a:buChar char="•"/>
            </a:pPr>
            <a:r>
              <a:rPr lang="en-US" sz="2400" dirty="0" smtClean="0"/>
              <a:t>Controlled by PWM from a microcontroller</a:t>
            </a:r>
          </a:p>
          <a:p>
            <a:pPr lvl="1">
              <a:buFont typeface="Arial" panose="020B0604020202020204" pitchFamily="34" charset="0"/>
              <a:buChar char="•"/>
            </a:pPr>
            <a:r>
              <a:rPr lang="en-US" sz="2400" dirty="0" smtClean="0"/>
              <a:t>Small, portable, light(ish)</a:t>
            </a:r>
          </a:p>
          <a:p>
            <a:pPr lvl="1">
              <a:buFont typeface="Arial" panose="020B0604020202020204" pitchFamily="34" charset="0"/>
              <a:buChar char="•"/>
            </a:pPr>
            <a:r>
              <a:rPr lang="en-US" sz="2400" dirty="0" smtClean="0"/>
              <a:t>Low cost</a:t>
            </a:r>
          </a:p>
          <a:p>
            <a:pPr lvl="1">
              <a:buFont typeface="Arial" panose="020B0604020202020204" pitchFamily="34" charset="0"/>
              <a:buChar char="•"/>
            </a:pPr>
            <a:r>
              <a:rPr lang="en-US" sz="2400" dirty="0" smtClean="0"/>
              <a:t>Human Strength: 2 kg*cm – 36 kg*cm</a:t>
            </a:r>
          </a:p>
        </p:txBody>
      </p:sp>
      <p:graphicFrame>
        <p:nvGraphicFramePr>
          <p:cNvPr id="2" name="Table 1"/>
          <p:cNvGraphicFramePr>
            <a:graphicFrameLocks noGrp="1"/>
          </p:cNvGraphicFramePr>
          <p:nvPr>
            <p:extLst>
              <p:ext uri="{D42A27DB-BD31-4B8C-83A1-F6EECF244321}">
                <p14:modId xmlns:p14="http://schemas.microsoft.com/office/powerpoint/2010/main" val="1309100414"/>
              </p:ext>
            </p:extLst>
          </p:nvPr>
        </p:nvGraphicFramePr>
        <p:xfrm>
          <a:off x="6604000" y="2967815"/>
          <a:ext cx="5271088" cy="2690551"/>
        </p:xfrm>
        <a:graphic>
          <a:graphicData uri="http://schemas.openxmlformats.org/drawingml/2006/table">
            <a:tbl>
              <a:tblPr firstRow="1" bandRow="1">
                <a:tableStyleId>{5C22544A-7EE6-4342-B048-85BDC9FD1C3A}</a:tableStyleId>
              </a:tblPr>
              <a:tblGrid>
                <a:gridCol w="2635544"/>
                <a:gridCol w="2635544"/>
              </a:tblGrid>
              <a:tr h="379843">
                <a:tc>
                  <a:txBody>
                    <a:bodyPr/>
                    <a:lstStyle/>
                    <a:p>
                      <a:r>
                        <a:rPr lang="en-US" dirty="0" smtClean="0"/>
                        <a:t>Characteristic</a:t>
                      </a:r>
                      <a:endParaRPr lang="en-US" dirty="0"/>
                    </a:p>
                  </a:txBody>
                  <a:tcPr/>
                </a:tc>
                <a:tc>
                  <a:txBody>
                    <a:bodyPr/>
                    <a:lstStyle/>
                    <a:p>
                      <a:r>
                        <a:rPr lang="en-US" dirty="0" err="1" smtClean="0"/>
                        <a:t>Pololu</a:t>
                      </a:r>
                      <a:r>
                        <a:rPr lang="en-US" baseline="0" dirty="0" smtClean="0"/>
                        <a:t> 1501MG</a:t>
                      </a:r>
                      <a:endParaRPr lang="en-US" dirty="0"/>
                    </a:p>
                  </a:txBody>
                  <a:tcPr/>
                </a:tc>
              </a:tr>
              <a:tr h="385118">
                <a:tc>
                  <a:txBody>
                    <a:bodyPr/>
                    <a:lstStyle/>
                    <a:p>
                      <a:r>
                        <a:rPr lang="en-US" dirty="0" smtClean="0"/>
                        <a:t>Rotational</a:t>
                      </a:r>
                      <a:r>
                        <a:rPr lang="en-US" baseline="0" dirty="0" smtClean="0"/>
                        <a:t> range</a:t>
                      </a:r>
                      <a:endParaRPr lang="en-US" dirty="0"/>
                    </a:p>
                  </a:txBody>
                  <a:tcPr/>
                </a:tc>
                <a:tc>
                  <a:txBody>
                    <a:bodyPr/>
                    <a:lstStyle/>
                    <a:p>
                      <a:r>
                        <a:rPr lang="en-US" dirty="0" smtClean="0"/>
                        <a:t>180°</a:t>
                      </a:r>
                      <a:endParaRPr lang="en-US" dirty="0"/>
                    </a:p>
                  </a:txBody>
                  <a:tcPr/>
                </a:tc>
              </a:tr>
              <a:tr h="385118">
                <a:tc>
                  <a:txBody>
                    <a:bodyPr/>
                    <a:lstStyle/>
                    <a:p>
                      <a:r>
                        <a:rPr lang="en-US" dirty="0" smtClean="0"/>
                        <a:t>Strength</a:t>
                      </a:r>
                      <a:endParaRPr lang="en-US" dirty="0"/>
                    </a:p>
                  </a:txBody>
                  <a:tcPr/>
                </a:tc>
                <a:tc>
                  <a:txBody>
                    <a:bodyPr/>
                    <a:lstStyle/>
                    <a:p>
                      <a:r>
                        <a:rPr lang="en-US" dirty="0" smtClean="0"/>
                        <a:t>16 kg*cm </a:t>
                      </a:r>
                      <a:endParaRPr lang="en-US" dirty="0"/>
                    </a:p>
                  </a:txBody>
                  <a:tcPr/>
                </a:tc>
              </a:tr>
              <a:tr h="385118">
                <a:tc>
                  <a:txBody>
                    <a:bodyPr/>
                    <a:lstStyle/>
                    <a:p>
                      <a:r>
                        <a:rPr lang="en-US" dirty="0" smtClean="0"/>
                        <a:t>Weight</a:t>
                      </a:r>
                      <a:endParaRPr lang="en-US" dirty="0"/>
                    </a:p>
                  </a:txBody>
                  <a:tcPr/>
                </a:tc>
                <a:tc>
                  <a:txBody>
                    <a:bodyPr/>
                    <a:lstStyle/>
                    <a:p>
                      <a:r>
                        <a:rPr lang="en-US" dirty="0" smtClean="0"/>
                        <a:t>2.11</a:t>
                      </a:r>
                      <a:r>
                        <a:rPr lang="en-US" baseline="0" dirty="0" smtClean="0"/>
                        <a:t> ounces (each)</a:t>
                      </a:r>
                      <a:endParaRPr lang="en-US" dirty="0"/>
                    </a:p>
                  </a:txBody>
                  <a:tcPr/>
                </a:tc>
              </a:tr>
              <a:tr h="385118">
                <a:tc>
                  <a:txBody>
                    <a:bodyPr/>
                    <a:lstStyle/>
                    <a:p>
                      <a:r>
                        <a:rPr lang="en-US" dirty="0" smtClean="0"/>
                        <a:t>Cost</a:t>
                      </a:r>
                      <a:endParaRPr lang="en-US" dirty="0"/>
                    </a:p>
                  </a:txBody>
                  <a:tcPr/>
                </a:tc>
                <a:tc>
                  <a:txBody>
                    <a:bodyPr/>
                    <a:lstStyle/>
                    <a:p>
                      <a:r>
                        <a:rPr lang="en-US" dirty="0" smtClean="0"/>
                        <a:t>$20.00</a:t>
                      </a:r>
                      <a:r>
                        <a:rPr lang="en-US" baseline="0" dirty="0" smtClean="0"/>
                        <a:t> (each)</a:t>
                      </a:r>
                      <a:endParaRPr lang="en-US" dirty="0"/>
                    </a:p>
                  </a:txBody>
                  <a:tcPr/>
                </a:tc>
              </a:tr>
              <a:tr h="385118">
                <a:tc>
                  <a:txBody>
                    <a:bodyPr/>
                    <a:lstStyle/>
                    <a:p>
                      <a:r>
                        <a:rPr lang="en-US" dirty="0" smtClean="0"/>
                        <a:t>Size</a:t>
                      </a:r>
                      <a:endParaRPr lang="en-US" dirty="0"/>
                    </a:p>
                  </a:txBody>
                  <a:tcPr/>
                </a:tc>
                <a:tc>
                  <a:txBody>
                    <a:bodyPr/>
                    <a:lstStyle/>
                    <a:p>
                      <a:r>
                        <a:rPr lang="en-US" sz="1800" kern="1200" dirty="0" smtClean="0">
                          <a:solidFill>
                            <a:schemeClr val="dk1"/>
                          </a:solidFill>
                          <a:effectLst/>
                          <a:latin typeface="+mn-lt"/>
                          <a:ea typeface="+mn-ea"/>
                          <a:cs typeface="+mn-cs"/>
                        </a:rPr>
                        <a:t>1.6 “ L</a:t>
                      </a:r>
                      <a:r>
                        <a:rPr lang="en-US" sz="1800" kern="1200" baseline="0" dirty="0" smtClean="0">
                          <a:solidFill>
                            <a:schemeClr val="dk1"/>
                          </a:solidFill>
                          <a:effectLst/>
                          <a:latin typeface="+mn-lt"/>
                          <a:ea typeface="+mn-ea"/>
                          <a:cs typeface="+mn-cs"/>
                        </a:rPr>
                        <a:t> x </a:t>
                      </a:r>
                      <a:r>
                        <a:rPr lang="en-US" sz="1800" kern="1200" dirty="0" smtClean="0">
                          <a:solidFill>
                            <a:schemeClr val="dk1"/>
                          </a:solidFill>
                          <a:effectLst/>
                          <a:latin typeface="+mn-lt"/>
                          <a:ea typeface="+mn-ea"/>
                          <a:cs typeface="+mn-cs"/>
                        </a:rPr>
                        <a:t>0.8 “ W x 1.55” H</a:t>
                      </a:r>
                      <a:endParaRPr lang="en-US" dirty="0"/>
                    </a:p>
                  </a:txBody>
                  <a:tcPr/>
                </a:tc>
              </a:tr>
              <a:tr h="385118">
                <a:tc>
                  <a:txBody>
                    <a:bodyPr/>
                    <a:lstStyle/>
                    <a:p>
                      <a:r>
                        <a:rPr lang="en-US" dirty="0" smtClean="0"/>
                        <a:t>Power Consumption</a:t>
                      </a:r>
                      <a:endParaRPr lang="en-US" dirty="0"/>
                    </a:p>
                  </a:txBody>
                  <a:tcPr/>
                </a:tc>
                <a:tc>
                  <a:txBody>
                    <a:bodyPr/>
                    <a:lstStyle/>
                    <a:p>
                      <a:r>
                        <a:rPr lang="en-US" dirty="0" smtClean="0"/>
                        <a:t>500 mA</a:t>
                      </a:r>
                      <a:endParaRPr lang="en-US" dirty="0"/>
                    </a:p>
                  </a:txBody>
                  <a:tcPr/>
                </a:tc>
              </a:tr>
            </a:tbl>
          </a:graphicData>
        </a:graphic>
      </p:graphicFrame>
      <p:sp>
        <p:nvSpPr>
          <p:cNvPr id="3" name="TextBox 2"/>
          <p:cNvSpPr txBox="1"/>
          <p:nvPr/>
        </p:nvSpPr>
        <p:spPr>
          <a:xfrm>
            <a:off x="838200" y="5807631"/>
            <a:ext cx="6635856" cy="369332"/>
          </a:xfrm>
          <a:prstGeom prst="rect">
            <a:avLst/>
          </a:prstGeom>
          <a:noFill/>
        </p:spPr>
        <p:txBody>
          <a:bodyPr wrap="none" rtlCol="0">
            <a:spAutoFit/>
          </a:bodyPr>
          <a:lstStyle/>
          <a:p>
            <a:r>
              <a:rPr lang="en-US" dirty="0"/>
              <a:t>[1] </a:t>
            </a:r>
            <a:r>
              <a:rPr lang="en-US" dirty="0">
                <a:hlinkClick r:id="rId3"/>
              </a:rPr>
              <a:t>Hand Grip Torque Strength. S. Keith Adams. Iowa State University.</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6347" y="461639"/>
            <a:ext cx="2695375" cy="2343705"/>
          </a:xfrm>
          <a:prstGeom prst="rect">
            <a:avLst/>
          </a:prstGeom>
        </p:spPr>
      </p:pic>
    </p:spTree>
    <p:extLst>
      <p:ext uri="{BB962C8B-B14F-4D97-AF65-F5344CB8AC3E}">
        <p14:creationId xmlns:p14="http://schemas.microsoft.com/office/powerpoint/2010/main" val="2234342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Servo Controller</a:t>
            </a:r>
            <a:endParaRPr lang="en-US" dirty="0"/>
          </a:p>
        </p:txBody>
      </p:sp>
      <p:sp>
        <p:nvSpPr>
          <p:cNvPr id="8" name="Content Placeholder 7"/>
          <p:cNvSpPr>
            <a:spLocks noGrp="1"/>
          </p:cNvSpPr>
          <p:nvPr>
            <p:ph sz="half" idx="1"/>
          </p:nvPr>
        </p:nvSpPr>
        <p:spPr/>
        <p:txBody>
          <a:bodyPr/>
          <a:lstStyle/>
          <a:p>
            <a:pPr lvl="1">
              <a:buFont typeface="Arial" panose="020B0604020202020204" pitchFamily="34" charset="0"/>
              <a:buChar char="•"/>
            </a:pPr>
            <a:r>
              <a:rPr lang="en-US" sz="2200" dirty="0" smtClean="0"/>
              <a:t>Receives</a:t>
            </a:r>
            <a:r>
              <a:rPr lang="en-US" sz="2400" dirty="0" smtClean="0"/>
              <a:t> </a:t>
            </a:r>
            <a:r>
              <a:rPr lang="en-US" sz="2200" dirty="0" smtClean="0"/>
              <a:t>positioning information from main controller</a:t>
            </a:r>
          </a:p>
          <a:p>
            <a:pPr lvl="2"/>
            <a:r>
              <a:rPr lang="en-US" sz="2000" dirty="0" smtClean="0"/>
              <a:t>UART packets </a:t>
            </a:r>
          </a:p>
          <a:p>
            <a:pPr lvl="1">
              <a:buFont typeface="Arial" panose="020B0604020202020204" pitchFamily="34" charset="0"/>
              <a:buChar char="•"/>
            </a:pPr>
            <a:r>
              <a:rPr lang="en-US" sz="2400" dirty="0" smtClean="0"/>
              <a:t>Parses message </a:t>
            </a:r>
            <a:endParaRPr lang="en-US" sz="2400" dirty="0"/>
          </a:p>
          <a:p>
            <a:pPr lvl="1">
              <a:buFont typeface="Arial" panose="020B0604020202020204" pitchFamily="34" charset="0"/>
              <a:buChar char="•"/>
            </a:pPr>
            <a:r>
              <a:rPr lang="en-US" sz="2400" dirty="0" smtClean="0"/>
              <a:t>move corresponding positions to corresponding servos</a:t>
            </a:r>
          </a:p>
          <a:p>
            <a:endParaRPr lang="en-US" dirty="0" smtClean="0"/>
          </a:p>
          <a:p>
            <a:endParaRPr lang="en-US" dirty="0"/>
          </a:p>
        </p:txBody>
      </p:sp>
      <p:pic>
        <p:nvPicPr>
          <p:cNvPr id="10" name="Content Placeholder 9"/>
          <p:cNvPicPr>
            <a:picLocks noGrp="1" noChangeAspect="1"/>
          </p:cNvPicPr>
          <p:nvPr>
            <p:ph sz="half" idx="2"/>
          </p:nvPr>
        </p:nvPicPr>
        <p:blipFill>
          <a:blip r:embed="rId3"/>
          <a:stretch>
            <a:fillRect/>
          </a:stretch>
        </p:blipFill>
        <p:spPr>
          <a:xfrm>
            <a:off x="5758389" y="1800315"/>
            <a:ext cx="6215891" cy="4266656"/>
          </a:xfrm>
          <a:prstGeom prst="rect">
            <a:avLst/>
          </a:prstGeom>
        </p:spPr>
      </p:pic>
    </p:spTree>
    <p:extLst>
      <p:ext uri="{BB962C8B-B14F-4D97-AF65-F5344CB8AC3E}">
        <p14:creationId xmlns:p14="http://schemas.microsoft.com/office/powerpoint/2010/main" val="17997224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pic>
        <p:nvPicPr>
          <p:cNvPr id="6" name="Content Placeholder 8"/>
          <p:cNvPicPr>
            <a:picLocks noGrp="1" noChangeAspect="1"/>
          </p:cNvPicPr>
          <p:nvPr/>
        </p:nvPicPr>
        <p:blipFill>
          <a:blip r:embed="rId3"/>
          <a:stretch>
            <a:fillRect/>
          </a:stretch>
        </p:blipFill>
        <p:spPr>
          <a:xfrm>
            <a:off x="1955581" y="1862670"/>
            <a:ext cx="6962387" cy="4426146"/>
          </a:xfrm>
          <a:prstGeom prst="rect">
            <a:avLst/>
          </a:prstGeom>
        </p:spPr>
      </p:pic>
    </p:spTree>
    <p:extLst>
      <p:ext uri="{BB962C8B-B14F-4D97-AF65-F5344CB8AC3E}">
        <p14:creationId xmlns:p14="http://schemas.microsoft.com/office/powerpoint/2010/main" val="1062818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20418" y="1654819"/>
            <a:ext cx="10508974" cy="204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7634" y="834291"/>
            <a:ext cx="4681220" cy="856397"/>
          </a:xfrm>
        </p:spPr>
        <p:txBody>
          <a:bodyPr/>
          <a:lstStyle/>
          <a:p>
            <a:r>
              <a:rPr lang="en-US" dirty="0" smtClean="0"/>
              <a:t>Sensor Subsystem</a:t>
            </a:r>
            <a:endParaRPr lang="en-US" dirty="0"/>
          </a:p>
        </p:txBody>
      </p:sp>
      <p:pic>
        <p:nvPicPr>
          <p:cNvPr id="3" name="Picture 2"/>
          <p:cNvPicPr>
            <a:picLocks noChangeAspect="1"/>
          </p:cNvPicPr>
          <p:nvPr/>
        </p:nvPicPr>
        <p:blipFill>
          <a:blip r:embed="rId3"/>
          <a:stretch>
            <a:fillRect/>
          </a:stretch>
        </p:blipFill>
        <p:spPr>
          <a:xfrm>
            <a:off x="3139621" y="125718"/>
            <a:ext cx="8943891" cy="6327648"/>
          </a:xfrm>
          <a:prstGeom prst="rect">
            <a:avLst/>
          </a:prstGeom>
        </p:spPr>
      </p:pic>
      <p:pic>
        <p:nvPicPr>
          <p:cNvPr id="8" name="Picture 7"/>
          <p:cNvPicPr>
            <a:picLocks noChangeAspect="1"/>
          </p:cNvPicPr>
          <p:nvPr/>
        </p:nvPicPr>
        <p:blipFill>
          <a:blip r:embed="rId4"/>
          <a:stretch>
            <a:fillRect/>
          </a:stretch>
        </p:blipFill>
        <p:spPr>
          <a:xfrm>
            <a:off x="327634" y="2336136"/>
            <a:ext cx="1830044" cy="2104313"/>
          </a:xfrm>
          <a:prstGeom prst="rect">
            <a:avLst/>
          </a:prstGeom>
        </p:spPr>
      </p:pic>
    </p:spTree>
    <p:extLst>
      <p:ext uri="{BB962C8B-B14F-4D97-AF65-F5344CB8AC3E}">
        <p14:creationId xmlns:p14="http://schemas.microsoft.com/office/powerpoint/2010/main" val="1275189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xfrm>
            <a:off x="1177727" y="210939"/>
            <a:ext cx="7804547" cy="1518047"/>
          </a:xfrm>
          <a:prstGeom prst="rect">
            <a:avLst/>
          </a:prstGeom>
        </p:spPr>
        <p:txBody>
          <a:bodyPr/>
          <a:lstStyle/>
          <a:p>
            <a:pPr lvl="0">
              <a:defRPr sz="1800"/>
            </a:pPr>
            <a:r>
              <a:rPr sz="5625" dirty="0"/>
              <a:t>Specifications</a:t>
            </a:r>
          </a:p>
        </p:txBody>
      </p:sp>
      <p:graphicFrame>
        <p:nvGraphicFramePr>
          <p:cNvPr id="42" name="Table 42"/>
          <p:cNvGraphicFramePr/>
          <p:nvPr>
            <p:extLst>
              <p:ext uri="{D42A27DB-BD31-4B8C-83A1-F6EECF244321}">
                <p14:modId xmlns:p14="http://schemas.microsoft.com/office/powerpoint/2010/main" val="2520192325"/>
              </p:ext>
            </p:extLst>
          </p:nvPr>
        </p:nvGraphicFramePr>
        <p:xfrm>
          <a:off x="1623334" y="1963409"/>
          <a:ext cx="7883524" cy="4064384"/>
        </p:xfrm>
        <a:graphic>
          <a:graphicData uri="http://schemas.openxmlformats.org/drawingml/2006/table">
            <a:tbl>
              <a:tblPr firstRow="1" bandRow="1">
                <a:tableStyleId>{5C22544A-7EE6-4342-B048-85BDC9FD1C3A}</a:tableStyleId>
              </a:tblPr>
              <a:tblGrid>
                <a:gridCol w="2335901"/>
                <a:gridCol w="2335901"/>
                <a:gridCol w="3211722"/>
              </a:tblGrid>
              <a:tr h="574051">
                <a:tc>
                  <a:txBody>
                    <a:bodyPr/>
                    <a:lstStyle/>
                    <a:p>
                      <a:pPr lvl="0" algn="l" defTabSz="914400">
                        <a:defRPr sz="1800" b="0">
                          <a:solidFill>
                            <a:srgbClr val="000000"/>
                          </a:solidFill>
                        </a:defRPr>
                      </a:pPr>
                      <a:r>
                        <a:rPr sz="1500" b="1" dirty="0" smtClean="0"/>
                        <a:t>Component</a:t>
                      </a:r>
                      <a:endParaRPr sz="1500" b="1" dirty="0">
                        <a:solidFill>
                          <a:srgbClr val="FFFFFF"/>
                        </a:solidFill>
                        <a:latin typeface="Helvetica Light"/>
                        <a:ea typeface="Helvetica Light"/>
                        <a:cs typeface="Helvetica Light"/>
                      </a:endParaRPr>
                    </a:p>
                  </a:txBody>
                  <a:tcPr marL="35719" marR="35719" marT="35719" marB="35719" anchor="ctr" horzOverflow="overflow"/>
                </a:tc>
                <a:tc>
                  <a:txBody>
                    <a:bodyPr/>
                    <a:lstStyle/>
                    <a:p>
                      <a:pPr lvl="0" algn="l" defTabSz="914400">
                        <a:defRPr sz="1800" b="0">
                          <a:solidFill>
                            <a:srgbClr val="000000"/>
                          </a:solidFill>
                        </a:defRPr>
                      </a:pPr>
                      <a:r>
                        <a:rPr sz="1500" b="1" dirty="0"/>
                        <a:t>Parameter</a:t>
                      </a:r>
                      <a:endParaRPr sz="1500" b="1" dirty="0">
                        <a:solidFill>
                          <a:srgbClr val="FFFFFF"/>
                        </a:solidFill>
                        <a:latin typeface="Helvetica Light"/>
                        <a:ea typeface="Helvetica Light"/>
                        <a:cs typeface="Helvetica Light"/>
                      </a:endParaRPr>
                    </a:p>
                  </a:txBody>
                  <a:tcPr marL="35719" marR="35719" marT="35719" marB="35719" anchor="ctr" horzOverflow="overflow"/>
                </a:tc>
                <a:tc>
                  <a:txBody>
                    <a:bodyPr/>
                    <a:lstStyle/>
                    <a:p>
                      <a:pPr lvl="0" algn="l" defTabSz="914400">
                        <a:defRPr sz="1800" b="0">
                          <a:solidFill>
                            <a:srgbClr val="000000"/>
                          </a:solidFill>
                        </a:defRPr>
                      </a:pPr>
                      <a:r>
                        <a:rPr sz="1500" b="1" dirty="0"/>
                        <a:t>Specification</a:t>
                      </a:r>
                      <a:endParaRPr sz="1500" b="1" dirty="0">
                        <a:solidFill>
                          <a:srgbClr val="FFFFFF"/>
                        </a:solidFill>
                        <a:latin typeface="Helvetica Light"/>
                        <a:ea typeface="Helvetica Light"/>
                        <a:cs typeface="Helvetica Light"/>
                      </a:endParaRPr>
                    </a:p>
                  </a:txBody>
                  <a:tcPr marL="35719" marR="35719" marT="35719" marB="35719" anchor="ctr" horzOverflow="overflow"/>
                </a:tc>
              </a:tr>
              <a:tr h="574051">
                <a:tc>
                  <a:txBody>
                    <a:bodyPr/>
                    <a:lstStyle/>
                    <a:p>
                      <a:pPr lvl="0" algn="l" defTabSz="914400">
                        <a:defRPr sz="1800" b="0" i="0"/>
                      </a:pPr>
                      <a:r>
                        <a:rPr sz="1800" dirty="0"/>
                        <a:t>Battery</a:t>
                      </a:r>
                      <a:endParaRPr sz="1800" dirty="0">
                        <a:latin typeface="Helvetica Light"/>
                        <a:ea typeface="Helvetica Light"/>
                        <a:cs typeface="Helvetica Light"/>
                      </a:endParaRPr>
                    </a:p>
                  </a:txBody>
                  <a:tcPr marL="35719" marR="35719" marT="35719" marB="35719" anchor="ctr" horzOverflow="overflow"/>
                </a:tc>
                <a:tc>
                  <a:txBody>
                    <a:bodyPr/>
                    <a:lstStyle/>
                    <a:p>
                      <a:pPr lvl="0" algn="l" defTabSz="914400">
                        <a:defRPr sz="1800" b="0" i="0"/>
                      </a:pPr>
                      <a:r>
                        <a:rPr sz="1800" dirty="0"/>
                        <a:t>Duration</a:t>
                      </a:r>
                      <a:endParaRPr sz="1800" dirty="0">
                        <a:latin typeface="Helvetica Light"/>
                        <a:ea typeface="Helvetica Light"/>
                        <a:cs typeface="Helvetica Light"/>
                      </a:endParaRPr>
                    </a:p>
                  </a:txBody>
                  <a:tcPr marL="35719" marR="35719" marT="35719" marB="35719" anchor="ctr" horzOverflow="overflow"/>
                </a:tc>
                <a:tc>
                  <a:txBody>
                    <a:bodyPr/>
                    <a:lstStyle/>
                    <a:p>
                      <a:pPr lvl="0" algn="l" defTabSz="914400">
                        <a:defRPr sz="1800" b="0" i="0"/>
                      </a:pPr>
                      <a:r>
                        <a:rPr sz="1800" dirty="0"/>
                        <a:t>1 hour of normal usage,</a:t>
                      </a:r>
                    </a:p>
                    <a:p>
                      <a:pPr lvl="0" algn="l" defTabSz="914400">
                        <a:defRPr sz="1800" b="0" i="0"/>
                      </a:pPr>
                      <a:r>
                        <a:rPr sz="1800" dirty="0"/>
                        <a:t>5 min of continuous usage</a:t>
                      </a:r>
                      <a:endParaRPr sz="1800" dirty="0">
                        <a:latin typeface="Helvetica Light"/>
                        <a:ea typeface="Helvetica Light"/>
                        <a:cs typeface="Helvetica Light"/>
                      </a:endParaRPr>
                    </a:p>
                  </a:txBody>
                  <a:tcPr marL="35719" marR="35719" marT="35719" marB="35719" anchor="ctr" horzOverflow="overflow"/>
                </a:tc>
              </a:tr>
              <a:tr h="574051">
                <a:tc>
                  <a:txBody>
                    <a:bodyPr/>
                    <a:lstStyle/>
                    <a:p>
                      <a:pPr lvl="0" algn="l" defTabSz="914400">
                        <a:defRPr sz="1800" b="0" i="0"/>
                      </a:pPr>
                      <a:r>
                        <a:rPr sz="1800" dirty="0"/>
                        <a:t>Servos</a:t>
                      </a:r>
                      <a:endParaRPr sz="1800" dirty="0">
                        <a:latin typeface="Helvetica Light"/>
                        <a:ea typeface="Helvetica Light"/>
                        <a:cs typeface="Helvetica Light"/>
                      </a:endParaRPr>
                    </a:p>
                  </a:txBody>
                  <a:tcPr marL="35719" marR="35719" marT="35719" marB="35719" anchor="ctr" horzOverflow="overflow"/>
                </a:tc>
                <a:tc>
                  <a:txBody>
                    <a:bodyPr/>
                    <a:lstStyle/>
                    <a:p>
                      <a:pPr lvl="0" algn="l" defTabSz="914400">
                        <a:defRPr sz="1800" b="0" i="0"/>
                      </a:pPr>
                      <a:r>
                        <a:rPr sz="1800" dirty="0" smtClean="0"/>
                        <a:t>Weight </a:t>
                      </a:r>
                      <a:r>
                        <a:rPr sz="1800" dirty="0"/>
                        <a:t>to hold</a:t>
                      </a:r>
                      <a:endParaRPr sz="1800" dirty="0">
                        <a:latin typeface="Helvetica Light"/>
                        <a:ea typeface="Helvetica Light"/>
                        <a:cs typeface="Helvetica Light"/>
                      </a:endParaRPr>
                    </a:p>
                  </a:txBody>
                  <a:tcPr marL="35719" marR="35719" marT="35719" marB="35719" anchor="ctr" horzOverflow="overflow"/>
                </a:tc>
                <a:tc>
                  <a:txBody>
                    <a:bodyPr/>
                    <a:lstStyle/>
                    <a:p>
                      <a:pPr lvl="0" algn="l" defTabSz="914400">
                        <a:defRPr sz="1800" b="0" i="0"/>
                      </a:pPr>
                      <a:r>
                        <a:rPr sz="1800" dirty="0" smtClean="0"/>
                        <a:t>&gt;=</a:t>
                      </a:r>
                      <a:r>
                        <a:rPr sz="1800" dirty="0"/>
                        <a:t>5lb </a:t>
                      </a:r>
                      <a:endParaRPr sz="1800" dirty="0">
                        <a:latin typeface="Helvetica Light"/>
                        <a:ea typeface="Helvetica Light"/>
                        <a:cs typeface="Helvetica Light"/>
                      </a:endParaRPr>
                    </a:p>
                  </a:txBody>
                  <a:tcPr marL="35719" marR="35719" marT="35719" marB="35719" anchor="ctr" horzOverflow="overflow"/>
                </a:tc>
              </a:tr>
              <a:tr h="574051">
                <a:tc>
                  <a:txBody>
                    <a:bodyPr/>
                    <a:lstStyle/>
                    <a:p>
                      <a:pPr lvl="0" algn="l" defTabSz="914400">
                        <a:defRPr sz="1800" b="0" i="0"/>
                      </a:pPr>
                      <a:r>
                        <a:rPr lang="en-US" sz="1800" dirty="0" smtClean="0"/>
                        <a:t>Communication</a:t>
                      </a:r>
                      <a:endParaRPr sz="1800" dirty="0">
                        <a:latin typeface="Helvetica Light"/>
                        <a:ea typeface="Helvetica Light"/>
                        <a:cs typeface="Helvetica Light"/>
                      </a:endParaRPr>
                    </a:p>
                  </a:txBody>
                  <a:tcPr marL="35719" marR="35719" marT="35719" marB="35719" anchor="ctr" horzOverflow="overflow"/>
                </a:tc>
                <a:tc>
                  <a:txBody>
                    <a:bodyPr/>
                    <a:lstStyle/>
                    <a:p>
                      <a:pPr lvl="0" algn="l" defTabSz="914400">
                        <a:defRPr sz="1800" b="0" i="0"/>
                      </a:pPr>
                      <a:r>
                        <a:rPr sz="1800" dirty="0"/>
                        <a:t>Range</a:t>
                      </a:r>
                      <a:endParaRPr sz="1800" dirty="0">
                        <a:latin typeface="Helvetica Light"/>
                        <a:ea typeface="Helvetica Light"/>
                        <a:cs typeface="Helvetica Light"/>
                      </a:endParaRPr>
                    </a:p>
                  </a:txBody>
                  <a:tcPr marL="35719" marR="35719" marT="35719" marB="35719" anchor="ctr" horzOverflow="overflow"/>
                </a:tc>
                <a:tc>
                  <a:txBody>
                    <a:bodyPr/>
                    <a:lstStyle/>
                    <a:p>
                      <a:pPr lvl="0" algn="l" defTabSz="914400">
                        <a:defRPr sz="1800" b="0" i="0"/>
                      </a:pPr>
                      <a:r>
                        <a:rPr sz="1800" dirty="0"/>
                        <a:t>&lt;=8 meters</a:t>
                      </a:r>
                      <a:endParaRPr sz="1800" dirty="0">
                        <a:latin typeface="Helvetica Light"/>
                        <a:ea typeface="Helvetica Light"/>
                        <a:cs typeface="Helvetica Light"/>
                      </a:endParaRPr>
                    </a:p>
                  </a:txBody>
                  <a:tcPr marL="35719" marR="35719" marT="35719" marB="35719" anchor="ctr" horzOverflow="overflow"/>
                </a:tc>
              </a:tr>
              <a:tr h="574051">
                <a:tc>
                  <a:txBody>
                    <a:bodyPr/>
                    <a:lstStyle/>
                    <a:p>
                      <a:pPr lvl="0" algn="l" defTabSz="914400">
                        <a:defRPr sz="1800" b="0" i="0"/>
                      </a:pPr>
                      <a:r>
                        <a:rPr lang="en-US" sz="1800" dirty="0" smtClean="0"/>
                        <a:t>Force</a:t>
                      </a:r>
                      <a:r>
                        <a:rPr sz="1800" dirty="0" smtClean="0"/>
                        <a:t> </a:t>
                      </a:r>
                      <a:r>
                        <a:rPr sz="1800" dirty="0"/>
                        <a:t>Sensor</a:t>
                      </a:r>
                      <a:endParaRPr sz="1800" dirty="0">
                        <a:latin typeface="Helvetica Light"/>
                        <a:ea typeface="Helvetica Light"/>
                        <a:cs typeface="Helvetica Light"/>
                      </a:endParaRPr>
                    </a:p>
                  </a:txBody>
                  <a:tcPr marL="35719" marR="35719" marT="35719" marB="35719" anchor="ctr" horzOverflow="overflow"/>
                </a:tc>
                <a:tc>
                  <a:txBody>
                    <a:bodyPr/>
                    <a:lstStyle/>
                    <a:p>
                      <a:pPr lvl="0" algn="l" defTabSz="914400">
                        <a:defRPr sz="1800" b="0" i="0"/>
                      </a:pPr>
                      <a:r>
                        <a:rPr lang="en-US" sz="1800" dirty="0" smtClean="0">
                          <a:latin typeface="+mn-lt"/>
                          <a:ea typeface="+mn-ea"/>
                          <a:cs typeface="+mn-cs"/>
                        </a:rPr>
                        <a:t>Weight</a:t>
                      </a:r>
                      <a:endParaRPr sz="1800" dirty="0">
                        <a:latin typeface="Helvetica Light"/>
                        <a:ea typeface="Helvetica Light"/>
                        <a:cs typeface="Helvetica Light"/>
                      </a:endParaRPr>
                    </a:p>
                  </a:txBody>
                  <a:tcPr marL="35719" marR="35719" marT="35719" marB="35719" anchor="ctr" horzOverflow="overflow"/>
                </a:tc>
                <a:tc>
                  <a:txBody>
                    <a:bodyPr/>
                    <a:lstStyle/>
                    <a:p>
                      <a:pPr lvl="0" algn="l" defTabSz="914400">
                        <a:defRPr sz="1800" b="0" i="0"/>
                      </a:pPr>
                      <a:r>
                        <a:rPr sz="1800" dirty="0" smtClean="0"/>
                        <a:t>10</a:t>
                      </a:r>
                      <a:r>
                        <a:rPr lang="en-US" sz="1800" dirty="0" smtClean="0"/>
                        <a:t>g</a:t>
                      </a:r>
                      <a:r>
                        <a:rPr lang="en-US" sz="1800" baseline="0" dirty="0" smtClean="0"/>
                        <a:t> </a:t>
                      </a:r>
                      <a:r>
                        <a:rPr sz="1800" dirty="0" smtClean="0"/>
                        <a:t>- 1k</a:t>
                      </a:r>
                      <a:r>
                        <a:rPr lang="en-US" sz="1800" dirty="0" smtClean="0"/>
                        <a:t>g</a:t>
                      </a:r>
                      <a:r>
                        <a:rPr sz="1800" dirty="0" smtClean="0"/>
                        <a:t> </a:t>
                      </a:r>
                      <a:endParaRPr sz="1800" dirty="0">
                        <a:latin typeface="Helvetica Light"/>
                        <a:ea typeface="Helvetica Light"/>
                        <a:cs typeface="Helvetica Light"/>
                      </a:endParaRPr>
                    </a:p>
                  </a:txBody>
                  <a:tcPr marL="35719" marR="35719" marT="35719" marB="35719" anchor="ctr" horzOverflow="overflow"/>
                </a:tc>
              </a:tr>
              <a:tr h="574051">
                <a:tc>
                  <a:txBody>
                    <a:bodyPr/>
                    <a:lstStyle/>
                    <a:p>
                      <a:pPr lvl="0" algn="l" defTabSz="914400">
                        <a:defRPr sz="1800" b="0" i="0"/>
                      </a:pPr>
                      <a:r>
                        <a:rPr sz="1800"/>
                        <a:t>Distance Sensor</a:t>
                      </a:r>
                      <a:endParaRPr sz="1800">
                        <a:latin typeface="Helvetica Light"/>
                        <a:ea typeface="Helvetica Light"/>
                        <a:cs typeface="Helvetica Light"/>
                      </a:endParaRPr>
                    </a:p>
                  </a:txBody>
                  <a:tcPr marL="35719" marR="35719" marT="35719" marB="35719" anchor="ctr" horzOverflow="overflow"/>
                </a:tc>
                <a:tc>
                  <a:txBody>
                    <a:bodyPr/>
                    <a:lstStyle/>
                    <a:p>
                      <a:pPr lvl="0" algn="l" defTabSz="914400">
                        <a:defRPr sz="1800" b="0" i="0"/>
                      </a:pPr>
                      <a:r>
                        <a:rPr sz="1800" dirty="0"/>
                        <a:t>Distance</a:t>
                      </a:r>
                      <a:endParaRPr sz="1800" dirty="0">
                        <a:latin typeface="Helvetica Light"/>
                        <a:ea typeface="Helvetica Light"/>
                        <a:cs typeface="Helvetica Light"/>
                      </a:endParaRPr>
                    </a:p>
                  </a:txBody>
                  <a:tcPr marL="35719" marR="35719" marT="35719" marB="35719" anchor="ctr" horzOverflow="overflow"/>
                </a:tc>
                <a:tc>
                  <a:txBody>
                    <a:bodyPr/>
                    <a:lstStyle/>
                    <a:p>
                      <a:pPr lvl="0" algn="l" defTabSz="914400">
                        <a:defRPr sz="1800" b="0" i="0"/>
                      </a:pPr>
                      <a:r>
                        <a:rPr sz="1800" dirty="0"/>
                        <a:t>0 </a:t>
                      </a:r>
                      <a:r>
                        <a:rPr lang="en-US" sz="1800" dirty="0" smtClean="0"/>
                        <a:t>–</a:t>
                      </a:r>
                      <a:r>
                        <a:rPr sz="1800" dirty="0" smtClean="0"/>
                        <a:t> 1</a:t>
                      </a:r>
                      <a:r>
                        <a:rPr lang="en-US" sz="1800" dirty="0" smtClean="0"/>
                        <a:t> </a:t>
                      </a:r>
                      <a:r>
                        <a:rPr sz="1800" dirty="0" smtClean="0"/>
                        <a:t>in</a:t>
                      </a:r>
                      <a:endParaRPr sz="1800" dirty="0">
                        <a:latin typeface="Helvetica Light"/>
                        <a:ea typeface="Helvetica Light"/>
                        <a:cs typeface="Helvetica Light"/>
                      </a:endParaRPr>
                    </a:p>
                  </a:txBody>
                  <a:tcPr marL="35719" marR="35719" marT="35719" marB="35719" anchor="ctr" horzOverflow="overflow"/>
                </a:tc>
              </a:tr>
              <a:tr h="574051">
                <a:tc>
                  <a:txBody>
                    <a:bodyPr/>
                    <a:lstStyle/>
                    <a:p>
                      <a:pPr lvl="0" algn="l" defTabSz="914400">
                        <a:defRPr sz="1800" b="0" i="0"/>
                      </a:pPr>
                      <a:r>
                        <a:rPr sz="1800"/>
                        <a:t>Main Controller</a:t>
                      </a:r>
                      <a:endParaRPr sz="1800">
                        <a:latin typeface="Helvetica Light"/>
                        <a:ea typeface="Helvetica Light"/>
                        <a:cs typeface="Helvetica Light"/>
                      </a:endParaRPr>
                    </a:p>
                  </a:txBody>
                  <a:tcPr marL="35719" marR="35719" marT="35719" marB="35719" anchor="ctr" horzOverflow="overflow"/>
                </a:tc>
                <a:tc>
                  <a:txBody>
                    <a:bodyPr/>
                    <a:lstStyle/>
                    <a:p>
                      <a:pPr lvl="0" algn="l" defTabSz="914400">
                        <a:defRPr sz="1800" b="0" i="0"/>
                      </a:pPr>
                      <a:r>
                        <a:rPr sz="1800" dirty="0"/>
                        <a:t>Memory</a:t>
                      </a:r>
                      <a:endParaRPr sz="1800" dirty="0">
                        <a:latin typeface="Helvetica Light"/>
                        <a:ea typeface="Helvetica Light"/>
                        <a:cs typeface="Helvetica Light"/>
                      </a:endParaRPr>
                    </a:p>
                  </a:txBody>
                  <a:tcPr marL="35719" marR="35719" marT="35719" marB="35719" anchor="ctr" horzOverflow="overflow"/>
                </a:tc>
                <a:tc>
                  <a:txBody>
                    <a:bodyPr/>
                    <a:lstStyle/>
                    <a:p>
                      <a:pPr lvl="0" algn="l" defTabSz="914400">
                        <a:defRPr sz="1800" b="0" i="0"/>
                      </a:pPr>
                      <a:r>
                        <a:rPr sz="1800" dirty="0"/>
                        <a:t>5 gestures</a:t>
                      </a:r>
                      <a:endParaRPr sz="1800" dirty="0">
                        <a:latin typeface="Helvetica Light"/>
                        <a:ea typeface="Helvetica Light"/>
                        <a:cs typeface="Helvetica Light"/>
                      </a:endParaRPr>
                    </a:p>
                  </a:txBody>
                  <a:tcPr marL="35719" marR="35719" marT="35719" marB="35719" anchor="ctr" horzOverflow="overflow"/>
                </a:tc>
              </a:tr>
            </a:tbl>
          </a:graphicData>
        </a:graphic>
      </p:graphicFrame>
    </p:spTree>
    <p:extLst>
      <p:ext uri="{BB962C8B-B14F-4D97-AF65-F5344CB8AC3E}">
        <p14:creationId xmlns:p14="http://schemas.microsoft.com/office/powerpoint/2010/main" val="4285721997"/>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Sensors</a:t>
            </a:r>
            <a:endParaRPr lang="en-US" dirty="0"/>
          </a:p>
        </p:txBody>
      </p:sp>
      <p:sp>
        <p:nvSpPr>
          <p:cNvPr id="3" name="Content Placeholder 2"/>
          <p:cNvSpPr>
            <a:spLocks noGrp="1"/>
          </p:cNvSpPr>
          <p:nvPr>
            <p:ph idx="1"/>
          </p:nvPr>
        </p:nvSpPr>
        <p:spPr>
          <a:xfrm>
            <a:off x="1097280" y="2074334"/>
            <a:ext cx="10058400" cy="4023360"/>
          </a:xfrm>
        </p:spPr>
        <p:txBody>
          <a:bodyPr>
            <a:normAutofit/>
          </a:bodyPr>
          <a:lstStyle/>
          <a:p>
            <a:pPr lvl="1">
              <a:buFont typeface="Arial" panose="020B0604020202020204" pitchFamily="34" charset="0"/>
              <a:buChar char="•"/>
            </a:pPr>
            <a:r>
              <a:rPr lang="en-US" sz="2400" dirty="0" smtClean="0"/>
              <a:t>Electromyography (EMG)  </a:t>
            </a:r>
          </a:p>
          <a:p>
            <a:pPr lvl="2"/>
            <a:r>
              <a:rPr lang="en-US" sz="2000" dirty="0" smtClean="0"/>
              <a:t>Will allow the wearer to trigger actions by flexing his/her upper arm muscles</a:t>
            </a:r>
          </a:p>
          <a:p>
            <a:pPr lvl="1">
              <a:buFont typeface="Arial" panose="020B0604020202020204" pitchFamily="34" charset="0"/>
              <a:buChar char="•"/>
            </a:pPr>
            <a:r>
              <a:rPr lang="en-US" sz="2400" dirty="0" smtClean="0"/>
              <a:t>Force sensing resistors</a:t>
            </a:r>
          </a:p>
          <a:p>
            <a:pPr lvl="2"/>
            <a:r>
              <a:rPr lang="en-US" sz="2000" dirty="0" smtClean="0"/>
              <a:t>Allow the prosthetic to detect when too much or too little force is being applied &amp; adjust accordingly</a:t>
            </a:r>
          </a:p>
          <a:p>
            <a:pPr lvl="1">
              <a:buFont typeface="Arial" panose="020B0604020202020204" pitchFamily="34" charset="0"/>
              <a:buChar char="•"/>
            </a:pPr>
            <a:r>
              <a:rPr lang="en-US" sz="2400" dirty="0" smtClean="0"/>
              <a:t>Distance sensor</a:t>
            </a:r>
          </a:p>
          <a:p>
            <a:pPr lvl="2"/>
            <a:r>
              <a:rPr lang="en-US" sz="2000" dirty="0" smtClean="0"/>
              <a:t>Automatically trigger grasping gesture when the hand is placed close enough to an object (doorknob, drinking glass, </a:t>
            </a:r>
            <a:r>
              <a:rPr lang="en-US" sz="2000" dirty="0" err="1" smtClean="0"/>
              <a:t>etc</a:t>
            </a:r>
            <a:r>
              <a:rPr lang="en-US" sz="2000" dirty="0" smtClean="0"/>
              <a:t>)</a:t>
            </a:r>
            <a:endParaRPr lang="en-US" sz="2000" dirty="0"/>
          </a:p>
        </p:txBody>
      </p:sp>
    </p:spTree>
    <p:extLst>
      <p:ext uri="{BB962C8B-B14F-4D97-AF65-F5344CB8AC3E}">
        <p14:creationId xmlns:p14="http://schemas.microsoft.com/office/powerpoint/2010/main" val="4032966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Electromyography (EMG) Sensor</a:t>
            </a:r>
            <a:endParaRPr lang="en-US" dirty="0"/>
          </a:p>
        </p:txBody>
      </p:sp>
      <p:sp>
        <p:nvSpPr>
          <p:cNvPr id="3" name="Content Placeholder 2"/>
          <p:cNvSpPr>
            <a:spLocks noGrp="1"/>
          </p:cNvSpPr>
          <p:nvPr>
            <p:ph sz="half" idx="1"/>
          </p:nvPr>
        </p:nvSpPr>
        <p:spPr>
          <a:xfrm>
            <a:off x="851646" y="2125170"/>
            <a:ext cx="6130159" cy="3028763"/>
          </a:xfrm>
        </p:spPr>
        <p:txBody>
          <a:bodyPr>
            <a:normAutofit/>
          </a:bodyPr>
          <a:lstStyle/>
          <a:p>
            <a:pPr lvl="1">
              <a:buFont typeface="Arial" panose="020B0604020202020204" pitchFamily="34" charset="0"/>
              <a:buChar char="•"/>
            </a:pPr>
            <a:r>
              <a:rPr lang="en-US" sz="2400" dirty="0" smtClean="0"/>
              <a:t>Advancer Technologies Muscle Sensor</a:t>
            </a:r>
          </a:p>
          <a:p>
            <a:pPr lvl="1">
              <a:buFont typeface="Arial" panose="020B0604020202020204" pitchFamily="34" charset="0"/>
              <a:buChar char="•"/>
            </a:pPr>
            <a:r>
              <a:rPr lang="en-US" sz="2400" dirty="0" smtClean="0"/>
              <a:t>Amplifies electrical impulses generated by muscles</a:t>
            </a:r>
            <a:endParaRPr lang="en-US" sz="2400" dirty="0"/>
          </a:p>
          <a:p>
            <a:pPr lvl="1">
              <a:buFont typeface="Arial" panose="020B0604020202020204" pitchFamily="34" charset="0"/>
              <a:buChar char="•"/>
            </a:pPr>
            <a:r>
              <a:rPr lang="en-US" sz="2400" dirty="0" smtClean="0"/>
              <a:t>Sensor pads removable, replaceable</a:t>
            </a:r>
          </a:p>
          <a:p>
            <a:pPr lvl="1">
              <a:buFont typeface="Arial" panose="020B0604020202020204" pitchFamily="34" charset="0"/>
              <a:buChar char="•"/>
            </a:pPr>
            <a:r>
              <a:rPr lang="en-US" sz="2400" dirty="0" smtClean="0"/>
              <a:t>Adjustable gain</a:t>
            </a:r>
          </a:p>
          <a:p>
            <a:pPr lvl="1">
              <a:buFont typeface="Arial" panose="020B0604020202020204" pitchFamily="34" charset="0"/>
              <a:buChar char="•"/>
            </a:pPr>
            <a:r>
              <a:rPr lang="en-US" sz="2400" dirty="0" smtClean="0"/>
              <a:t>Requires a positive &amp; negative voltage supply</a:t>
            </a:r>
          </a:p>
          <a:p>
            <a:pPr lvl="1">
              <a:buFont typeface="Arial" panose="020B0604020202020204" pitchFamily="34" charset="0"/>
              <a:buChar char="•"/>
            </a:pPr>
            <a:r>
              <a:rPr lang="en-US" sz="2400" dirty="0" smtClean="0"/>
              <a:t>Signal output goes to microcontroller</a:t>
            </a:r>
            <a:endParaRPr lang="en-US" sz="2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80274" y="2320726"/>
            <a:ext cx="3775406" cy="2833207"/>
          </a:xfrm>
        </p:spPr>
      </p:pic>
    </p:spTree>
    <p:extLst>
      <p:ext uri="{BB962C8B-B14F-4D97-AF65-F5344CB8AC3E}">
        <p14:creationId xmlns:p14="http://schemas.microsoft.com/office/powerpoint/2010/main" val="19935963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3"/>
          <a:stretch>
            <a:fillRect/>
          </a:stretch>
        </p:blipFill>
        <p:spPr>
          <a:xfrm>
            <a:off x="5918927" y="2032000"/>
            <a:ext cx="5925137" cy="3730171"/>
          </a:xfrm>
          <a:prstGeom prst="rect">
            <a:avLst/>
          </a:prstGeom>
        </p:spPr>
      </p:pic>
      <p:sp>
        <p:nvSpPr>
          <p:cNvPr id="2" name="Title 1"/>
          <p:cNvSpPr>
            <a:spLocks noGrp="1"/>
          </p:cNvSpPr>
          <p:nvPr>
            <p:ph type="title"/>
          </p:nvPr>
        </p:nvSpPr>
        <p:spPr/>
        <p:txBody>
          <a:bodyPr/>
          <a:lstStyle/>
          <a:p>
            <a:r>
              <a:rPr lang="en-US" dirty="0" smtClean="0"/>
              <a:t>Force Sensors	</a:t>
            </a:r>
            <a:endParaRPr lang="en-US" dirty="0"/>
          </a:p>
        </p:txBody>
      </p:sp>
      <p:sp>
        <p:nvSpPr>
          <p:cNvPr id="3" name="Content Placeholder 2"/>
          <p:cNvSpPr>
            <a:spLocks noGrp="1"/>
          </p:cNvSpPr>
          <p:nvPr>
            <p:ph sz="half" idx="1"/>
          </p:nvPr>
        </p:nvSpPr>
        <p:spPr/>
        <p:txBody>
          <a:bodyPr>
            <a:normAutofit/>
          </a:bodyPr>
          <a:lstStyle/>
          <a:p>
            <a:pPr lvl="1">
              <a:buFont typeface="Arial" panose="020B0604020202020204" pitchFamily="34" charset="0"/>
              <a:buChar char="•"/>
            </a:pPr>
            <a:r>
              <a:rPr lang="en-US" sz="2400" dirty="0" smtClean="0"/>
              <a:t>Force Sensitive Resistors</a:t>
            </a:r>
          </a:p>
          <a:p>
            <a:pPr lvl="1">
              <a:buFont typeface="Arial" panose="020B0604020202020204" pitchFamily="34" charset="0"/>
              <a:buChar char="•"/>
            </a:pPr>
            <a:r>
              <a:rPr lang="en-US" sz="2400" dirty="0" smtClean="0"/>
              <a:t>Resistance value changes when pressure is applied</a:t>
            </a:r>
          </a:p>
          <a:p>
            <a:pPr lvl="1">
              <a:buFont typeface="Arial" panose="020B0604020202020204" pitchFamily="34" charset="0"/>
              <a:buChar char="•"/>
            </a:pPr>
            <a:r>
              <a:rPr lang="en-US" sz="2400" dirty="0" smtClean="0"/>
              <a:t>Placed on areas of the hand with the most contact points on a held object</a:t>
            </a:r>
          </a:p>
          <a:p>
            <a:pPr lvl="1">
              <a:buFont typeface="Arial" panose="020B0604020202020204" pitchFamily="34" charset="0"/>
              <a:buChar char="•"/>
            </a:pPr>
            <a:r>
              <a:rPr lang="en-US" sz="2400" dirty="0" smtClean="0"/>
              <a:t>Voltage divider circuit with an observing microcontroller</a:t>
            </a:r>
          </a:p>
          <a:p>
            <a:pPr lvl="1">
              <a:buFont typeface="Arial" panose="020B0604020202020204" pitchFamily="34" charset="0"/>
              <a:buChar char="•"/>
            </a:pPr>
            <a:r>
              <a:rPr lang="en-US" sz="2400" dirty="0" smtClean="0"/>
              <a:t>Small, flat, cheap, flexible</a:t>
            </a:r>
            <a:endParaRPr lang="en-US" sz="2400" dirty="0"/>
          </a:p>
        </p:txBody>
      </p:sp>
    </p:spTree>
    <p:extLst>
      <p:ext uri="{BB962C8B-B14F-4D97-AF65-F5344CB8AC3E}">
        <p14:creationId xmlns:p14="http://schemas.microsoft.com/office/powerpoint/2010/main" val="3644716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36176"/>
            <a:ext cx="10058400" cy="822960"/>
          </a:xfrm>
        </p:spPr>
        <p:txBody>
          <a:bodyPr/>
          <a:lstStyle/>
          <a:p>
            <a:r>
              <a:rPr lang="en-US" dirty="0" smtClean="0"/>
              <a:t>Converting from Voltage to Force</a:t>
            </a:r>
            <a:endParaRPr lang="en-US" dirty="0"/>
          </a:p>
        </p:txBody>
      </p:sp>
      <p:sp>
        <p:nvSpPr>
          <p:cNvPr id="3" name="Rectangle 2"/>
          <p:cNvSpPr/>
          <p:nvPr/>
        </p:nvSpPr>
        <p:spPr>
          <a:xfrm>
            <a:off x="7813536" y="1411941"/>
            <a:ext cx="3939193" cy="874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27960" y="5461273"/>
            <a:ext cx="6385560" cy="584775"/>
          </a:xfrm>
          <a:prstGeom prst="rect">
            <a:avLst/>
          </a:prstGeom>
          <a:noFill/>
        </p:spPr>
        <p:txBody>
          <a:bodyPr wrap="square" rtlCol="0" anchor="ctr">
            <a:spAutoFit/>
          </a:bodyPr>
          <a:lstStyle/>
          <a:p>
            <a:pPr algn="ctr"/>
            <a:r>
              <a:rPr lang="en-US" sz="3200" dirty="0" smtClean="0"/>
              <a:t>Force = VFSR * 462.95 – 153.86</a:t>
            </a:r>
            <a:endParaRPr lang="en-US" sz="3200" dirty="0"/>
          </a:p>
        </p:txBody>
      </p:sp>
      <p:graphicFrame>
        <p:nvGraphicFramePr>
          <p:cNvPr id="7" name="Chart 6"/>
          <p:cNvGraphicFramePr>
            <a:graphicFrameLocks/>
          </p:cNvGraphicFramePr>
          <p:nvPr/>
        </p:nvGraphicFramePr>
        <p:xfrm>
          <a:off x="457200" y="1411941"/>
          <a:ext cx="10332720" cy="40493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4471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Sensor	</a:t>
            </a:r>
            <a:endParaRPr lang="en-US" dirty="0"/>
          </a:p>
        </p:txBody>
      </p:sp>
      <p:sp>
        <p:nvSpPr>
          <p:cNvPr id="6" name="Content Placeholder 5"/>
          <p:cNvSpPr>
            <a:spLocks noGrp="1"/>
          </p:cNvSpPr>
          <p:nvPr>
            <p:ph sz="half" idx="2"/>
          </p:nvPr>
        </p:nvSpPr>
        <p:spPr>
          <a:xfrm>
            <a:off x="1097280" y="1854677"/>
            <a:ext cx="4937760" cy="4023360"/>
          </a:xfrm>
        </p:spPr>
        <p:txBody>
          <a:bodyPr/>
          <a:lstStyle/>
          <a:p>
            <a:pPr>
              <a:buFont typeface="Arial" panose="020B0604020202020204" pitchFamily="34" charset="0"/>
              <a:buChar char="•"/>
            </a:pPr>
            <a:r>
              <a:rPr lang="en-US" dirty="0" smtClean="0"/>
              <a:t> </a:t>
            </a:r>
            <a:r>
              <a:rPr lang="en-US" sz="2400" dirty="0" smtClean="0"/>
              <a:t>Chose to use an infrared sensor</a:t>
            </a:r>
            <a:endParaRPr lang="en-US" sz="2400" dirty="0"/>
          </a:p>
          <a:p>
            <a:pPr lvl="1">
              <a:buFont typeface="Courier New" panose="02070309020205020404" pitchFamily="49" charset="0"/>
              <a:buChar char="o"/>
            </a:pPr>
            <a:r>
              <a:rPr lang="en-US" sz="2000" dirty="0" smtClean="0"/>
              <a:t>Can be calibrated to detect close objects, ultrasonic bottoms out too soon</a:t>
            </a:r>
            <a:endParaRPr lang="en-US" sz="2000" dirty="0"/>
          </a:p>
          <a:p>
            <a:pPr>
              <a:buFont typeface="Arial" panose="020B0604020202020204" pitchFamily="34" charset="0"/>
              <a:buChar char="•"/>
            </a:pPr>
            <a:r>
              <a:rPr lang="en-US" sz="2400" dirty="0" smtClean="0"/>
              <a:t> Only </a:t>
            </a:r>
            <a:r>
              <a:rPr lang="en-US" sz="2400" dirty="0"/>
              <a:t>want to trigger a gesture when an object </a:t>
            </a:r>
            <a:r>
              <a:rPr lang="en-US" sz="2400" dirty="0" smtClean="0"/>
              <a:t> is </a:t>
            </a:r>
            <a:r>
              <a:rPr lang="en-US" sz="2400" dirty="0"/>
              <a:t>practically touching the hand </a:t>
            </a:r>
            <a:endParaRPr lang="en-US" sz="2400" dirty="0" smtClean="0"/>
          </a:p>
          <a:p>
            <a:pPr>
              <a:buFont typeface="Arial" panose="020B0604020202020204" pitchFamily="34" charset="0"/>
              <a:buChar char="•"/>
            </a:pPr>
            <a:r>
              <a:rPr lang="en-US" sz="2400" dirty="0"/>
              <a:t> </a:t>
            </a:r>
            <a:r>
              <a:rPr lang="en-US" sz="2400" dirty="0" smtClean="0"/>
              <a:t>Placed in the palm of </a:t>
            </a:r>
            <a:r>
              <a:rPr lang="en-US" sz="2400" smtClean="0"/>
              <a:t>the hand</a:t>
            </a:r>
            <a:endParaRPr lang="en-US" sz="2400" dirty="0" smtClean="0"/>
          </a:p>
          <a:p>
            <a:pPr>
              <a:buFont typeface="Arial" panose="020B0604020202020204" pitchFamily="34" charset="0"/>
              <a:buChar char="•"/>
            </a:pPr>
            <a:endParaRPr lang="en-US" sz="2400" dirty="0"/>
          </a:p>
        </p:txBody>
      </p:sp>
      <p:sp>
        <p:nvSpPr>
          <p:cNvPr id="4" name="Content Placeholder 2"/>
          <p:cNvSpPr txBox="1">
            <a:spLocks/>
          </p:cNvSpPr>
          <p:nvPr/>
        </p:nvSpPr>
        <p:spPr>
          <a:xfrm>
            <a:off x="838200" y="1690688"/>
            <a:ext cx="45127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Content Placeholder 6" descr="pirsch"/>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599976" y="1919335"/>
            <a:ext cx="4716856" cy="4122691"/>
          </a:xfrm>
          <a:prstGeom prst="rect">
            <a:avLst/>
          </a:prstGeom>
          <a:noFill/>
          <a:ln>
            <a:noFill/>
          </a:ln>
        </p:spPr>
      </p:pic>
    </p:spTree>
    <p:extLst>
      <p:ext uri="{BB962C8B-B14F-4D97-AF65-F5344CB8AC3E}">
        <p14:creationId xmlns:p14="http://schemas.microsoft.com/office/powerpoint/2010/main" val="1360807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Processor</a:t>
            </a:r>
            <a:endParaRPr lang="en-US" dirty="0"/>
          </a:p>
        </p:txBody>
      </p:sp>
      <p:sp>
        <p:nvSpPr>
          <p:cNvPr id="3" name="Content Placeholder 2"/>
          <p:cNvSpPr>
            <a:spLocks noGrp="1"/>
          </p:cNvSpPr>
          <p:nvPr>
            <p:ph sz="half" idx="1"/>
          </p:nvPr>
        </p:nvSpPr>
        <p:spPr>
          <a:xfrm>
            <a:off x="838200" y="1825625"/>
            <a:ext cx="5181600" cy="4333128"/>
          </a:xfrm>
        </p:spPr>
        <p:txBody>
          <a:bodyPr>
            <a:normAutofit/>
          </a:bodyPr>
          <a:lstStyle/>
          <a:p>
            <a:pPr lvl="1">
              <a:buFont typeface="Arial" panose="020B0604020202020204" pitchFamily="34" charset="0"/>
              <a:buChar char="•"/>
            </a:pPr>
            <a:r>
              <a:rPr lang="en-US" sz="2400" dirty="0" smtClean="0"/>
              <a:t>Responsible for reading sensor readings</a:t>
            </a:r>
          </a:p>
          <a:p>
            <a:pPr lvl="2"/>
            <a:r>
              <a:rPr lang="en-US" sz="2000" dirty="0" smtClean="0"/>
              <a:t>Distance sensor, EMG sensor, 3 pressure sensors</a:t>
            </a:r>
            <a:endParaRPr lang="en-US" sz="2400" dirty="0" smtClean="0"/>
          </a:p>
          <a:p>
            <a:pPr lvl="1">
              <a:buFont typeface="Arial" panose="020B0604020202020204" pitchFamily="34" charset="0"/>
              <a:buChar char="•"/>
            </a:pPr>
            <a:r>
              <a:rPr lang="en-US" sz="2400" dirty="0" smtClean="0"/>
              <a:t>Checks the readings against thresholds</a:t>
            </a:r>
          </a:p>
          <a:p>
            <a:pPr lvl="1">
              <a:buFont typeface="Arial" panose="020B0604020202020204" pitchFamily="34" charset="0"/>
              <a:buChar char="•"/>
            </a:pPr>
            <a:r>
              <a:rPr lang="en-US" sz="2400" dirty="0" smtClean="0"/>
              <a:t>Sets I/O pins connected to the main controller</a:t>
            </a:r>
          </a:p>
          <a:p>
            <a:pPr lvl="2"/>
            <a:r>
              <a:rPr lang="en-US" sz="2000" dirty="0" smtClean="0"/>
              <a:t>Emergency stop – Pressure being applied is too high</a:t>
            </a:r>
          </a:p>
          <a:p>
            <a:pPr lvl="2"/>
            <a:r>
              <a:rPr lang="en-US" sz="2000" dirty="0" smtClean="0"/>
              <a:t>EMG trigger – Clear muscle flex detected </a:t>
            </a:r>
          </a:p>
          <a:p>
            <a:pPr lvl="2"/>
            <a:r>
              <a:rPr lang="en-US" sz="2000" dirty="0" smtClean="0"/>
              <a:t>Proximity trigger – Object is very close to palm</a:t>
            </a:r>
            <a:endParaRPr lang="en-US" sz="2000" dirty="0"/>
          </a:p>
        </p:txBody>
      </p:sp>
      <p:sp>
        <p:nvSpPr>
          <p:cNvPr id="4" name="Content Placeholder 3"/>
          <p:cNvSpPr>
            <a:spLocks noGrp="1"/>
          </p:cNvSpPr>
          <p:nvPr>
            <p:ph sz="half" idx="2"/>
          </p:nvPr>
        </p:nvSpPr>
        <p:spPr/>
        <p:txBody>
          <a:bodyPr/>
          <a:lstStyle/>
          <a:p>
            <a:endParaRPr lang="en-US"/>
          </a:p>
        </p:txBody>
      </p:sp>
      <p:pic>
        <p:nvPicPr>
          <p:cNvPr id="6" name="Picture 5"/>
          <p:cNvPicPr>
            <a:picLocks noChangeAspect="1"/>
          </p:cNvPicPr>
          <p:nvPr/>
        </p:nvPicPr>
        <p:blipFill>
          <a:blip r:embed="rId3"/>
          <a:stretch>
            <a:fillRect/>
          </a:stretch>
        </p:blipFill>
        <p:spPr>
          <a:xfrm>
            <a:off x="7387884" y="869840"/>
            <a:ext cx="2597832" cy="4999255"/>
          </a:xfrm>
          <a:prstGeom prst="rect">
            <a:avLst/>
          </a:prstGeom>
        </p:spPr>
      </p:pic>
    </p:spTree>
    <p:extLst>
      <p:ext uri="{BB962C8B-B14F-4D97-AF65-F5344CB8AC3E}">
        <p14:creationId xmlns:p14="http://schemas.microsoft.com/office/powerpoint/2010/main" val="1479102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endParaRPr lang="en-US" dirty="0"/>
          </a:p>
        </p:txBody>
      </p:sp>
      <p:sp>
        <p:nvSpPr>
          <p:cNvPr id="6" name="Rectangle 5"/>
          <p:cNvSpPr/>
          <p:nvPr/>
        </p:nvSpPr>
        <p:spPr>
          <a:xfrm>
            <a:off x="1020418" y="1654819"/>
            <a:ext cx="10508974" cy="204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081558" y="125718"/>
            <a:ext cx="8943891" cy="6327648"/>
          </a:xfrm>
          <a:prstGeom prst="rect">
            <a:avLst/>
          </a:prstGeom>
        </p:spPr>
      </p:pic>
      <p:pic>
        <p:nvPicPr>
          <p:cNvPr id="7" name="Picture 6"/>
          <p:cNvPicPr>
            <a:picLocks noChangeAspect="1"/>
          </p:cNvPicPr>
          <p:nvPr/>
        </p:nvPicPr>
        <p:blipFill>
          <a:blip r:embed="rId3"/>
          <a:stretch>
            <a:fillRect/>
          </a:stretch>
        </p:blipFill>
        <p:spPr>
          <a:xfrm>
            <a:off x="1020418" y="2237385"/>
            <a:ext cx="1830044" cy="2104313"/>
          </a:xfrm>
          <a:prstGeom prst="rect">
            <a:avLst/>
          </a:prstGeom>
        </p:spPr>
      </p:pic>
    </p:spTree>
    <p:extLst>
      <p:ext uri="{BB962C8B-B14F-4D97-AF65-F5344CB8AC3E}">
        <p14:creationId xmlns:p14="http://schemas.microsoft.com/office/powerpoint/2010/main" val="1566239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Management</a:t>
            </a:r>
            <a:endParaRPr lang="en-US" dirty="0"/>
          </a:p>
        </p:txBody>
      </p:sp>
      <p:sp>
        <p:nvSpPr>
          <p:cNvPr id="3" name="Content Placeholder 2"/>
          <p:cNvSpPr>
            <a:spLocks noGrp="1"/>
          </p:cNvSpPr>
          <p:nvPr>
            <p:ph idx="1"/>
          </p:nvPr>
        </p:nvSpPr>
        <p:spPr/>
        <p:txBody>
          <a:bodyPr/>
          <a:lstStyle/>
          <a:p>
            <a:r>
              <a:rPr lang="en-US" dirty="0" smtClean="0"/>
              <a:t>Battery powered, portability is required</a:t>
            </a:r>
          </a:p>
          <a:p>
            <a:r>
              <a:rPr lang="en-US" dirty="0" smtClean="0"/>
              <a:t>Lithium Ion is the best option, light weight, high capacity, high performance, smaller than other options</a:t>
            </a:r>
          </a:p>
          <a:p>
            <a:r>
              <a:rPr lang="en-US" dirty="0" err="1" smtClean="0"/>
              <a:t>Tenergy</a:t>
            </a:r>
            <a:r>
              <a:rPr lang="en-US" dirty="0" smtClean="0"/>
              <a:t> 7.4V 7800 mAh PCB protected Li-Ion battery (built in IC for charging &amp; discharging)</a:t>
            </a:r>
          </a:p>
          <a:p>
            <a:r>
              <a:rPr lang="en-US" dirty="0" smtClean="0"/>
              <a:t>Max discharge current of 7 Amps</a:t>
            </a:r>
          </a:p>
          <a:p>
            <a:r>
              <a:rPr lang="en-US" dirty="0" smtClean="0"/>
              <a:t>108 mm long, 70 mm wide, 20 mm high</a:t>
            </a:r>
          </a:p>
          <a:p>
            <a:r>
              <a:rPr lang="en-US" dirty="0" smtClean="0"/>
              <a:t>Only 0.3 </a:t>
            </a:r>
            <a:r>
              <a:rPr lang="en-US" dirty="0" err="1" smtClean="0"/>
              <a:t>lb</a:t>
            </a:r>
            <a:endParaRPr lang="en-US" dirty="0" smtClean="0"/>
          </a:p>
          <a:p>
            <a:endParaRPr lang="en-US" dirty="0" smtClean="0"/>
          </a:p>
          <a:p>
            <a:endParaRPr lang="en-US" dirty="0"/>
          </a:p>
        </p:txBody>
      </p:sp>
    </p:spTree>
    <p:extLst>
      <p:ext uri="{BB962C8B-B14F-4D97-AF65-F5344CB8AC3E}">
        <p14:creationId xmlns:p14="http://schemas.microsoft.com/office/powerpoint/2010/main" val="36898943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Management</a:t>
            </a:r>
            <a:endParaRPr lang="en-US" dirty="0"/>
          </a:p>
        </p:txBody>
      </p:sp>
      <p:sp>
        <p:nvSpPr>
          <p:cNvPr id="3" name="Content Placeholder 2"/>
          <p:cNvSpPr>
            <a:spLocks noGrp="1"/>
          </p:cNvSpPr>
          <p:nvPr>
            <p:ph sz="half" idx="1"/>
          </p:nvPr>
        </p:nvSpPr>
        <p:spPr>
          <a:xfrm>
            <a:off x="1097280" y="1845734"/>
            <a:ext cx="5120958" cy="4023359"/>
          </a:xfrm>
        </p:spPr>
        <p:txBody>
          <a:bodyPr>
            <a:normAutofit/>
          </a:bodyPr>
          <a:lstStyle/>
          <a:p>
            <a:pPr lvl="1">
              <a:buFont typeface="Arial" panose="020B0604020202020204" pitchFamily="34" charset="0"/>
              <a:buChar char="•"/>
            </a:pPr>
            <a:r>
              <a:rPr lang="en-US" sz="2400" dirty="0" smtClean="0"/>
              <a:t>Voltage Regulators</a:t>
            </a:r>
          </a:p>
          <a:p>
            <a:pPr lvl="1">
              <a:buFont typeface="Arial" panose="020B0604020202020204" pitchFamily="34" charset="0"/>
              <a:buChar char="•"/>
            </a:pPr>
            <a:r>
              <a:rPr lang="en-US" sz="2400" dirty="0" smtClean="0"/>
              <a:t>Non-Servo components consume 170 - 400 mA</a:t>
            </a:r>
          </a:p>
          <a:p>
            <a:pPr lvl="1">
              <a:buFont typeface="Arial" panose="020B0604020202020204" pitchFamily="34" charset="0"/>
              <a:buChar char="•"/>
            </a:pPr>
            <a:r>
              <a:rPr lang="en-US" sz="2400" dirty="0" smtClean="0"/>
              <a:t>Servos consume at least 500 mA when in use, upwards to 2500 mA</a:t>
            </a:r>
          </a:p>
          <a:p>
            <a:pPr lvl="2"/>
            <a:r>
              <a:rPr lang="en-US" sz="2000" dirty="0" smtClean="0"/>
              <a:t>If entire system consumes 5400 mA, we would still have 1.5 hours of usage time</a:t>
            </a:r>
          </a:p>
          <a:p>
            <a:endParaRPr lang="en-US" dirty="0"/>
          </a:p>
        </p:txBody>
      </p:sp>
      <p:pic>
        <p:nvPicPr>
          <p:cNvPr id="7" name="Content Placeholder 6"/>
          <p:cNvPicPr>
            <a:picLocks noGrp="1" noChangeAspect="1"/>
          </p:cNvPicPr>
          <p:nvPr>
            <p:ph sz="half" idx="2"/>
          </p:nvPr>
        </p:nvPicPr>
        <p:blipFill>
          <a:blip r:embed="rId3"/>
          <a:stretch>
            <a:fillRect/>
          </a:stretch>
        </p:blipFill>
        <p:spPr>
          <a:xfrm>
            <a:off x="7114532" y="2030176"/>
            <a:ext cx="3668146" cy="2302451"/>
          </a:xfrm>
          <a:prstGeom prst="rect">
            <a:avLst/>
          </a:prstGeom>
        </p:spPr>
      </p:pic>
      <p:pic>
        <p:nvPicPr>
          <p:cNvPr id="8" name="Picture 7"/>
          <p:cNvPicPr>
            <a:picLocks noChangeAspect="1"/>
          </p:cNvPicPr>
          <p:nvPr/>
        </p:nvPicPr>
        <p:blipFill>
          <a:blip r:embed="rId4"/>
          <a:stretch>
            <a:fillRect/>
          </a:stretch>
        </p:blipFill>
        <p:spPr>
          <a:xfrm>
            <a:off x="6821946" y="4214932"/>
            <a:ext cx="4253318" cy="2002318"/>
          </a:xfrm>
          <a:prstGeom prst="rect">
            <a:avLst/>
          </a:prstGeom>
        </p:spPr>
      </p:pic>
    </p:spTree>
    <p:extLst>
      <p:ext uri="{BB962C8B-B14F-4D97-AF65-F5344CB8AC3E}">
        <p14:creationId xmlns:p14="http://schemas.microsoft.com/office/powerpoint/2010/main" val="16163746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45" y="286603"/>
            <a:ext cx="10058400" cy="1450757"/>
          </a:xfrm>
        </p:spPr>
        <p:txBody>
          <a:bodyPr/>
          <a:lstStyle/>
          <a:p>
            <a:r>
              <a:rPr lang="en-US" dirty="0" smtClean="0"/>
              <a:t>Communication</a:t>
            </a:r>
            <a:endParaRPr lang="en-US" dirty="0"/>
          </a:p>
        </p:txBody>
      </p:sp>
      <p:sp>
        <p:nvSpPr>
          <p:cNvPr id="7" name="Rectangle 6"/>
          <p:cNvSpPr/>
          <p:nvPr/>
        </p:nvSpPr>
        <p:spPr>
          <a:xfrm>
            <a:off x="1020418" y="1654819"/>
            <a:ext cx="10508974" cy="204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067044" y="125718"/>
            <a:ext cx="8943891" cy="6327648"/>
          </a:xfrm>
          <a:prstGeom prst="rect">
            <a:avLst/>
          </a:prstGeom>
        </p:spPr>
      </p:pic>
      <p:pic>
        <p:nvPicPr>
          <p:cNvPr id="4" name="Picture 3"/>
          <p:cNvPicPr>
            <a:picLocks noChangeAspect="1"/>
          </p:cNvPicPr>
          <p:nvPr/>
        </p:nvPicPr>
        <p:blipFill>
          <a:blip r:embed="rId3"/>
          <a:stretch>
            <a:fillRect/>
          </a:stretch>
        </p:blipFill>
        <p:spPr>
          <a:xfrm>
            <a:off x="572845" y="2237385"/>
            <a:ext cx="1830044" cy="2104313"/>
          </a:xfrm>
          <a:prstGeom prst="rect">
            <a:avLst/>
          </a:prstGeom>
        </p:spPr>
      </p:pic>
    </p:spTree>
    <p:extLst>
      <p:ext uri="{BB962C8B-B14F-4D97-AF65-F5344CB8AC3E}">
        <p14:creationId xmlns:p14="http://schemas.microsoft.com/office/powerpoint/2010/main" val="1527552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68558"/>
          </a:xfrm>
        </p:spPr>
        <p:txBody>
          <a:bodyPr/>
          <a:lstStyle/>
          <a:p>
            <a:r>
              <a:rPr lang="en-US" dirty="0" smtClean="0"/>
              <a:t>3D Printed Prosthetic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7604" y="1846394"/>
            <a:ext cx="2017503" cy="210312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6021" y="1846394"/>
            <a:ext cx="2286943" cy="2103120"/>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7604" y="4106921"/>
            <a:ext cx="2580030" cy="2103120"/>
          </a:xfrm>
          <a:prstGeom prst="rect">
            <a:avLst/>
          </a:prstGeom>
          <a:noFill/>
          <a:ln>
            <a:no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0658" y="4106921"/>
            <a:ext cx="2258157" cy="2103120"/>
          </a:xfrm>
          <a:prstGeom prst="rect">
            <a:avLst/>
          </a:prstGeom>
          <a:noFill/>
          <a:ln>
            <a:noFill/>
          </a:ln>
        </p:spPr>
      </p:pic>
      <p:pic>
        <p:nvPicPr>
          <p:cNvPr id="8" name="Picture 7"/>
          <p:cNvPicPr>
            <a:picLocks noChangeAspect="1"/>
          </p:cNvPicPr>
          <p:nvPr/>
        </p:nvPicPr>
        <p:blipFill>
          <a:blip r:embed="rId6"/>
          <a:stretch>
            <a:fillRect/>
          </a:stretch>
        </p:blipFill>
        <p:spPr>
          <a:xfrm>
            <a:off x="8173879" y="1846394"/>
            <a:ext cx="2641357" cy="2103120"/>
          </a:xfrm>
          <a:prstGeom prst="rect">
            <a:avLst/>
          </a:prstGeom>
        </p:spPr>
      </p:pic>
      <p:pic>
        <p:nvPicPr>
          <p:cNvPr id="9" name="Picture 8"/>
          <p:cNvPicPr>
            <a:picLocks noChangeAspect="1"/>
          </p:cNvPicPr>
          <p:nvPr/>
        </p:nvPicPr>
        <p:blipFill>
          <a:blip r:embed="rId7"/>
          <a:stretch>
            <a:fillRect/>
          </a:stretch>
        </p:blipFill>
        <p:spPr>
          <a:xfrm>
            <a:off x="8491839" y="4106921"/>
            <a:ext cx="2323397" cy="2103120"/>
          </a:xfrm>
          <a:prstGeom prst="rect">
            <a:avLst/>
          </a:prstGeom>
        </p:spPr>
      </p:pic>
    </p:spTree>
    <p:extLst>
      <p:ext uri="{BB962C8B-B14F-4D97-AF65-F5344CB8AC3E}">
        <p14:creationId xmlns:p14="http://schemas.microsoft.com/office/powerpoint/2010/main" val="36096866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Communication</a:t>
            </a:r>
            <a:endParaRPr lang="en-US" dirty="0"/>
          </a:p>
        </p:txBody>
      </p:sp>
      <p:sp>
        <p:nvSpPr>
          <p:cNvPr id="3" name="Content Placeholder 2"/>
          <p:cNvSpPr>
            <a:spLocks noGrp="1"/>
          </p:cNvSpPr>
          <p:nvPr>
            <p:ph idx="1"/>
          </p:nvPr>
        </p:nvSpPr>
        <p:spPr>
          <a:xfrm>
            <a:off x="757517" y="1905066"/>
            <a:ext cx="3922059" cy="4186452"/>
          </a:xfrm>
        </p:spPr>
        <p:txBody>
          <a:bodyPr>
            <a:normAutofit lnSpcReduction="10000"/>
          </a:bodyPr>
          <a:lstStyle/>
          <a:p>
            <a:pPr lvl="1">
              <a:buFont typeface="Arial" panose="020B0604020202020204" pitchFamily="34" charset="0"/>
              <a:buChar char="•"/>
            </a:pPr>
            <a:r>
              <a:rPr lang="en-US" sz="2400" dirty="0" smtClean="0"/>
              <a:t>Communication between IPPA system and its mobile application</a:t>
            </a:r>
          </a:p>
          <a:p>
            <a:pPr lvl="1">
              <a:buFont typeface="Arial" panose="020B0604020202020204" pitchFamily="34" charset="0"/>
              <a:buChar char="•"/>
            </a:pPr>
            <a:r>
              <a:rPr lang="en-US" sz="2400" dirty="0" smtClean="0"/>
              <a:t>Smartphones -&gt; capable of Wi-Fi and Bluetooth communication</a:t>
            </a:r>
          </a:p>
          <a:p>
            <a:pPr lvl="1">
              <a:buFont typeface="Arial" panose="020B0604020202020204" pitchFamily="34" charset="0"/>
              <a:buChar char="•"/>
            </a:pPr>
            <a:r>
              <a:rPr lang="en-US" sz="2400" dirty="0" smtClean="0"/>
              <a:t>Bluetooth </a:t>
            </a:r>
          </a:p>
          <a:p>
            <a:pPr lvl="2"/>
            <a:r>
              <a:rPr lang="en-US" sz="2000" dirty="0" smtClean="0"/>
              <a:t>Easier to implement</a:t>
            </a:r>
          </a:p>
          <a:p>
            <a:pPr lvl="2"/>
            <a:r>
              <a:rPr lang="en-US" sz="2000" dirty="0" smtClean="0"/>
              <a:t>Low power consumption </a:t>
            </a:r>
          </a:p>
          <a:p>
            <a:pPr lvl="1">
              <a:buFont typeface="Arial" panose="020B0604020202020204" pitchFamily="34" charset="0"/>
              <a:buChar char="•"/>
            </a:pPr>
            <a:r>
              <a:rPr lang="en-US" sz="2400" dirty="0"/>
              <a:t>Wi-Fi</a:t>
            </a:r>
          </a:p>
          <a:p>
            <a:pPr marL="577850" lvl="1" indent="-120650"/>
            <a:r>
              <a:rPr lang="en-US" sz="2000" dirty="0"/>
              <a:t>Enhanced features at </a:t>
            </a:r>
            <a:r>
              <a:rPr lang="en-US" sz="2000" dirty="0" smtClean="0"/>
              <a:t>a higher </a:t>
            </a:r>
            <a:r>
              <a:rPr lang="en-US" sz="2000" dirty="0"/>
              <a:t>cost </a:t>
            </a:r>
            <a:r>
              <a:rPr lang="en-US" sz="2000" dirty="0" smtClean="0"/>
              <a:t>and higher power </a:t>
            </a:r>
            <a:r>
              <a:rPr lang="en-US" sz="2000" dirty="0"/>
              <a:t>consumption</a:t>
            </a:r>
          </a:p>
          <a:p>
            <a:endParaRPr lang="en-US" dirty="0" smtClean="0"/>
          </a:p>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9027479"/>
              </p:ext>
            </p:extLst>
          </p:nvPr>
        </p:nvGraphicFramePr>
        <p:xfrm>
          <a:off x="4975412" y="2075961"/>
          <a:ext cx="7041776" cy="2225040"/>
        </p:xfrm>
        <a:graphic>
          <a:graphicData uri="http://schemas.openxmlformats.org/drawingml/2006/table">
            <a:tbl>
              <a:tblPr firstRow="1" bandRow="1">
                <a:tableStyleId>{5C22544A-7EE6-4342-B048-85BDC9FD1C3A}</a:tableStyleId>
              </a:tblPr>
              <a:tblGrid>
                <a:gridCol w="2111188"/>
                <a:gridCol w="2756647"/>
                <a:gridCol w="2173941"/>
              </a:tblGrid>
              <a:tr h="370840">
                <a:tc>
                  <a:txBody>
                    <a:bodyPr/>
                    <a:lstStyle/>
                    <a:p>
                      <a:r>
                        <a:rPr lang="en-US" dirty="0" smtClean="0"/>
                        <a:t>Factors</a:t>
                      </a:r>
                      <a:endParaRPr lang="en-US" dirty="0"/>
                    </a:p>
                  </a:txBody>
                  <a:tcPr/>
                </a:tc>
                <a:tc>
                  <a:txBody>
                    <a:bodyPr/>
                    <a:lstStyle/>
                    <a:p>
                      <a:r>
                        <a:rPr lang="en-US" dirty="0" smtClean="0"/>
                        <a:t>Wi-Fi</a:t>
                      </a:r>
                      <a:endParaRPr lang="en-US" dirty="0"/>
                    </a:p>
                  </a:txBody>
                  <a:tcPr/>
                </a:tc>
                <a:tc>
                  <a:txBody>
                    <a:bodyPr/>
                    <a:lstStyle/>
                    <a:p>
                      <a:r>
                        <a:rPr lang="en-US" dirty="0" smtClean="0"/>
                        <a:t>Bluetooth (Class 2)</a:t>
                      </a:r>
                      <a:endParaRPr lang="en-US" dirty="0"/>
                    </a:p>
                  </a:txBody>
                  <a:tcPr/>
                </a:tc>
              </a:tr>
              <a:tr h="370840">
                <a:tc>
                  <a:txBody>
                    <a:bodyPr/>
                    <a:lstStyle/>
                    <a:p>
                      <a:r>
                        <a:rPr lang="en-US" dirty="0" smtClean="0"/>
                        <a:t>Data Rate</a:t>
                      </a:r>
                      <a:endParaRPr lang="en-US" dirty="0"/>
                    </a:p>
                  </a:txBody>
                  <a:tcPr/>
                </a:tc>
                <a:tc>
                  <a:txBody>
                    <a:bodyPr/>
                    <a:lstStyle/>
                    <a:p>
                      <a:r>
                        <a:rPr lang="en-US" sz="1800" kern="1200" dirty="0" smtClean="0">
                          <a:solidFill>
                            <a:schemeClr val="dk1"/>
                          </a:solidFill>
                          <a:effectLst/>
                          <a:latin typeface="+mn-lt"/>
                          <a:ea typeface="+mn-ea"/>
                          <a:cs typeface="+mn-cs"/>
                        </a:rPr>
                        <a:t>11Mbps - 150 Mbps</a:t>
                      </a:r>
                      <a:endParaRPr lang="en-US" dirty="0"/>
                    </a:p>
                  </a:txBody>
                  <a:tcPr/>
                </a:tc>
                <a:tc>
                  <a:txBody>
                    <a:bodyPr/>
                    <a:lstStyle/>
                    <a:p>
                      <a:r>
                        <a:rPr lang="en-US" sz="1800" kern="1200" dirty="0" smtClean="0">
                          <a:solidFill>
                            <a:schemeClr val="dk1"/>
                          </a:solidFill>
                          <a:effectLst/>
                          <a:latin typeface="+mn-lt"/>
                          <a:ea typeface="+mn-ea"/>
                          <a:cs typeface="+mn-cs"/>
                        </a:rPr>
                        <a:t>1- 3Mbps</a:t>
                      </a:r>
                      <a:endParaRPr lang="en-US" dirty="0"/>
                    </a:p>
                  </a:txBody>
                  <a:tcPr/>
                </a:tc>
              </a:tr>
              <a:tr h="370840">
                <a:tc>
                  <a:txBody>
                    <a:bodyPr/>
                    <a:lstStyle/>
                    <a:p>
                      <a:r>
                        <a:rPr lang="en-US" dirty="0" smtClean="0"/>
                        <a:t>Range</a:t>
                      </a:r>
                      <a:endParaRPr lang="en-US" dirty="0"/>
                    </a:p>
                  </a:txBody>
                  <a:tcPr/>
                </a:tc>
                <a:tc>
                  <a:txBody>
                    <a:bodyPr/>
                    <a:lstStyle/>
                    <a:p>
                      <a:r>
                        <a:rPr lang="en-US" sz="1800" kern="1200" dirty="0" smtClean="0">
                          <a:solidFill>
                            <a:schemeClr val="dk1"/>
                          </a:solidFill>
                          <a:effectLst/>
                          <a:latin typeface="+mn-lt"/>
                          <a:ea typeface="+mn-ea"/>
                          <a:cs typeface="+mn-cs"/>
                        </a:rPr>
                        <a:t>35 - 70 m</a:t>
                      </a:r>
                      <a:endParaRPr lang="en-US" dirty="0"/>
                    </a:p>
                  </a:txBody>
                  <a:tcPr/>
                </a:tc>
                <a:tc>
                  <a:txBody>
                    <a:bodyPr/>
                    <a:lstStyle/>
                    <a:p>
                      <a:r>
                        <a:rPr lang="en-US" sz="1800" kern="1200" dirty="0" smtClean="0">
                          <a:solidFill>
                            <a:schemeClr val="dk1"/>
                          </a:solidFill>
                          <a:effectLst/>
                          <a:latin typeface="+mn-lt"/>
                          <a:ea typeface="+mn-ea"/>
                          <a:cs typeface="+mn-cs"/>
                        </a:rPr>
                        <a:t>10 m</a:t>
                      </a:r>
                      <a:endParaRPr lang="en-US" dirty="0"/>
                    </a:p>
                  </a:txBody>
                  <a:tcPr/>
                </a:tc>
              </a:tr>
              <a:tr h="370840">
                <a:tc>
                  <a:txBody>
                    <a:bodyPr/>
                    <a:lstStyle/>
                    <a:p>
                      <a:r>
                        <a:rPr lang="en-US" dirty="0" smtClean="0"/>
                        <a:t>Power Consumption </a:t>
                      </a:r>
                      <a:endParaRPr lang="en-US" dirty="0"/>
                    </a:p>
                  </a:txBody>
                  <a:tcPr/>
                </a:tc>
                <a:tc>
                  <a:txBody>
                    <a:bodyPr/>
                    <a:lstStyle/>
                    <a:p>
                      <a:r>
                        <a:rPr lang="en-US" dirty="0" smtClean="0"/>
                        <a:t>4.7mW</a:t>
                      </a:r>
                      <a:r>
                        <a:rPr lang="en-US" baseline="0" dirty="0" smtClean="0"/>
                        <a:t> - 325mW</a:t>
                      </a:r>
                      <a:endParaRPr lang="en-US" dirty="0"/>
                    </a:p>
                  </a:txBody>
                  <a:tcPr/>
                </a:tc>
                <a:tc>
                  <a:txBody>
                    <a:bodyPr/>
                    <a:lstStyle/>
                    <a:p>
                      <a:r>
                        <a:rPr lang="en-US" sz="1800" kern="1200" dirty="0" smtClean="0">
                          <a:solidFill>
                            <a:schemeClr val="dk1"/>
                          </a:solidFill>
                          <a:effectLst/>
                          <a:latin typeface="+mn-lt"/>
                          <a:ea typeface="+mn-ea"/>
                          <a:cs typeface="+mn-cs"/>
                        </a:rPr>
                        <a:t>2.5mW – 40mW</a:t>
                      </a:r>
                      <a:endParaRPr lang="en-US" dirty="0"/>
                    </a:p>
                  </a:txBody>
                  <a:tcPr/>
                </a:tc>
              </a:tr>
              <a:tr h="370840">
                <a:tc>
                  <a:txBody>
                    <a:bodyPr/>
                    <a:lstStyle/>
                    <a:p>
                      <a:r>
                        <a:rPr lang="en-US" dirty="0" smtClean="0"/>
                        <a:t>Price</a:t>
                      </a:r>
                      <a:endParaRPr lang="en-US" dirty="0"/>
                    </a:p>
                  </a:txBody>
                  <a:tcPr/>
                </a:tc>
                <a:tc>
                  <a:txBody>
                    <a:bodyPr/>
                    <a:lstStyle/>
                    <a:p>
                      <a:r>
                        <a:rPr lang="en-US" sz="1800" kern="1200" dirty="0" smtClean="0">
                          <a:solidFill>
                            <a:schemeClr val="dk1"/>
                          </a:solidFill>
                          <a:effectLst/>
                          <a:latin typeface="+mn-lt"/>
                          <a:ea typeface="+mn-ea"/>
                          <a:cs typeface="+mn-cs"/>
                        </a:rPr>
                        <a:t>$30 - $50 </a:t>
                      </a:r>
                      <a:endParaRPr lang="en-US" dirty="0"/>
                    </a:p>
                  </a:txBody>
                  <a:tcPr/>
                </a:tc>
                <a:tc>
                  <a:txBody>
                    <a:bodyPr/>
                    <a:lstStyle/>
                    <a:p>
                      <a:r>
                        <a:rPr lang="en-US" sz="1800" kern="1200" dirty="0" smtClean="0">
                          <a:solidFill>
                            <a:schemeClr val="dk1"/>
                          </a:solidFill>
                          <a:effectLst/>
                          <a:latin typeface="+mn-lt"/>
                          <a:ea typeface="+mn-ea"/>
                          <a:cs typeface="+mn-cs"/>
                        </a:rPr>
                        <a:t>$11 - $40 </a:t>
                      </a:r>
                      <a:endParaRPr lang="en-US" dirty="0"/>
                    </a:p>
                  </a:txBody>
                  <a:tcPr/>
                </a:tc>
              </a:tr>
              <a:tr h="370840">
                <a:tc>
                  <a:txBody>
                    <a:bodyPr/>
                    <a:lstStyle/>
                    <a:p>
                      <a:r>
                        <a:rPr lang="en-US" dirty="0" smtClean="0"/>
                        <a:t>Security</a:t>
                      </a:r>
                      <a:endParaRPr lang="en-US" dirty="0"/>
                    </a:p>
                  </a:txBody>
                  <a:tcPr/>
                </a:tc>
                <a:tc>
                  <a:txBody>
                    <a:bodyPr/>
                    <a:lstStyle/>
                    <a:p>
                      <a:r>
                        <a:rPr lang="en-US" sz="1800" kern="1200" dirty="0" smtClean="0">
                          <a:solidFill>
                            <a:schemeClr val="dk1"/>
                          </a:solidFill>
                          <a:effectLst/>
                          <a:latin typeface="+mn-lt"/>
                          <a:ea typeface="+mn-ea"/>
                          <a:cs typeface="+mn-cs"/>
                        </a:rPr>
                        <a:t>WPA and WPA2 Encryption</a:t>
                      </a:r>
                      <a:endParaRPr lang="en-US" dirty="0"/>
                    </a:p>
                  </a:txBody>
                  <a:tcPr/>
                </a:tc>
                <a:tc>
                  <a:txBody>
                    <a:bodyPr/>
                    <a:lstStyle/>
                    <a:p>
                      <a:r>
                        <a:rPr lang="en-US" sz="1800" kern="1200" dirty="0" smtClean="0">
                          <a:solidFill>
                            <a:schemeClr val="dk1"/>
                          </a:solidFill>
                          <a:effectLst/>
                          <a:latin typeface="+mn-lt"/>
                          <a:ea typeface="+mn-ea"/>
                          <a:cs typeface="+mn-cs"/>
                        </a:rPr>
                        <a:t>PIN Code security</a:t>
                      </a:r>
                      <a:endParaRPr lang="en-US" dirty="0"/>
                    </a:p>
                  </a:txBody>
                  <a:tcPr/>
                </a:tc>
              </a:tr>
            </a:tbl>
          </a:graphicData>
        </a:graphic>
      </p:graphicFrame>
    </p:spTree>
    <p:extLst>
      <p:ext uri="{BB962C8B-B14F-4D97-AF65-F5344CB8AC3E}">
        <p14:creationId xmlns:p14="http://schemas.microsoft.com/office/powerpoint/2010/main" val="30403581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Interface</a:t>
            </a:r>
            <a:endParaRPr lang="en-US" dirty="0"/>
          </a:p>
        </p:txBody>
      </p:sp>
      <p:sp>
        <p:nvSpPr>
          <p:cNvPr id="6" name="Content Placeholder 5"/>
          <p:cNvSpPr>
            <a:spLocks noGrp="1"/>
          </p:cNvSpPr>
          <p:nvPr>
            <p:ph idx="1"/>
          </p:nvPr>
        </p:nvSpPr>
        <p:spPr>
          <a:xfrm>
            <a:off x="1097280" y="1906936"/>
            <a:ext cx="5289645" cy="1775750"/>
          </a:xfrm>
        </p:spPr>
        <p:txBody>
          <a:bodyPr>
            <a:noAutofit/>
          </a:bodyPr>
          <a:lstStyle/>
          <a:p>
            <a:pPr lvl="1">
              <a:buFont typeface="Arial" panose="020B0604020202020204" pitchFamily="34" charset="0"/>
              <a:buChar char="•"/>
            </a:pPr>
            <a:r>
              <a:rPr lang="en-US" sz="2400" dirty="0" smtClean="0"/>
              <a:t>Custom packages will be used to transfer data from the app to the IPPA system</a:t>
            </a:r>
          </a:p>
          <a:p>
            <a:pPr lvl="1">
              <a:buFont typeface="Arial" panose="020B0604020202020204" pitchFamily="34" charset="0"/>
              <a:buChar char="•"/>
            </a:pPr>
            <a:r>
              <a:rPr lang="en-US" sz="2400" dirty="0" smtClean="0"/>
              <a:t>9 Protocols</a:t>
            </a:r>
          </a:p>
          <a:p>
            <a:pPr lvl="1">
              <a:buFont typeface="Arial" panose="020B0604020202020204" pitchFamily="34" charset="0"/>
              <a:buChar char="•"/>
            </a:pPr>
            <a:r>
              <a:rPr lang="en-US" sz="2400" dirty="0" smtClean="0"/>
              <a:t>The first byte will be used to identify package structure</a:t>
            </a:r>
            <a:endParaRPr lang="en-US" sz="24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97280" y="4143685"/>
            <a:ext cx="5139519" cy="2376345"/>
          </a:xfrm>
          <a:prstGeom prst="rect">
            <a:avLst/>
          </a:prstGeom>
          <a:noFill/>
          <a:ln>
            <a:noFill/>
          </a:ln>
        </p:spPr>
      </p:pic>
      <p:sp>
        <p:nvSpPr>
          <p:cNvPr id="9" name="Content Placeholder 5"/>
          <p:cNvSpPr txBox="1">
            <a:spLocks/>
          </p:cNvSpPr>
          <p:nvPr/>
        </p:nvSpPr>
        <p:spPr>
          <a:xfrm>
            <a:off x="6933062" y="3063970"/>
            <a:ext cx="5007591" cy="10797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4048" lvl="1" indent="-182880">
              <a:spcBef>
                <a:spcPts val="200"/>
              </a:spcBef>
              <a:spcAft>
                <a:spcPts val="400"/>
              </a:spcAft>
              <a:buClr>
                <a:srgbClr val="1CADE4"/>
              </a:buClr>
            </a:pPr>
            <a:r>
              <a:rPr lang="en-US" sz="2400" dirty="0" smtClean="0"/>
              <a:t>Bluetooth module will be transfer the data to/from the Main Controller MCU</a:t>
            </a:r>
            <a:endParaRPr lang="en-US" dirty="0">
              <a:solidFill>
                <a:prstClr val="black">
                  <a:lumMod val="75000"/>
                  <a:lumOff val="25000"/>
                </a:prstClr>
              </a:solidFill>
            </a:endParaRPr>
          </a:p>
          <a:p>
            <a:pPr marL="201168" lvl="1" indent="0">
              <a:spcBef>
                <a:spcPts val="200"/>
              </a:spcBef>
              <a:spcAft>
                <a:spcPts val="400"/>
              </a:spcAft>
              <a:buClr>
                <a:srgbClr val="1CADE4"/>
              </a:buClr>
              <a:buNone/>
            </a:pPr>
            <a:endParaRPr lang="en-US" sz="2400" dirty="0" smtClean="0"/>
          </a:p>
          <a:p>
            <a:endParaRPr lang="en-US" sz="2400" dirty="0" smtClean="0"/>
          </a:p>
        </p:txBody>
      </p:sp>
      <p:graphicFrame>
        <p:nvGraphicFramePr>
          <p:cNvPr id="10" name="Table 9"/>
          <p:cNvGraphicFramePr>
            <a:graphicFrameLocks noGrp="1"/>
          </p:cNvGraphicFramePr>
          <p:nvPr>
            <p:extLst>
              <p:ext uri="{D42A27DB-BD31-4B8C-83A1-F6EECF244321}">
                <p14:modId xmlns:p14="http://schemas.microsoft.com/office/powerpoint/2010/main" val="4026183105"/>
              </p:ext>
            </p:extLst>
          </p:nvPr>
        </p:nvGraphicFramePr>
        <p:xfrm>
          <a:off x="7148067" y="4446726"/>
          <a:ext cx="4489750" cy="1854200"/>
        </p:xfrm>
        <a:graphic>
          <a:graphicData uri="http://schemas.openxmlformats.org/drawingml/2006/table">
            <a:tbl>
              <a:tblPr firstRow="1" bandRow="1">
                <a:tableStyleId>{5C22544A-7EE6-4342-B048-85BDC9FD1C3A}</a:tableStyleId>
              </a:tblPr>
              <a:tblGrid>
                <a:gridCol w="2244875"/>
                <a:gridCol w="2244875"/>
              </a:tblGrid>
              <a:tr h="370840">
                <a:tc>
                  <a:txBody>
                    <a:bodyPr/>
                    <a:lstStyle/>
                    <a:p>
                      <a:r>
                        <a:rPr lang="en-US" dirty="0" smtClean="0"/>
                        <a:t>Characteristics</a:t>
                      </a:r>
                      <a:endParaRPr lang="en-US" dirty="0"/>
                    </a:p>
                  </a:txBody>
                  <a:tcPr/>
                </a:tc>
                <a:tc>
                  <a:txBody>
                    <a:bodyPr/>
                    <a:lstStyle/>
                    <a:p>
                      <a:r>
                        <a:rPr lang="en-US" dirty="0" smtClean="0"/>
                        <a:t>HC-06</a:t>
                      </a:r>
                      <a:endParaRPr lang="en-US" dirty="0"/>
                    </a:p>
                  </a:txBody>
                  <a:tcPr/>
                </a:tc>
              </a:tr>
              <a:tr h="370840">
                <a:tc>
                  <a:txBody>
                    <a:bodyPr/>
                    <a:lstStyle/>
                    <a:p>
                      <a:r>
                        <a:rPr lang="en-US" dirty="0" smtClean="0"/>
                        <a:t>Manufacturer</a:t>
                      </a:r>
                      <a:endParaRPr lang="en-US" dirty="0"/>
                    </a:p>
                  </a:txBody>
                  <a:tcPr/>
                </a:tc>
                <a:tc>
                  <a:txBody>
                    <a:bodyPr/>
                    <a:lstStyle/>
                    <a:p>
                      <a:r>
                        <a:rPr lang="en-US" dirty="0" smtClean="0"/>
                        <a:t>KEDSUM</a:t>
                      </a:r>
                      <a:endParaRPr lang="en-US" dirty="0"/>
                    </a:p>
                  </a:txBody>
                  <a:tcPr/>
                </a:tc>
              </a:tr>
              <a:tr h="370840">
                <a:tc>
                  <a:txBody>
                    <a:bodyPr/>
                    <a:lstStyle/>
                    <a:p>
                      <a:r>
                        <a:rPr lang="en-US" dirty="0" smtClean="0"/>
                        <a:t>Price</a:t>
                      </a:r>
                      <a:endParaRPr lang="en-US" dirty="0"/>
                    </a:p>
                  </a:txBody>
                  <a:tcPr/>
                </a:tc>
                <a:tc>
                  <a:txBody>
                    <a:bodyPr/>
                    <a:lstStyle/>
                    <a:p>
                      <a:r>
                        <a:rPr lang="en-US" dirty="0" smtClean="0"/>
                        <a:t>$10.00</a:t>
                      </a:r>
                      <a:endParaRPr lang="en-US" dirty="0"/>
                    </a:p>
                  </a:txBody>
                  <a:tcPr/>
                </a:tc>
              </a:tr>
              <a:tr h="370840">
                <a:tc>
                  <a:txBody>
                    <a:bodyPr/>
                    <a:lstStyle/>
                    <a:p>
                      <a:r>
                        <a:rPr lang="en-US" dirty="0" smtClean="0"/>
                        <a:t>Power</a:t>
                      </a:r>
                      <a:r>
                        <a:rPr lang="en-US" baseline="0" dirty="0" smtClean="0"/>
                        <a:t> Consumption</a:t>
                      </a:r>
                      <a:endParaRPr lang="en-US" dirty="0"/>
                    </a:p>
                  </a:txBody>
                  <a:tcPr/>
                </a:tc>
                <a:tc>
                  <a:txBody>
                    <a:bodyPr/>
                    <a:lstStyle/>
                    <a:p>
                      <a:r>
                        <a:rPr lang="en-US" sz="1800" kern="1200" dirty="0" smtClean="0">
                          <a:solidFill>
                            <a:schemeClr val="dk1"/>
                          </a:solidFill>
                          <a:effectLst/>
                          <a:latin typeface="+mn-lt"/>
                          <a:ea typeface="+mn-ea"/>
                          <a:cs typeface="+mn-cs"/>
                        </a:rPr>
                        <a:t>10 </a:t>
                      </a:r>
                      <a:r>
                        <a:rPr lang="en-US" sz="1800" kern="1200" dirty="0" err="1" smtClean="0">
                          <a:solidFill>
                            <a:schemeClr val="dk1"/>
                          </a:solidFill>
                          <a:effectLst/>
                          <a:latin typeface="+mn-lt"/>
                          <a:ea typeface="+mn-ea"/>
                          <a:cs typeface="+mn-cs"/>
                        </a:rPr>
                        <a:t>mW</a:t>
                      </a:r>
                      <a:r>
                        <a:rPr lang="en-US" sz="1800" kern="1200" baseline="0" dirty="0" smtClean="0">
                          <a:solidFill>
                            <a:schemeClr val="dk1"/>
                          </a:solidFill>
                          <a:effectLst/>
                          <a:latin typeface="+mn-lt"/>
                          <a:ea typeface="+mn-ea"/>
                          <a:cs typeface="+mn-cs"/>
                        </a:rPr>
                        <a:t> – 30 </a:t>
                      </a:r>
                      <a:r>
                        <a:rPr lang="en-US" sz="1800" kern="1200" baseline="0" dirty="0" err="1" smtClean="0">
                          <a:solidFill>
                            <a:schemeClr val="dk1"/>
                          </a:solidFill>
                          <a:effectLst/>
                          <a:latin typeface="+mn-lt"/>
                          <a:ea typeface="+mn-ea"/>
                          <a:cs typeface="+mn-cs"/>
                        </a:rPr>
                        <a:t>mW</a:t>
                      </a:r>
                      <a:endParaRPr lang="en-US" dirty="0"/>
                    </a:p>
                  </a:txBody>
                  <a:tcPr/>
                </a:tc>
              </a:tr>
              <a:tr h="370840">
                <a:tc>
                  <a:txBody>
                    <a:bodyPr/>
                    <a:lstStyle/>
                    <a:p>
                      <a:r>
                        <a:rPr lang="en-US" dirty="0" smtClean="0"/>
                        <a:t>I/O</a:t>
                      </a:r>
                      <a:endParaRPr lang="en-US" dirty="0"/>
                    </a:p>
                  </a:txBody>
                  <a:tcPr/>
                </a:tc>
                <a:tc>
                  <a:txBody>
                    <a:bodyPr/>
                    <a:lstStyle/>
                    <a:p>
                      <a:r>
                        <a:rPr lang="en-US" dirty="0" smtClean="0"/>
                        <a:t>TR/TX</a:t>
                      </a:r>
                      <a:endParaRPr lang="en-US" dirty="0"/>
                    </a:p>
                  </a:txBody>
                  <a:tcPr/>
                </a:tc>
              </a:tr>
            </a:tbl>
          </a:graphicData>
        </a:graphic>
      </p:graphicFrame>
      <p:pic>
        <p:nvPicPr>
          <p:cNvPr id="4" name="Picture 3"/>
          <p:cNvPicPr>
            <a:picLocks noChangeAspect="1"/>
          </p:cNvPicPr>
          <p:nvPr/>
        </p:nvPicPr>
        <p:blipFill>
          <a:blip r:embed="rId3"/>
          <a:stretch>
            <a:fillRect/>
          </a:stretch>
        </p:blipFill>
        <p:spPr>
          <a:xfrm rot="16200000">
            <a:off x="8614843" y="1473815"/>
            <a:ext cx="1272712" cy="1907598"/>
          </a:xfrm>
          <a:prstGeom prst="rect">
            <a:avLst/>
          </a:prstGeom>
        </p:spPr>
      </p:pic>
    </p:spTree>
    <p:extLst>
      <p:ext uri="{BB962C8B-B14F-4D97-AF65-F5344CB8AC3E}">
        <p14:creationId xmlns:p14="http://schemas.microsoft.com/office/powerpoint/2010/main" val="40498147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IPPA Mobile Application</a:t>
            </a:r>
            <a:endParaRPr lang="en-US" dirty="0"/>
          </a:p>
        </p:txBody>
      </p:sp>
      <p:sp>
        <p:nvSpPr>
          <p:cNvPr id="3" name="Content Placeholder 2"/>
          <p:cNvSpPr>
            <a:spLocks noGrp="1"/>
          </p:cNvSpPr>
          <p:nvPr>
            <p:ph idx="1"/>
          </p:nvPr>
        </p:nvSpPr>
        <p:spPr>
          <a:xfrm>
            <a:off x="838200" y="1836098"/>
            <a:ext cx="5153167" cy="2613072"/>
          </a:xfrm>
        </p:spPr>
        <p:txBody>
          <a:bodyPr/>
          <a:lstStyle/>
          <a:p>
            <a:r>
              <a:rPr lang="en-US" sz="2400" dirty="0" smtClean="0"/>
              <a:t>Android</a:t>
            </a:r>
          </a:p>
          <a:p>
            <a:pPr lvl="1"/>
            <a:r>
              <a:rPr lang="en-US" sz="2000" dirty="0" smtClean="0"/>
              <a:t>~ 52.5% of the market</a:t>
            </a:r>
          </a:p>
          <a:p>
            <a:pPr lvl="1"/>
            <a:r>
              <a:rPr lang="en-US" sz="2000" dirty="0" smtClean="0"/>
              <a:t>Low cost devices</a:t>
            </a:r>
          </a:p>
          <a:p>
            <a:pPr lvl="1"/>
            <a:r>
              <a:rPr lang="en-US" sz="2000" dirty="0" smtClean="0"/>
              <a:t>Low publishing cost</a:t>
            </a:r>
          </a:p>
          <a:p>
            <a:pPr lvl="1"/>
            <a:r>
              <a:rPr lang="en-US" sz="2000" dirty="0" smtClean="0"/>
              <a:t>Existing (no cost) testing hardware</a:t>
            </a:r>
          </a:p>
          <a:p>
            <a:pPr lvl="1"/>
            <a:r>
              <a:rPr lang="en-US" sz="2000" dirty="0" smtClean="0"/>
              <a:t>Less implementation time needed</a:t>
            </a:r>
          </a:p>
          <a:p>
            <a:pPr lvl="1"/>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151" y="1836098"/>
            <a:ext cx="756817" cy="88873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2435" y="1774303"/>
            <a:ext cx="1012328" cy="1012328"/>
          </a:xfrm>
          <a:prstGeom prst="rect">
            <a:avLst/>
          </a:prstGeom>
        </p:spPr>
      </p:pic>
      <p:sp>
        <p:nvSpPr>
          <p:cNvPr id="10" name="Content Placeholder 2"/>
          <p:cNvSpPr txBox="1">
            <a:spLocks/>
          </p:cNvSpPr>
          <p:nvPr/>
        </p:nvSpPr>
        <p:spPr>
          <a:xfrm>
            <a:off x="5991367" y="1836098"/>
            <a:ext cx="5153167" cy="261307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IOS</a:t>
            </a:r>
          </a:p>
          <a:p>
            <a:pPr lvl="1"/>
            <a:r>
              <a:rPr lang="en-US" sz="2000" dirty="0"/>
              <a:t>~41.4 % of the market</a:t>
            </a:r>
          </a:p>
          <a:p>
            <a:pPr lvl="1"/>
            <a:r>
              <a:rPr lang="en-US" sz="2000" dirty="0"/>
              <a:t>Less accessible smartphones </a:t>
            </a:r>
          </a:p>
          <a:p>
            <a:pPr marL="457200" lvl="1" indent="0">
              <a:buNone/>
            </a:pPr>
            <a:r>
              <a:rPr lang="en-US" sz="2000" dirty="0"/>
              <a:t>(due to cost)</a:t>
            </a:r>
          </a:p>
          <a:p>
            <a:pPr lvl="1"/>
            <a:r>
              <a:rPr lang="en-US" sz="2000" dirty="0"/>
              <a:t>High publishing cost and </a:t>
            </a:r>
            <a:r>
              <a:rPr lang="en-US" sz="2000" dirty="0" smtClean="0"/>
              <a:t>restrictions</a:t>
            </a:r>
            <a:endParaRPr lang="en-US" sz="2000" dirty="0"/>
          </a:p>
        </p:txBody>
      </p:sp>
      <p:sp>
        <p:nvSpPr>
          <p:cNvPr id="11" name="Content Placeholder 2"/>
          <p:cNvSpPr txBox="1">
            <a:spLocks/>
          </p:cNvSpPr>
          <p:nvPr/>
        </p:nvSpPr>
        <p:spPr>
          <a:xfrm>
            <a:off x="838200" y="4449170"/>
            <a:ext cx="5153167" cy="167744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Development Environment</a:t>
            </a:r>
          </a:p>
          <a:p>
            <a:pPr lvl="1"/>
            <a:r>
              <a:rPr lang="en-US" sz="2000" dirty="0"/>
              <a:t>Eclipse IDE</a:t>
            </a:r>
          </a:p>
          <a:p>
            <a:pPr lvl="1"/>
            <a:r>
              <a:rPr lang="en-US" sz="2000" dirty="0"/>
              <a:t>GitHub Version Control</a:t>
            </a:r>
          </a:p>
          <a:p>
            <a:pPr lvl="1"/>
            <a:r>
              <a:rPr lang="en-US" sz="2000" dirty="0"/>
              <a:t>Device and AVD simulation </a:t>
            </a:r>
            <a:r>
              <a:rPr lang="en-US" sz="2000" dirty="0" smtClean="0"/>
              <a:t>Testing</a:t>
            </a:r>
            <a:endParaRPr lang="en-US" sz="2000" dirty="0"/>
          </a:p>
        </p:txBody>
      </p:sp>
    </p:spTree>
    <p:extLst>
      <p:ext uri="{BB962C8B-B14F-4D97-AF65-F5344CB8AC3E}">
        <p14:creationId xmlns:p14="http://schemas.microsoft.com/office/powerpoint/2010/main" val="10049724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Application Features</a:t>
            </a:r>
            <a:endParaRPr lang="en-US" dirty="0"/>
          </a:p>
        </p:txBody>
      </p:sp>
      <p:sp>
        <p:nvSpPr>
          <p:cNvPr id="3" name="Content Placeholder 2"/>
          <p:cNvSpPr>
            <a:spLocks noGrp="1"/>
          </p:cNvSpPr>
          <p:nvPr>
            <p:ph idx="1"/>
          </p:nvPr>
        </p:nvSpPr>
        <p:spPr>
          <a:xfrm>
            <a:off x="1097280" y="1892860"/>
            <a:ext cx="6354170" cy="4351338"/>
          </a:xfrm>
        </p:spPr>
        <p:txBody>
          <a:bodyPr/>
          <a:lstStyle/>
          <a:p>
            <a:r>
              <a:rPr lang="en-US" sz="2400" dirty="0" smtClean="0"/>
              <a:t>Voice Commands</a:t>
            </a:r>
          </a:p>
          <a:p>
            <a:pPr lvl="1"/>
            <a:r>
              <a:rPr lang="en-US" sz="2000" dirty="0" smtClean="0"/>
              <a:t>Easy gesture triggering mechanism </a:t>
            </a:r>
          </a:p>
          <a:p>
            <a:pPr lvl="2"/>
            <a:r>
              <a:rPr lang="en-US" sz="1600" dirty="0" smtClean="0"/>
              <a:t>Using Google Services APIs</a:t>
            </a:r>
          </a:p>
          <a:p>
            <a:r>
              <a:rPr lang="en-US" sz="2400" dirty="0" smtClean="0"/>
              <a:t>Teaching Mode</a:t>
            </a:r>
          </a:p>
          <a:p>
            <a:pPr lvl="1"/>
            <a:r>
              <a:rPr lang="en-US" sz="2000" dirty="0" smtClean="0"/>
              <a:t>Way to modify gestures available in the IPPA</a:t>
            </a:r>
          </a:p>
          <a:p>
            <a:pPr lvl="1"/>
            <a:r>
              <a:rPr lang="en-US" sz="2000" dirty="0" smtClean="0"/>
              <a:t>Demo created gestures before permanently copying them to the IPPA</a:t>
            </a:r>
          </a:p>
          <a:p>
            <a:pPr lvl="1"/>
            <a:r>
              <a:rPr lang="en-US" sz="2000" dirty="0" smtClean="0"/>
              <a:t>Create new customable gestures</a:t>
            </a:r>
          </a:p>
          <a:p>
            <a:pPr lvl="2"/>
            <a:r>
              <a:rPr lang="en-US" sz="1600" dirty="0" smtClean="0"/>
              <a:t>Starting and ending position of each finger</a:t>
            </a:r>
          </a:p>
          <a:p>
            <a:pPr lvl="2"/>
            <a:r>
              <a:rPr lang="en-US" sz="1600" dirty="0" smtClean="0"/>
              <a:t>Voice command triggering mechanism</a:t>
            </a:r>
          </a:p>
          <a:p>
            <a:pPr lvl="2"/>
            <a:r>
              <a:rPr lang="en-US" sz="1600" dirty="0" smtClean="0"/>
              <a:t>Sensor triggering mechanism</a:t>
            </a:r>
          </a:p>
          <a:p>
            <a:pPr lvl="1"/>
            <a:endParaRPr lang="en-US" dirty="0"/>
          </a:p>
        </p:txBody>
      </p:sp>
    </p:spTree>
    <p:extLst>
      <p:ext uri="{BB962C8B-B14F-4D97-AF65-F5344CB8AC3E}">
        <p14:creationId xmlns:p14="http://schemas.microsoft.com/office/powerpoint/2010/main" val="38161803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Application Flow</a:t>
            </a:r>
            <a:endParaRPr lang="en-US" dirty="0"/>
          </a:p>
        </p:txBody>
      </p:sp>
      <p:pic>
        <p:nvPicPr>
          <p:cNvPr id="2" name="Picture 1"/>
          <p:cNvPicPr>
            <a:picLocks noChangeAspect="1"/>
          </p:cNvPicPr>
          <p:nvPr/>
        </p:nvPicPr>
        <p:blipFill>
          <a:blip r:embed="rId3"/>
          <a:stretch>
            <a:fillRect/>
          </a:stretch>
        </p:blipFill>
        <p:spPr>
          <a:xfrm>
            <a:off x="1532908" y="1901628"/>
            <a:ext cx="9187143" cy="4278079"/>
          </a:xfrm>
          <a:prstGeom prst="rect">
            <a:avLst/>
          </a:prstGeom>
        </p:spPr>
      </p:pic>
    </p:spTree>
    <p:extLst>
      <p:ext uri="{BB962C8B-B14F-4D97-AF65-F5344CB8AC3E}">
        <p14:creationId xmlns:p14="http://schemas.microsoft.com/office/powerpoint/2010/main" val="23252585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UI</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168" y="1828504"/>
            <a:ext cx="2598506" cy="433084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8442" y="1825091"/>
            <a:ext cx="2600554" cy="4334256"/>
          </a:xfrm>
          <a:prstGeom prst="rect">
            <a:avLst/>
          </a:prstGeom>
        </p:spPr>
      </p:pic>
    </p:spTree>
    <p:extLst>
      <p:ext uri="{BB962C8B-B14F-4D97-AF65-F5344CB8AC3E}">
        <p14:creationId xmlns:p14="http://schemas.microsoft.com/office/powerpoint/2010/main" val="39723979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PCB Design</a:t>
            </a:r>
            <a:endParaRPr lang="en-US" dirty="0"/>
          </a:p>
        </p:txBody>
      </p:sp>
      <p:sp>
        <p:nvSpPr>
          <p:cNvPr id="8" name="Content Placeholder 7"/>
          <p:cNvSpPr>
            <a:spLocks noGrp="1"/>
          </p:cNvSpPr>
          <p:nvPr>
            <p:ph sz="half" idx="1"/>
          </p:nvPr>
        </p:nvSpPr>
        <p:spPr/>
        <p:txBody>
          <a:bodyPr/>
          <a:lstStyle/>
          <a:p>
            <a:pPr>
              <a:buFont typeface="Arial" panose="020B0604020202020204" pitchFamily="34" charset="0"/>
              <a:buChar char="•"/>
            </a:pPr>
            <a:r>
              <a:rPr lang="en-US" dirty="0"/>
              <a:t> </a:t>
            </a:r>
            <a:r>
              <a:rPr lang="en-US" dirty="0" smtClean="0"/>
              <a:t>1.6”(h) x 3” (w) to fit inside the arm with the battery</a:t>
            </a:r>
          </a:p>
          <a:p>
            <a:pPr>
              <a:buFont typeface="Arial" panose="020B0604020202020204" pitchFamily="34" charset="0"/>
              <a:buChar char="•"/>
            </a:pPr>
            <a:r>
              <a:rPr lang="en-US" dirty="0"/>
              <a:t> </a:t>
            </a:r>
            <a:r>
              <a:rPr lang="en-US" dirty="0" smtClean="0"/>
              <a:t>All SMD components except for some of the headers </a:t>
            </a:r>
          </a:p>
          <a:p>
            <a:pPr>
              <a:buFont typeface="Arial" panose="020B0604020202020204" pitchFamily="34" charset="0"/>
              <a:buChar char="•"/>
            </a:pPr>
            <a:r>
              <a:rPr lang="en-US" dirty="0"/>
              <a:t> </a:t>
            </a:r>
            <a:r>
              <a:rPr lang="en-US" dirty="0" smtClean="0"/>
              <a:t>2 layers, one side with components</a:t>
            </a:r>
          </a:p>
          <a:p>
            <a:pPr>
              <a:buFont typeface="Arial" panose="020B0604020202020204" pitchFamily="34" charset="0"/>
              <a:buChar char="•"/>
            </a:pPr>
            <a:r>
              <a:rPr lang="en-US" dirty="0"/>
              <a:t> </a:t>
            </a:r>
            <a:r>
              <a:rPr lang="en-US" dirty="0" err="1" smtClean="0"/>
              <a:t>Oshpark</a:t>
            </a:r>
            <a:r>
              <a:rPr lang="en-US" dirty="0" smtClean="0"/>
              <a:t> chosen as the manufacturer</a:t>
            </a:r>
          </a:p>
          <a:p>
            <a:pPr lvl="1">
              <a:buFont typeface="Arial" panose="020B0604020202020204" pitchFamily="34" charset="0"/>
              <a:buChar char="•"/>
            </a:pPr>
            <a:r>
              <a:rPr lang="en-US" dirty="0" smtClean="0"/>
              <a:t>Good price because of our board’s size</a:t>
            </a:r>
          </a:p>
          <a:p>
            <a:pPr lvl="1">
              <a:buFont typeface="Arial" panose="020B0604020202020204" pitchFamily="34" charset="0"/>
              <a:buChar char="•"/>
            </a:pPr>
            <a:r>
              <a:rPr lang="en-US" dirty="0" smtClean="0"/>
              <a:t>Multiple copies </a:t>
            </a:r>
          </a:p>
        </p:txBody>
      </p:sp>
      <p:pic>
        <p:nvPicPr>
          <p:cNvPr id="10" name="Content Placeholder 9"/>
          <p:cNvPicPr>
            <a:picLocks noGrp="1" noChangeAspect="1"/>
          </p:cNvPicPr>
          <p:nvPr>
            <p:ph sz="half" idx="2"/>
          </p:nvPr>
        </p:nvPicPr>
        <p:blipFill>
          <a:blip r:embed="rId3"/>
          <a:stretch>
            <a:fillRect/>
          </a:stretch>
        </p:blipFill>
        <p:spPr>
          <a:xfrm>
            <a:off x="6220061" y="2145671"/>
            <a:ext cx="5596205" cy="3208944"/>
          </a:xfrm>
          <a:prstGeom prst="rect">
            <a:avLst/>
          </a:prstGeom>
        </p:spPr>
      </p:pic>
    </p:spTree>
    <p:extLst>
      <p:ext uri="{BB962C8B-B14F-4D97-AF65-F5344CB8AC3E}">
        <p14:creationId xmlns:p14="http://schemas.microsoft.com/office/powerpoint/2010/main" val="24132411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Content</a:t>
            </a:r>
            <a:endParaRPr lang="en-US" dirty="0"/>
          </a:p>
        </p:txBody>
      </p:sp>
    </p:spTree>
    <p:extLst>
      <p:ext uri="{BB962C8B-B14F-4D97-AF65-F5344CB8AC3E}">
        <p14:creationId xmlns:p14="http://schemas.microsoft.com/office/powerpoint/2010/main" val="18566449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Shape 511"/>
          <p:cNvSpPr>
            <a:spLocks noGrp="1"/>
          </p:cNvSpPr>
          <p:nvPr>
            <p:ph type="title"/>
          </p:nvPr>
        </p:nvSpPr>
        <p:spPr>
          <a:xfrm>
            <a:off x="1152327" y="299839"/>
            <a:ext cx="7804547" cy="1518047"/>
          </a:xfrm>
          <a:prstGeom prst="rect">
            <a:avLst/>
          </a:prstGeom>
        </p:spPr>
        <p:txBody>
          <a:bodyPr>
            <a:normAutofit/>
          </a:bodyPr>
          <a:lstStyle/>
          <a:p>
            <a:pPr lvl="0">
              <a:defRPr sz="1800"/>
            </a:pPr>
            <a:r>
              <a:rPr lang="en-US" sz="4400" dirty="0" smtClean="0"/>
              <a:t>Final Product Cost</a:t>
            </a:r>
            <a:endParaRPr sz="4400" dirty="0"/>
          </a:p>
        </p:txBody>
      </p:sp>
      <p:graphicFrame>
        <p:nvGraphicFramePr>
          <p:cNvPr id="512" name="Table 512"/>
          <p:cNvGraphicFramePr/>
          <p:nvPr>
            <p:extLst>
              <p:ext uri="{D42A27DB-BD31-4B8C-83A1-F6EECF244321}">
                <p14:modId xmlns:p14="http://schemas.microsoft.com/office/powerpoint/2010/main" val="1894701732"/>
              </p:ext>
            </p:extLst>
          </p:nvPr>
        </p:nvGraphicFramePr>
        <p:xfrm>
          <a:off x="419100" y="2019453"/>
          <a:ext cx="5726205" cy="3816414"/>
        </p:xfrm>
        <a:graphic>
          <a:graphicData uri="http://schemas.openxmlformats.org/drawingml/2006/table">
            <a:tbl>
              <a:tblPr bandRow="1">
                <a:tableStyleId>{5C22544A-7EE6-4342-B048-85BDC9FD1C3A}</a:tableStyleId>
              </a:tblPr>
              <a:tblGrid>
                <a:gridCol w="777688"/>
                <a:gridCol w="2205318"/>
                <a:gridCol w="1520216"/>
                <a:gridCol w="1222983"/>
              </a:tblGrid>
              <a:tr h="229355">
                <a:tc>
                  <a:txBody>
                    <a:bodyPr/>
                    <a:lstStyle/>
                    <a:p>
                      <a:pPr lvl="0" algn="l" defTabSz="457200">
                        <a:defRPr sz="1800" b="0" i="0"/>
                      </a:pPr>
                      <a:r>
                        <a:rPr sz="1400" b="1" dirty="0">
                          <a:uFill>
                            <a:solidFill/>
                          </a:uFill>
                          <a:sym typeface="Calibri"/>
                        </a:rPr>
                        <a:t>Quantity</a:t>
                      </a:r>
                      <a:endParaRPr sz="1400" b="1" dirty="0">
                        <a:uFill>
                          <a:solidFill/>
                        </a:uFill>
                        <a:latin typeface="Calibri"/>
                        <a:ea typeface="Calibri"/>
                        <a:cs typeface="Calibri"/>
                        <a:sym typeface="Calibri"/>
                      </a:endParaRPr>
                    </a:p>
                  </a:txBody>
                  <a:tcPr marL="35719" marR="35719" marT="35719" marB="35719" horzOverflow="overflow"/>
                </a:tc>
                <a:tc>
                  <a:txBody>
                    <a:bodyPr/>
                    <a:lstStyle/>
                    <a:p>
                      <a:pPr lvl="0" algn="l" defTabSz="457200">
                        <a:defRPr sz="1800" b="0" i="0"/>
                      </a:pPr>
                      <a:r>
                        <a:rPr sz="1400" b="1" dirty="0">
                          <a:uFill>
                            <a:solidFill/>
                          </a:uFill>
                          <a:sym typeface="Calibri"/>
                        </a:rPr>
                        <a:t>Component</a:t>
                      </a:r>
                      <a:endParaRPr sz="1400" b="1" dirty="0">
                        <a:uFill>
                          <a:solidFill/>
                        </a:uFill>
                        <a:latin typeface="Calibri"/>
                        <a:ea typeface="Calibri"/>
                        <a:cs typeface="Calibri"/>
                        <a:sym typeface="Calibri"/>
                      </a:endParaRPr>
                    </a:p>
                  </a:txBody>
                  <a:tcPr marL="35719" marR="35719" marT="35719" marB="35719" horzOverflow="overflow"/>
                </a:tc>
                <a:tc>
                  <a:txBody>
                    <a:bodyPr/>
                    <a:lstStyle/>
                    <a:p>
                      <a:pPr lvl="0" algn="l" defTabSz="457200">
                        <a:defRPr sz="1800" b="0" i="0"/>
                      </a:pPr>
                      <a:r>
                        <a:rPr sz="1400" b="1" dirty="0">
                          <a:uFill>
                            <a:solidFill/>
                          </a:uFill>
                          <a:sym typeface="Calibri"/>
                        </a:rPr>
                        <a:t>Individual Cost ($)</a:t>
                      </a:r>
                      <a:endParaRPr sz="1400" b="1" dirty="0">
                        <a:uFill>
                          <a:solidFill/>
                        </a:uFill>
                        <a:latin typeface="Calibri"/>
                        <a:ea typeface="Calibri"/>
                        <a:cs typeface="Calibri"/>
                        <a:sym typeface="Calibri"/>
                      </a:endParaRPr>
                    </a:p>
                  </a:txBody>
                  <a:tcPr marL="35719" marR="35719" marT="35719" marB="35719" horzOverflow="overflow"/>
                </a:tc>
                <a:tc>
                  <a:txBody>
                    <a:bodyPr/>
                    <a:lstStyle/>
                    <a:p>
                      <a:pPr lvl="0" algn="l" defTabSz="457200">
                        <a:defRPr sz="1800" b="0" i="0"/>
                      </a:pPr>
                      <a:r>
                        <a:rPr sz="1400" b="1" dirty="0">
                          <a:uFill>
                            <a:solidFill/>
                          </a:uFill>
                          <a:sym typeface="Calibri"/>
                        </a:rPr>
                        <a:t>Total Cost ($)</a:t>
                      </a:r>
                      <a:endParaRPr sz="1400" b="1" dirty="0">
                        <a:uFill>
                          <a:solidFill/>
                        </a:uFill>
                        <a:latin typeface="Calibri"/>
                        <a:ea typeface="Calibri"/>
                        <a:cs typeface="Calibri"/>
                        <a:sym typeface="Calibri"/>
                      </a:endParaRPr>
                    </a:p>
                  </a:txBody>
                  <a:tcPr marL="35719" marR="35719" marT="35719" marB="35719" horzOverflow="overflow"/>
                </a:tc>
              </a:tr>
              <a:tr h="229355">
                <a:tc>
                  <a:txBody>
                    <a:bodyPr/>
                    <a:lstStyle/>
                    <a:p>
                      <a:pPr lvl="0" algn="l" defTabSz="457200">
                        <a:defRPr sz="1800" b="0" i="0"/>
                      </a:pPr>
                      <a:r>
                        <a:rPr sz="1320" dirty="0">
                          <a:uFill>
                            <a:solidFill/>
                          </a:uFill>
                          <a:latin typeface="Calibri"/>
                          <a:ea typeface="Calibri"/>
                          <a:cs typeface="Calibri"/>
                          <a:sym typeface="Calibri"/>
                        </a:rPr>
                        <a:t>5</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Servos</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19.99</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99.95</a:t>
                      </a:r>
                    </a:p>
                  </a:txBody>
                  <a:tcPr marL="50800" marR="50800" marT="50800" marB="50800" horzOverflow="overflow"/>
                </a:tc>
              </a:tr>
              <a:tr h="229355">
                <a:tc>
                  <a:txBody>
                    <a:bodyPr/>
                    <a:lstStyle/>
                    <a:p>
                      <a:pPr lvl="0" algn="l" defTabSz="457200">
                        <a:defRPr sz="1800" b="0" i="0"/>
                      </a:pPr>
                      <a:r>
                        <a:rPr sz="1320" dirty="0">
                          <a:uFill>
                            <a:solidFill/>
                          </a:uFill>
                          <a:latin typeface="Calibri"/>
                          <a:ea typeface="Calibri"/>
                          <a:cs typeface="Calibri"/>
                          <a:sym typeface="Calibri"/>
                        </a:rPr>
                        <a:t>1</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TM4C1294</a:t>
                      </a: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19.99</a:t>
                      </a: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19.99</a:t>
                      </a:r>
                      <a:endParaRPr sz="1320" dirty="0">
                        <a:uFill>
                          <a:solidFill/>
                        </a:uFill>
                        <a:latin typeface="Calibri"/>
                        <a:ea typeface="Calibri"/>
                        <a:cs typeface="Calibri"/>
                        <a:sym typeface="Calibri"/>
                      </a:endParaRPr>
                    </a:p>
                  </a:txBody>
                  <a:tcPr marL="50800" marR="50800" marT="50800" marB="50800" horzOverflow="overflow"/>
                </a:tc>
              </a:tr>
              <a:tr h="229355">
                <a:tc>
                  <a:txBody>
                    <a:bodyPr/>
                    <a:lstStyle/>
                    <a:p>
                      <a:pPr lvl="0" algn="l" defTabSz="457200">
                        <a:defRPr sz="1800" b="0" i="0"/>
                      </a:pPr>
                      <a:r>
                        <a:rPr sz="1320">
                          <a:uFill>
                            <a:solidFill/>
                          </a:uFill>
                          <a:latin typeface="Calibri"/>
                          <a:ea typeface="Calibri"/>
                          <a:cs typeface="Calibri"/>
                          <a:sym typeface="Calibri"/>
                        </a:rPr>
                        <a:t>2 </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ATMega328p</a:t>
                      </a: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6.87</a:t>
                      </a: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13.74</a:t>
                      </a:r>
                      <a:endParaRPr sz="1320" dirty="0">
                        <a:uFill>
                          <a:solidFill/>
                        </a:uFill>
                        <a:latin typeface="Calibri"/>
                        <a:ea typeface="Calibri"/>
                        <a:cs typeface="Calibri"/>
                        <a:sym typeface="Calibri"/>
                      </a:endParaRPr>
                    </a:p>
                  </a:txBody>
                  <a:tcPr marL="50800" marR="50800" marT="50800" marB="50800" horzOverflow="overflow"/>
                </a:tc>
              </a:tr>
              <a:tr h="229355">
                <a:tc>
                  <a:txBody>
                    <a:bodyPr/>
                    <a:lstStyle/>
                    <a:p>
                      <a:pPr lvl="0" algn="l" defTabSz="457200">
                        <a:defRPr sz="1800" b="0" i="0"/>
                      </a:pPr>
                      <a:r>
                        <a:rPr lang="en-US" sz="1320" dirty="0" smtClean="0">
                          <a:uFill>
                            <a:solidFill/>
                          </a:uFill>
                          <a:latin typeface="Calibri"/>
                          <a:ea typeface="Calibri"/>
                          <a:cs typeface="Calibri"/>
                          <a:sym typeface="Calibri"/>
                        </a:rPr>
                        <a:t>2</a:t>
                      </a: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Force sensitive resistors</a:t>
                      </a:r>
                    </a:p>
                  </a:txBody>
                  <a:tcPr marL="50800" marR="50800" marT="50800" marB="50800" horzOverflow="overflow"/>
                </a:tc>
                <a:tc>
                  <a:txBody>
                    <a:bodyPr/>
                    <a:lstStyle/>
                    <a:p>
                      <a:pPr lvl="0" algn="l" defTabSz="457200">
                        <a:defRPr sz="1800" b="0" i="0"/>
                      </a:pPr>
                      <a:r>
                        <a:rPr sz="1320" dirty="0">
                          <a:uFill>
                            <a:solidFill/>
                          </a:uFill>
                          <a:latin typeface="Calibri"/>
                          <a:ea typeface="Calibri"/>
                          <a:cs typeface="Calibri"/>
                          <a:sym typeface="Calibri"/>
                        </a:rPr>
                        <a:t>5.95</a:t>
                      </a: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11.90</a:t>
                      </a:r>
                      <a:endParaRPr sz="1320" dirty="0">
                        <a:uFill>
                          <a:solidFill/>
                        </a:uFill>
                        <a:latin typeface="Calibri"/>
                        <a:ea typeface="Calibri"/>
                        <a:cs typeface="Calibri"/>
                        <a:sym typeface="Calibri"/>
                      </a:endParaRPr>
                    </a:p>
                  </a:txBody>
                  <a:tcPr marL="50800" marR="50800" marT="50800" marB="50800" horzOverflow="overflow"/>
                </a:tc>
              </a:tr>
              <a:tr h="229355">
                <a:tc>
                  <a:txBody>
                    <a:bodyPr/>
                    <a:lstStyle/>
                    <a:p>
                      <a:pPr lvl="0" algn="l" defTabSz="457200">
                        <a:defRPr sz="1800" b="0" i="0"/>
                      </a:pPr>
                      <a:r>
                        <a:rPr lang="en-US" sz="1320" dirty="0" smtClean="0">
                          <a:uFill>
                            <a:solidFill/>
                          </a:uFill>
                          <a:latin typeface="Calibri"/>
                          <a:ea typeface="Calibri"/>
                          <a:cs typeface="Calibri"/>
                          <a:sym typeface="Calibri"/>
                        </a:rPr>
                        <a:t>2</a:t>
                      </a: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r>
                        <a:rPr sz="1320" dirty="0" err="1">
                          <a:uFill>
                            <a:solidFill/>
                          </a:uFill>
                          <a:latin typeface="Calibri"/>
                          <a:ea typeface="Calibri"/>
                          <a:cs typeface="Calibri"/>
                          <a:sym typeface="Calibri"/>
                        </a:rPr>
                        <a:t>Infared</a:t>
                      </a:r>
                      <a:r>
                        <a:rPr sz="1320" dirty="0">
                          <a:uFill>
                            <a:solidFill/>
                          </a:uFill>
                          <a:latin typeface="Calibri"/>
                          <a:ea typeface="Calibri"/>
                          <a:cs typeface="Calibri"/>
                          <a:sym typeface="Calibri"/>
                        </a:rPr>
                        <a:t> Emitters and Detectors</a:t>
                      </a:r>
                    </a:p>
                  </a:txBody>
                  <a:tcPr marL="50800" marR="50800" marT="50800" marB="50800" horzOverflow="overflow"/>
                </a:tc>
                <a:tc>
                  <a:txBody>
                    <a:bodyPr/>
                    <a:lstStyle/>
                    <a:p>
                      <a:pPr lvl="0" algn="l" defTabSz="457200">
                        <a:defRPr sz="1800" b="0" i="0"/>
                      </a:pPr>
                      <a:r>
                        <a:rPr sz="1320" dirty="0">
                          <a:uFill>
                            <a:solidFill/>
                          </a:uFill>
                          <a:latin typeface="Calibri"/>
                          <a:ea typeface="Calibri"/>
                          <a:cs typeface="Calibri"/>
                          <a:sym typeface="Calibri"/>
                        </a:rPr>
                        <a:t>1.95</a:t>
                      </a: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3.90</a:t>
                      </a:r>
                      <a:endParaRPr sz="1320" dirty="0">
                        <a:uFill>
                          <a:solidFill/>
                        </a:uFill>
                        <a:latin typeface="Calibri"/>
                        <a:ea typeface="Calibri"/>
                        <a:cs typeface="Calibri"/>
                        <a:sym typeface="Calibri"/>
                      </a:endParaRPr>
                    </a:p>
                  </a:txBody>
                  <a:tcPr marL="50800" marR="50800" marT="50800" marB="50800" horzOverflow="overflow"/>
                </a:tc>
              </a:tr>
              <a:tr h="229355">
                <a:tc>
                  <a:txBody>
                    <a:bodyPr/>
                    <a:lstStyle/>
                    <a:p>
                      <a:pPr lvl="0" algn="l" defTabSz="457200">
                        <a:defRPr sz="1800" b="0" i="0"/>
                      </a:pPr>
                      <a:r>
                        <a:rPr sz="1320">
                          <a:uFill>
                            <a:solidFill/>
                          </a:uFill>
                          <a:latin typeface="Calibri"/>
                          <a:ea typeface="Calibri"/>
                          <a:cs typeface="Calibri"/>
                          <a:sym typeface="Calibri"/>
                        </a:rPr>
                        <a:t>1 </a:t>
                      </a:r>
                    </a:p>
                  </a:txBody>
                  <a:tcPr marL="50800" marR="50800" marT="50800" marB="50800" horzOverflow="overflow"/>
                </a:tc>
                <a:tc>
                  <a:txBody>
                    <a:bodyPr/>
                    <a:lstStyle/>
                    <a:p>
                      <a:pPr lvl="0" algn="l" defTabSz="457200">
                        <a:defRPr sz="1800" b="0" i="0"/>
                      </a:pPr>
                      <a:r>
                        <a:rPr sz="1320" dirty="0" smtClean="0">
                          <a:uFill>
                            <a:solidFill/>
                          </a:uFill>
                          <a:latin typeface="Calibri"/>
                          <a:ea typeface="Calibri"/>
                          <a:cs typeface="Calibri"/>
                          <a:sym typeface="Calibri"/>
                        </a:rPr>
                        <a:t>7.</a:t>
                      </a:r>
                      <a:r>
                        <a:rPr lang="en-US" sz="1320" dirty="0" smtClean="0">
                          <a:uFill>
                            <a:solidFill/>
                          </a:uFill>
                          <a:latin typeface="Calibri"/>
                          <a:ea typeface="Calibri"/>
                          <a:cs typeface="Calibri"/>
                          <a:sym typeface="Calibri"/>
                        </a:rPr>
                        <a:t>4</a:t>
                      </a:r>
                      <a:r>
                        <a:rPr sz="1320" dirty="0" smtClean="0">
                          <a:uFill>
                            <a:solidFill/>
                          </a:uFill>
                          <a:latin typeface="Calibri"/>
                          <a:ea typeface="Calibri"/>
                          <a:cs typeface="Calibri"/>
                          <a:sym typeface="Calibri"/>
                        </a:rPr>
                        <a:t>V </a:t>
                      </a:r>
                      <a:r>
                        <a:rPr sz="1320" dirty="0">
                          <a:uFill>
                            <a:solidFill/>
                          </a:uFill>
                          <a:latin typeface="Calibri"/>
                          <a:ea typeface="Calibri"/>
                          <a:cs typeface="Calibri"/>
                          <a:sym typeface="Calibri"/>
                        </a:rPr>
                        <a:t>Rechargeable </a:t>
                      </a:r>
                      <a:r>
                        <a:rPr sz="1320" dirty="0" smtClean="0">
                          <a:uFill>
                            <a:solidFill/>
                          </a:uFill>
                          <a:latin typeface="Calibri"/>
                          <a:ea typeface="Calibri"/>
                          <a:cs typeface="Calibri"/>
                          <a:sym typeface="Calibri"/>
                        </a:rPr>
                        <a:t>Battery</a:t>
                      </a:r>
                      <a:r>
                        <a:rPr lang="en-US" sz="1320" dirty="0" smtClean="0">
                          <a:uFill>
                            <a:solidFill/>
                          </a:uFill>
                          <a:latin typeface="Calibri"/>
                          <a:ea typeface="Calibri"/>
                          <a:cs typeface="Calibri"/>
                          <a:sym typeface="Calibri"/>
                        </a:rPr>
                        <a:t> &amp; charger</a:t>
                      </a: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111.95</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111.95</a:t>
                      </a:r>
                    </a:p>
                  </a:txBody>
                  <a:tcPr marL="50800" marR="50800" marT="50800" marB="50800" horzOverflow="overflow"/>
                </a:tc>
              </a:tr>
              <a:tr h="229355">
                <a:tc>
                  <a:txBody>
                    <a:bodyPr/>
                    <a:lstStyle/>
                    <a:p>
                      <a:pPr lvl="0" algn="l" defTabSz="457200">
                        <a:defRPr sz="1800" b="0" i="0"/>
                      </a:pPr>
                      <a:r>
                        <a:rPr sz="1320">
                          <a:uFill>
                            <a:solidFill/>
                          </a:uFill>
                          <a:latin typeface="Calibri"/>
                          <a:ea typeface="Calibri"/>
                          <a:cs typeface="Calibri"/>
                          <a:sym typeface="Calibri"/>
                        </a:rPr>
                        <a:t>1</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Fishing Line</a:t>
                      </a: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10</a:t>
                      </a: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10</a:t>
                      </a:r>
                      <a:endParaRPr sz="1320" dirty="0">
                        <a:uFill>
                          <a:solidFill/>
                        </a:uFill>
                        <a:latin typeface="Calibri"/>
                        <a:ea typeface="Calibri"/>
                        <a:cs typeface="Calibri"/>
                        <a:sym typeface="Calibri"/>
                      </a:endParaRPr>
                    </a:p>
                  </a:txBody>
                  <a:tcPr marL="50800" marR="50800" marT="50800" marB="50800" horzOverflow="overflow"/>
                </a:tc>
              </a:tr>
              <a:tr h="229355">
                <a:tc>
                  <a:txBody>
                    <a:bodyPr/>
                    <a:lstStyle/>
                    <a:p>
                      <a:pPr lvl="0" algn="l" defTabSz="457200">
                        <a:defRPr sz="1800" b="0" i="0"/>
                      </a:pPr>
                      <a:r>
                        <a:rPr sz="1320">
                          <a:uFill>
                            <a:solidFill/>
                          </a:uFill>
                          <a:latin typeface="Calibri"/>
                          <a:ea typeface="Calibri"/>
                          <a:cs typeface="Calibri"/>
                          <a:sym typeface="Calibri"/>
                        </a:rPr>
                        <a:t>1</a:t>
                      </a:r>
                    </a:p>
                  </a:txBody>
                  <a:tcPr marL="50800" marR="50800" marT="50800" marB="50800" horzOverflow="overflow"/>
                </a:tc>
                <a:tc>
                  <a:txBody>
                    <a:bodyPr/>
                    <a:lstStyle/>
                    <a:p>
                      <a:pPr lvl="0" algn="l" defTabSz="457200">
                        <a:defRPr sz="1800" b="0" i="0"/>
                      </a:pPr>
                      <a:r>
                        <a:rPr sz="1320" dirty="0">
                          <a:uFill>
                            <a:solidFill/>
                          </a:uFill>
                          <a:latin typeface="Calibri"/>
                          <a:ea typeface="Calibri"/>
                          <a:cs typeface="Calibri"/>
                          <a:sym typeface="Calibri"/>
                        </a:rPr>
                        <a:t>Grip material </a:t>
                      </a: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5</a:t>
                      </a: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5</a:t>
                      </a:r>
                      <a:endParaRPr sz="1320" dirty="0">
                        <a:uFill>
                          <a:solidFill/>
                        </a:uFill>
                        <a:latin typeface="Calibri"/>
                        <a:ea typeface="Calibri"/>
                        <a:cs typeface="Calibri"/>
                        <a:sym typeface="Calibri"/>
                      </a:endParaRPr>
                    </a:p>
                  </a:txBody>
                  <a:tcPr marL="50800" marR="50800" marT="50800" marB="50800" horzOverflow="overflow"/>
                </a:tc>
              </a:tr>
              <a:tr h="229355">
                <a:tc>
                  <a:txBody>
                    <a:bodyPr/>
                    <a:lstStyle/>
                    <a:p>
                      <a:pPr lvl="0" algn="l" defTabSz="457200">
                        <a:defRPr sz="1800" b="0" i="0"/>
                      </a:pPr>
                      <a:r>
                        <a:rPr sz="1320">
                          <a:uFill>
                            <a:solidFill/>
                          </a:uFill>
                          <a:latin typeface="Calibri"/>
                          <a:ea typeface="Calibri"/>
                          <a:cs typeface="Calibri"/>
                          <a:sym typeface="Calibri"/>
                        </a:rPr>
                        <a:t>1</a:t>
                      </a:r>
                    </a:p>
                  </a:txBody>
                  <a:tcPr marL="50800" marR="50800" marT="50800" marB="50800" horzOverflow="overflow"/>
                </a:tc>
                <a:tc>
                  <a:txBody>
                    <a:bodyPr/>
                    <a:lstStyle/>
                    <a:p>
                      <a:pPr lvl="0" algn="l" defTabSz="457200">
                        <a:defRPr sz="1800" b="0" i="0"/>
                      </a:pPr>
                      <a:r>
                        <a:rPr sz="1320" dirty="0">
                          <a:uFill>
                            <a:solidFill/>
                          </a:uFill>
                          <a:latin typeface="Calibri"/>
                          <a:ea typeface="Calibri"/>
                          <a:cs typeface="Calibri"/>
                          <a:sym typeface="Calibri"/>
                        </a:rPr>
                        <a:t>Printed Circuit Board</a:t>
                      </a: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30</a:t>
                      </a: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30</a:t>
                      </a:r>
                      <a:endParaRPr sz="1320" dirty="0">
                        <a:uFill>
                          <a:solidFill/>
                        </a:uFill>
                        <a:latin typeface="Calibri"/>
                        <a:ea typeface="Calibri"/>
                        <a:cs typeface="Calibri"/>
                        <a:sym typeface="Calibri"/>
                      </a:endParaRPr>
                    </a:p>
                  </a:txBody>
                  <a:tcPr marL="50800" marR="50800" marT="50800" marB="50800" horzOverflow="overflow"/>
                </a:tc>
              </a:tr>
              <a:tr h="229355">
                <a:tc>
                  <a:txBody>
                    <a:bodyPr/>
                    <a:lstStyle/>
                    <a:p>
                      <a:pPr lvl="0" algn="l" defTabSz="457200">
                        <a:defRPr sz="1800" b="0" i="0"/>
                      </a:pPr>
                      <a:r>
                        <a:rPr sz="1320">
                          <a:uFill>
                            <a:solidFill/>
                          </a:uFill>
                          <a:latin typeface="Calibri"/>
                          <a:ea typeface="Calibri"/>
                          <a:cs typeface="Calibri"/>
                          <a:sym typeface="Calibri"/>
                        </a:rPr>
                        <a:t>1</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Bluetooth module</a:t>
                      </a:r>
                    </a:p>
                  </a:txBody>
                  <a:tcPr marL="50800" marR="50800" marT="50800" marB="50800" horzOverflow="overflow"/>
                </a:tc>
                <a:tc>
                  <a:txBody>
                    <a:bodyPr/>
                    <a:lstStyle/>
                    <a:p>
                      <a:pPr lvl="0" algn="l" defTabSz="457200">
                        <a:defRPr sz="1800" b="0" i="0"/>
                      </a:pPr>
                      <a:r>
                        <a:rPr sz="1320" dirty="0">
                          <a:uFill>
                            <a:solidFill/>
                          </a:uFill>
                          <a:latin typeface="Calibri"/>
                          <a:ea typeface="Calibri"/>
                          <a:cs typeface="Calibri"/>
                          <a:sym typeface="Calibri"/>
                        </a:rPr>
                        <a:t>8.99</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8.99</a:t>
                      </a:r>
                    </a:p>
                  </a:txBody>
                  <a:tcPr marL="50800" marR="50800" marT="50800" marB="50800" horzOverflow="overflow"/>
                </a:tc>
              </a:tr>
              <a:tr h="229355">
                <a:tc>
                  <a:txBody>
                    <a:bodyPr/>
                    <a:lstStyle/>
                    <a:p>
                      <a:pPr lvl="0" algn="l" defTabSz="457200">
                        <a:defRPr sz="1800" b="0" i="0"/>
                      </a:pPr>
                      <a:r>
                        <a:rPr sz="1320" dirty="0">
                          <a:uFill>
                            <a:solidFill/>
                          </a:uFill>
                          <a:latin typeface="Calibri"/>
                          <a:ea typeface="Calibri"/>
                          <a:cs typeface="Calibri"/>
                          <a:sym typeface="Calibri"/>
                        </a:rPr>
                        <a:t>1</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EMG module</a:t>
                      </a: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50</a:t>
                      </a: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50</a:t>
                      </a:r>
                      <a:endParaRPr sz="1320" dirty="0">
                        <a:uFill>
                          <a:solidFill/>
                        </a:uFill>
                        <a:latin typeface="Calibri"/>
                        <a:ea typeface="Calibri"/>
                        <a:cs typeface="Calibri"/>
                        <a:sym typeface="Calibri"/>
                      </a:endParaRPr>
                    </a:p>
                  </a:txBody>
                  <a:tcPr marL="50800" marR="50800" marT="50800" marB="50800" horzOverflow="overflow"/>
                </a:tc>
              </a:tr>
            </a:tbl>
          </a:graphicData>
        </a:graphic>
      </p:graphicFrame>
      <p:graphicFrame>
        <p:nvGraphicFramePr>
          <p:cNvPr id="4" name="Table 512"/>
          <p:cNvGraphicFramePr/>
          <p:nvPr>
            <p:extLst>
              <p:ext uri="{D42A27DB-BD31-4B8C-83A1-F6EECF244321}">
                <p14:modId xmlns:p14="http://schemas.microsoft.com/office/powerpoint/2010/main" val="1977280542"/>
              </p:ext>
            </p:extLst>
          </p:nvPr>
        </p:nvGraphicFramePr>
        <p:xfrm>
          <a:off x="6270824" y="2012195"/>
          <a:ext cx="5602928" cy="3822240"/>
        </p:xfrm>
        <a:graphic>
          <a:graphicData uri="http://schemas.openxmlformats.org/drawingml/2006/table">
            <a:tbl>
              <a:tblPr bandRow="1">
                <a:tableStyleId>{5C22544A-7EE6-4342-B048-85BDC9FD1C3A}</a:tableStyleId>
              </a:tblPr>
              <a:tblGrid>
                <a:gridCol w="761988"/>
                <a:gridCol w="2178423"/>
                <a:gridCol w="1465863"/>
                <a:gridCol w="1196654"/>
              </a:tblGrid>
              <a:tr h="229355">
                <a:tc>
                  <a:txBody>
                    <a:bodyPr/>
                    <a:lstStyle/>
                    <a:p>
                      <a:pPr lvl="0" algn="l" defTabSz="457200">
                        <a:defRPr sz="1800" b="0" i="0"/>
                      </a:pPr>
                      <a:r>
                        <a:rPr sz="1400" b="1" dirty="0">
                          <a:uFill>
                            <a:solidFill/>
                          </a:uFill>
                          <a:sym typeface="Calibri"/>
                        </a:rPr>
                        <a:t>Quantity</a:t>
                      </a:r>
                      <a:endParaRPr sz="1400" b="1" dirty="0">
                        <a:uFill>
                          <a:solidFill/>
                        </a:uFill>
                        <a:latin typeface="Calibri"/>
                        <a:ea typeface="Calibri"/>
                        <a:cs typeface="Calibri"/>
                        <a:sym typeface="Calibri"/>
                      </a:endParaRPr>
                    </a:p>
                  </a:txBody>
                  <a:tcPr marL="35719" marR="35719" marT="35719" marB="35719" horzOverflow="overflow"/>
                </a:tc>
                <a:tc>
                  <a:txBody>
                    <a:bodyPr/>
                    <a:lstStyle/>
                    <a:p>
                      <a:pPr lvl="0" algn="l" defTabSz="457200">
                        <a:defRPr sz="1800" b="0" i="0"/>
                      </a:pPr>
                      <a:r>
                        <a:rPr sz="1400" b="1" dirty="0">
                          <a:uFill>
                            <a:solidFill/>
                          </a:uFill>
                          <a:sym typeface="Calibri"/>
                        </a:rPr>
                        <a:t>Component</a:t>
                      </a:r>
                      <a:endParaRPr sz="1400" b="1" dirty="0">
                        <a:uFill>
                          <a:solidFill/>
                        </a:uFill>
                        <a:latin typeface="Calibri"/>
                        <a:ea typeface="Calibri"/>
                        <a:cs typeface="Calibri"/>
                        <a:sym typeface="Calibri"/>
                      </a:endParaRPr>
                    </a:p>
                  </a:txBody>
                  <a:tcPr marL="35719" marR="35719" marT="35719" marB="35719" horzOverflow="overflow"/>
                </a:tc>
                <a:tc>
                  <a:txBody>
                    <a:bodyPr/>
                    <a:lstStyle/>
                    <a:p>
                      <a:pPr lvl="0" algn="l" defTabSz="457200">
                        <a:defRPr sz="1800" b="0" i="0"/>
                      </a:pPr>
                      <a:r>
                        <a:rPr sz="1400" b="1" dirty="0">
                          <a:uFill>
                            <a:solidFill/>
                          </a:uFill>
                          <a:sym typeface="Calibri"/>
                        </a:rPr>
                        <a:t>Individual Cost ($)</a:t>
                      </a:r>
                      <a:endParaRPr sz="1400" b="1" dirty="0">
                        <a:uFill>
                          <a:solidFill/>
                        </a:uFill>
                        <a:latin typeface="Calibri"/>
                        <a:ea typeface="Calibri"/>
                        <a:cs typeface="Calibri"/>
                        <a:sym typeface="Calibri"/>
                      </a:endParaRPr>
                    </a:p>
                  </a:txBody>
                  <a:tcPr marL="35719" marR="35719" marT="35719" marB="35719" horzOverflow="overflow"/>
                </a:tc>
                <a:tc>
                  <a:txBody>
                    <a:bodyPr/>
                    <a:lstStyle/>
                    <a:p>
                      <a:pPr lvl="0" algn="l" defTabSz="457200">
                        <a:defRPr sz="1800" b="0" i="0"/>
                      </a:pPr>
                      <a:r>
                        <a:rPr sz="1400" b="1" dirty="0">
                          <a:uFill>
                            <a:solidFill/>
                          </a:uFill>
                          <a:sym typeface="Calibri"/>
                        </a:rPr>
                        <a:t>Total Cost ($)</a:t>
                      </a:r>
                      <a:endParaRPr sz="1400" b="1" dirty="0">
                        <a:uFill>
                          <a:solidFill/>
                        </a:uFill>
                        <a:latin typeface="Calibri"/>
                        <a:ea typeface="Calibri"/>
                        <a:cs typeface="Calibri"/>
                        <a:sym typeface="Calibri"/>
                      </a:endParaRPr>
                    </a:p>
                  </a:txBody>
                  <a:tcPr marL="35719" marR="35719" marT="35719" marB="35719" horzOverflow="overflow"/>
                </a:tc>
              </a:tr>
              <a:tr h="0">
                <a:tc>
                  <a:txBody>
                    <a:bodyPr/>
                    <a:lstStyle/>
                    <a:p>
                      <a:pPr lvl="0" algn="l" defTabSz="457200">
                        <a:defRPr sz="1800" b="0" i="0"/>
                      </a:pPr>
                      <a:r>
                        <a:rPr sz="1320" dirty="0">
                          <a:uFill>
                            <a:solidFill/>
                          </a:uFill>
                          <a:latin typeface="Calibri"/>
                          <a:ea typeface="Calibri"/>
                          <a:cs typeface="Calibri"/>
                          <a:sym typeface="Calibri"/>
                        </a:rPr>
                        <a:t>2</a:t>
                      </a:r>
                    </a:p>
                  </a:txBody>
                  <a:tcPr marL="50800" marR="50800" marT="50800" marB="50800" horzOverflow="overflow"/>
                </a:tc>
                <a:tc>
                  <a:txBody>
                    <a:bodyPr/>
                    <a:lstStyle/>
                    <a:p>
                      <a:pPr lvl="0" algn="l" defTabSz="457200">
                        <a:defRPr sz="1800" b="0" i="0"/>
                      </a:pPr>
                      <a:r>
                        <a:rPr sz="1320" dirty="0">
                          <a:uFill>
                            <a:solidFill/>
                          </a:uFill>
                          <a:latin typeface="Calibri"/>
                          <a:ea typeface="Calibri"/>
                          <a:cs typeface="Calibri"/>
                          <a:sym typeface="Calibri"/>
                        </a:rPr>
                        <a:t>5V Voltage Regulators</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.67</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1.34</a:t>
                      </a:r>
                    </a:p>
                  </a:txBody>
                  <a:tcPr marL="50800" marR="50800" marT="50800" marB="50800" horzOverflow="overflow"/>
                </a:tc>
              </a:tr>
              <a:tr h="0">
                <a:tc>
                  <a:txBody>
                    <a:bodyPr/>
                    <a:lstStyle/>
                    <a:p>
                      <a:pPr lvl="0" algn="l" defTabSz="457200">
                        <a:defRPr sz="1800" b="0" i="0"/>
                      </a:pPr>
                      <a:r>
                        <a:rPr sz="1320" dirty="0">
                          <a:uFill>
                            <a:solidFill/>
                          </a:uFill>
                          <a:latin typeface="Calibri"/>
                          <a:ea typeface="Calibri"/>
                          <a:cs typeface="Calibri"/>
                          <a:sym typeface="Calibri"/>
                        </a:rPr>
                        <a:t>2</a:t>
                      </a:r>
                    </a:p>
                  </a:txBody>
                  <a:tcPr marL="50800" marR="50800" marT="50800" marB="50800" horzOverflow="overflow"/>
                </a:tc>
                <a:tc>
                  <a:txBody>
                    <a:bodyPr/>
                    <a:lstStyle/>
                    <a:p>
                      <a:pPr lvl="0" algn="l" defTabSz="457200">
                        <a:defRPr sz="1800" b="0" i="0"/>
                      </a:pPr>
                      <a:r>
                        <a:rPr sz="1320" dirty="0">
                          <a:uFill>
                            <a:solidFill/>
                          </a:uFill>
                          <a:latin typeface="Calibri"/>
                          <a:ea typeface="Calibri"/>
                          <a:cs typeface="Calibri"/>
                          <a:sym typeface="Calibri"/>
                        </a:rPr>
                        <a:t>3.3V Voltage Regulator</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.67</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1.34</a:t>
                      </a:r>
                    </a:p>
                  </a:txBody>
                  <a:tcPr marL="50800" marR="50800" marT="50800" marB="50800" horzOverflow="overflow"/>
                </a:tc>
              </a:tr>
              <a:tr h="219704">
                <a:tc>
                  <a:txBody>
                    <a:bodyPr/>
                    <a:lstStyle/>
                    <a:p>
                      <a:pPr lvl="0" algn="l" defTabSz="457200">
                        <a:defRPr sz="1800" b="0" i="0"/>
                      </a:pPr>
                      <a:r>
                        <a:rPr lang="en-US" sz="1320" dirty="0" smtClean="0">
                          <a:uFill>
                            <a:solidFill/>
                          </a:uFill>
                          <a:latin typeface="Calibri"/>
                          <a:ea typeface="Calibri"/>
                          <a:cs typeface="Calibri"/>
                          <a:sym typeface="Calibri"/>
                        </a:rPr>
                        <a:t>5</a:t>
                      </a: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LM317</a:t>
                      </a:r>
                      <a:r>
                        <a:rPr sz="1320" dirty="0" smtClean="0">
                          <a:uFill>
                            <a:solidFill/>
                          </a:uFill>
                          <a:latin typeface="Calibri"/>
                          <a:ea typeface="Calibri"/>
                          <a:cs typeface="Calibri"/>
                          <a:sym typeface="Calibri"/>
                        </a:rPr>
                        <a:t> </a:t>
                      </a:r>
                      <a:r>
                        <a:rPr lang="en-US" sz="1320" dirty="0" smtClean="0">
                          <a:uFill>
                            <a:solidFill/>
                          </a:uFill>
                          <a:latin typeface="Calibri"/>
                          <a:ea typeface="Calibri"/>
                          <a:cs typeface="Calibri"/>
                          <a:sym typeface="Calibri"/>
                        </a:rPr>
                        <a:t>Adj. </a:t>
                      </a:r>
                      <a:r>
                        <a:rPr sz="1320" dirty="0" smtClean="0">
                          <a:uFill>
                            <a:solidFill/>
                          </a:uFill>
                          <a:latin typeface="Calibri"/>
                          <a:ea typeface="Calibri"/>
                          <a:cs typeface="Calibri"/>
                          <a:sym typeface="Calibri"/>
                        </a:rPr>
                        <a:t>Voltage </a:t>
                      </a:r>
                      <a:r>
                        <a:rPr sz="1320" dirty="0">
                          <a:uFill>
                            <a:solidFill/>
                          </a:uFill>
                          <a:latin typeface="Calibri"/>
                          <a:ea typeface="Calibri"/>
                          <a:cs typeface="Calibri"/>
                          <a:sym typeface="Calibri"/>
                        </a:rPr>
                        <a:t>Regulator</a:t>
                      </a:r>
                    </a:p>
                  </a:txBody>
                  <a:tcPr marL="50800" marR="50800" marT="50800" marB="50800" horzOverflow="overflow"/>
                </a:tc>
                <a:tc>
                  <a:txBody>
                    <a:bodyPr/>
                    <a:lstStyle/>
                    <a:p>
                      <a:pPr lvl="0" algn="l" defTabSz="457200">
                        <a:defRPr sz="1800" b="0" i="0"/>
                      </a:pPr>
                      <a:r>
                        <a:rPr sz="1320" dirty="0">
                          <a:uFill>
                            <a:solidFill/>
                          </a:uFill>
                          <a:latin typeface="Calibri"/>
                          <a:ea typeface="Calibri"/>
                          <a:cs typeface="Calibri"/>
                          <a:sym typeface="Calibri"/>
                        </a:rPr>
                        <a:t>0.67</a:t>
                      </a: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3.35</a:t>
                      </a:r>
                      <a:endParaRPr sz="1320" dirty="0">
                        <a:uFill>
                          <a:solidFill/>
                        </a:uFill>
                        <a:latin typeface="Calibri"/>
                        <a:ea typeface="Calibri"/>
                        <a:cs typeface="Calibri"/>
                        <a:sym typeface="Calibri"/>
                      </a:endParaRPr>
                    </a:p>
                  </a:txBody>
                  <a:tcPr marL="50800" marR="50800" marT="50800" marB="50800" horzOverflow="overflow"/>
                </a:tc>
              </a:tr>
              <a:tr h="201606">
                <a:tc>
                  <a:txBody>
                    <a:bodyPr/>
                    <a:lstStyle/>
                    <a:p>
                      <a:pPr lvl="0" algn="l" defTabSz="457200">
                        <a:defRPr sz="1800" b="0" i="0"/>
                      </a:pPr>
                      <a:r>
                        <a:rPr sz="1320">
                          <a:uFill>
                            <a:solidFill/>
                          </a:uFill>
                          <a:latin typeface="Calibri"/>
                          <a:ea typeface="Calibri"/>
                          <a:cs typeface="Calibri"/>
                          <a:sym typeface="Calibri"/>
                        </a:rPr>
                        <a:t>1</a:t>
                      </a:r>
                    </a:p>
                  </a:txBody>
                  <a:tcPr marL="50800" marR="50800" marT="50800" marB="50800" horzOverflow="overflow"/>
                </a:tc>
                <a:tc>
                  <a:txBody>
                    <a:bodyPr/>
                    <a:lstStyle/>
                    <a:p>
                      <a:pPr lvl="0" algn="l" defTabSz="457200">
                        <a:defRPr sz="1800" b="0" i="0"/>
                      </a:pPr>
                      <a:r>
                        <a:rPr sz="1320" dirty="0">
                          <a:uFill>
                            <a:solidFill/>
                          </a:uFill>
                          <a:latin typeface="Calibri"/>
                          <a:ea typeface="Calibri"/>
                          <a:cs typeface="Calibri"/>
                          <a:sym typeface="Calibri"/>
                        </a:rPr>
                        <a:t>3D Printed </a:t>
                      </a:r>
                      <a:r>
                        <a:rPr sz="1320" dirty="0" smtClean="0">
                          <a:uFill>
                            <a:solidFill/>
                          </a:uFill>
                          <a:latin typeface="Calibri"/>
                          <a:ea typeface="Calibri"/>
                          <a:cs typeface="Calibri"/>
                          <a:sym typeface="Calibri"/>
                        </a:rPr>
                        <a:t>Hand</a:t>
                      </a:r>
                      <a:r>
                        <a:rPr lang="en-US" sz="1320" dirty="0" smtClean="0">
                          <a:uFill>
                            <a:solidFill/>
                          </a:uFill>
                          <a:latin typeface="Calibri"/>
                          <a:ea typeface="Calibri"/>
                          <a:cs typeface="Calibri"/>
                          <a:sym typeface="Calibri"/>
                        </a:rPr>
                        <a:t> &amp; forearm</a:t>
                      </a:r>
                      <a:r>
                        <a:rPr sz="1320" dirty="0" smtClean="0">
                          <a:uFill>
                            <a:solidFill/>
                          </a:uFill>
                          <a:latin typeface="Calibri"/>
                          <a:ea typeface="Calibri"/>
                          <a:cs typeface="Calibri"/>
                          <a:sym typeface="Calibri"/>
                        </a:rPr>
                        <a:t>, </a:t>
                      </a:r>
                      <a:r>
                        <a:rPr sz="1320" dirty="0">
                          <a:uFill>
                            <a:solidFill/>
                          </a:uFill>
                          <a:latin typeface="Calibri"/>
                          <a:ea typeface="Calibri"/>
                          <a:cs typeface="Calibri"/>
                          <a:sym typeface="Calibri"/>
                        </a:rPr>
                        <a:t>5 lbs. of ABS plastic</a:t>
                      </a: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300</a:t>
                      </a: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300</a:t>
                      </a:r>
                      <a:endParaRPr sz="1320" dirty="0">
                        <a:uFill>
                          <a:solidFill/>
                        </a:uFill>
                        <a:latin typeface="Calibri"/>
                        <a:ea typeface="Calibri"/>
                        <a:cs typeface="Calibri"/>
                        <a:sym typeface="Calibri"/>
                      </a:endParaRPr>
                    </a:p>
                  </a:txBody>
                  <a:tcPr marL="50800" marR="50800" marT="50800" marB="50800" horzOverflow="overflow"/>
                </a:tc>
              </a:tr>
              <a:tr h="164458">
                <a:tc>
                  <a:txBody>
                    <a:bodyPr/>
                    <a:lstStyle/>
                    <a:p>
                      <a:pPr lvl="0" algn="l" defTabSz="457200">
                        <a:defRPr sz="1800" b="0" i="0"/>
                      </a:pPr>
                      <a:r>
                        <a:rPr sz="1320">
                          <a:uFill>
                            <a:solidFill/>
                          </a:uFill>
                          <a:latin typeface="Calibri"/>
                          <a:ea typeface="Calibri"/>
                          <a:cs typeface="Calibri"/>
                          <a:sym typeface="Calibri"/>
                        </a:rPr>
                        <a:t>2</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25 MHz Crystal</a:t>
                      </a:r>
                    </a:p>
                  </a:txBody>
                  <a:tcPr marL="50800" marR="50800" marT="50800" marB="50800" horzOverflow="overflow"/>
                </a:tc>
                <a:tc>
                  <a:txBody>
                    <a:bodyPr/>
                    <a:lstStyle/>
                    <a:p>
                      <a:pPr lvl="0" algn="l" defTabSz="457200">
                        <a:defRPr sz="1800" b="0" i="0"/>
                      </a:pPr>
                      <a:r>
                        <a:rPr sz="1320" dirty="0">
                          <a:uFill>
                            <a:solidFill/>
                          </a:uFill>
                          <a:latin typeface="Calibri"/>
                          <a:ea typeface="Calibri"/>
                          <a:cs typeface="Calibri"/>
                          <a:sym typeface="Calibri"/>
                        </a:rPr>
                        <a:t>.53</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1.06</a:t>
                      </a:r>
                    </a:p>
                  </a:txBody>
                  <a:tcPr marL="50800" marR="50800" marT="50800" marB="50800" horzOverflow="overflow"/>
                </a:tc>
              </a:tr>
              <a:tr h="0">
                <a:tc>
                  <a:txBody>
                    <a:bodyPr/>
                    <a:lstStyle/>
                    <a:p>
                      <a:pPr lvl="0" algn="l" defTabSz="457200">
                        <a:defRPr sz="1800" b="0" i="0"/>
                      </a:pPr>
                      <a:r>
                        <a:rPr sz="1320" dirty="0">
                          <a:uFill>
                            <a:solidFill/>
                          </a:uFill>
                          <a:latin typeface="Calibri"/>
                          <a:ea typeface="Calibri"/>
                          <a:cs typeface="Calibri"/>
                          <a:sym typeface="Calibri"/>
                        </a:rPr>
                        <a:t>4</a:t>
                      </a:r>
                    </a:p>
                  </a:txBody>
                  <a:tcPr marL="50800" marR="50800" marT="50800" marB="50800" horzOverflow="overflow"/>
                </a:tc>
                <a:tc>
                  <a:txBody>
                    <a:bodyPr/>
                    <a:lstStyle/>
                    <a:p>
                      <a:pPr lvl="0" algn="l" defTabSz="457200">
                        <a:defRPr sz="1800" b="0" i="0"/>
                      </a:pPr>
                      <a:r>
                        <a:rPr sz="1320">
                          <a:uFill>
                            <a:solidFill/>
                          </a:uFill>
                          <a:latin typeface="Calibri"/>
                          <a:ea typeface="Calibri"/>
                          <a:cs typeface="Calibri"/>
                          <a:sym typeface="Calibri"/>
                        </a:rPr>
                        <a:t>16MHz Crystal</a:t>
                      </a:r>
                    </a:p>
                  </a:txBody>
                  <a:tcPr marL="50800" marR="50800" marT="50800" marB="50800" horzOverflow="overflow"/>
                </a:tc>
                <a:tc>
                  <a:txBody>
                    <a:bodyPr/>
                    <a:lstStyle/>
                    <a:p>
                      <a:pPr lvl="0" algn="l" defTabSz="457200">
                        <a:defRPr sz="1800" b="0" i="0"/>
                      </a:pPr>
                      <a:r>
                        <a:rPr sz="1320" dirty="0">
                          <a:uFill>
                            <a:solidFill/>
                          </a:uFill>
                          <a:latin typeface="Calibri"/>
                          <a:ea typeface="Calibri"/>
                          <a:cs typeface="Calibri"/>
                          <a:sym typeface="Calibri"/>
                        </a:rPr>
                        <a:t>.56</a:t>
                      </a:r>
                    </a:p>
                  </a:txBody>
                  <a:tcPr marL="50800" marR="50800" marT="50800" marB="50800" horzOverflow="overflow"/>
                </a:tc>
                <a:tc>
                  <a:txBody>
                    <a:bodyPr/>
                    <a:lstStyle/>
                    <a:p>
                      <a:pPr lvl="0" algn="l" defTabSz="457200">
                        <a:defRPr sz="1800" b="0" i="0"/>
                      </a:pPr>
                      <a:r>
                        <a:rPr sz="1320" dirty="0" smtClean="0">
                          <a:uFill>
                            <a:solidFill/>
                          </a:uFill>
                          <a:latin typeface="Calibri"/>
                          <a:ea typeface="Calibri"/>
                          <a:cs typeface="Calibri"/>
                          <a:sym typeface="Calibri"/>
                        </a:rPr>
                        <a:t>2.24</a:t>
                      </a:r>
                      <a:endParaRPr lang="en-US" sz="1320" dirty="0" smtClean="0">
                        <a:uFill>
                          <a:solidFill/>
                        </a:uFill>
                        <a:latin typeface="Calibri"/>
                        <a:ea typeface="Calibri"/>
                        <a:cs typeface="Calibri"/>
                        <a:sym typeface="Calibri"/>
                      </a:endParaRPr>
                    </a:p>
                  </a:txBody>
                  <a:tcPr marL="50800" marR="50800" marT="50800" marB="50800" horzOverflow="overflow"/>
                </a:tc>
              </a:tr>
              <a:tr h="0">
                <a:tc>
                  <a:txBody>
                    <a:bodyPr/>
                    <a:lstStyle/>
                    <a:p>
                      <a:pPr lvl="0" algn="l" defTabSz="457200">
                        <a:defRPr sz="1800" b="0" i="0"/>
                      </a:pPr>
                      <a:r>
                        <a:rPr lang="en-US" sz="1320" dirty="0" smtClean="0">
                          <a:uFill>
                            <a:solidFill/>
                          </a:uFill>
                          <a:latin typeface="Calibri"/>
                          <a:ea typeface="Calibri"/>
                          <a:cs typeface="Calibri"/>
                          <a:sym typeface="Calibri"/>
                        </a:rPr>
                        <a:t>1</a:t>
                      </a: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r>
                        <a:rPr lang="en-US" sz="1320" dirty="0" smtClean="0">
                          <a:uFill>
                            <a:solidFill/>
                          </a:uFill>
                          <a:latin typeface="Calibri"/>
                          <a:ea typeface="Calibri"/>
                          <a:cs typeface="Calibri"/>
                          <a:sym typeface="Calibri"/>
                        </a:rPr>
                        <a:t>Plastic</a:t>
                      </a:r>
                      <a:r>
                        <a:rPr lang="en-US" sz="1320" baseline="0" dirty="0" smtClean="0">
                          <a:uFill>
                            <a:solidFill/>
                          </a:uFill>
                          <a:latin typeface="Calibri"/>
                          <a:ea typeface="Calibri"/>
                          <a:cs typeface="Calibri"/>
                          <a:sym typeface="Calibri"/>
                        </a:rPr>
                        <a:t> Epoxy</a:t>
                      </a: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endParaRPr lang="en-US" sz="1320" dirty="0" smtClean="0">
                        <a:uFill>
                          <a:solidFill/>
                        </a:uFill>
                        <a:latin typeface="Calibri"/>
                        <a:ea typeface="Calibri"/>
                        <a:cs typeface="Calibri"/>
                        <a:sym typeface="Calibri"/>
                      </a:endParaRPr>
                    </a:p>
                  </a:txBody>
                  <a:tcPr marL="50800" marR="50800" marT="50800" marB="50800" horzOverflow="overflow"/>
                </a:tc>
              </a:tr>
              <a:tr h="0">
                <a:tc>
                  <a:txBody>
                    <a:bodyPr/>
                    <a:lstStyle/>
                    <a:p>
                      <a:pPr lvl="0" algn="l" defTabSz="457200">
                        <a:defRPr sz="1800" b="0" i="0"/>
                      </a:pP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endParaRPr sz="132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endParaRPr lang="en-US" sz="1320" dirty="0" smtClean="0">
                        <a:uFill>
                          <a:solidFill/>
                        </a:uFill>
                        <a:latin typeface="Calibri"/>
                        <a:ea typeface="Calibri"/>
                        <a:cs typeface="Calibri"/>
                        <a:sym typeface="Calibri"/>
                      </a:endParaRPr>
                    </a:p>
                  </a:txBody>
                  <a:tcPr marL="50800" marR="50800" marT="50800" marB="50800" horzOverflow="overflow"/>
                </a:tc>
              </a:tr>
              <a:tr h="0">
                <a:tc>
                  <a:txBody>
                    <a:bodyPr/>
                    <a:lstStyle/>
                    <a:p>
                      <a:pPr lvl="0" algn="l" defTabSz="457200">
                        <a:defRPr sz="1800" b="0" i="0"/>
                      </a:pPr>
                      <a:endParaRPr sz="132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endParaRPr sz="132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endParaRPr lang="en-US" sz="1320" dirty="0" smtClean="0">
                        <a:uFill>
                          <a:solidFill/>
                        </a:uFill>
                        <a:latin typeface="Calibri"/>
                        <a:ea typeface="Calibri"/>
                        <a:cs typeface="Calibri"/>
                        <a:sym typeface="Calibri"/>
                      </a:endParaRPr>
                    </a:p>
                  </a:txBody>
                  <a:tcPr marL="50800" marR="50800" marT="50800" marB="50800" horzOverflow="overflow"/>
                </a:tc>
              </a:tr>
              <a:tr h="308594">
                <a:tc>
                  <a:txBody>
                    <a:bodyPr/>
                    <a:lstStyle/>
                    <a:p>
                      <a:pPr lvl="0" algn="l" defTabSz="457200">
                        <a:defRPr sz="1800" b="0" i="0"/>
                      </a:pP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endParaRPr sz="132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endParaRPr sz="1320"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endParaRPr lang="en-US" sz="1320" dirty="0" smtClean="0">
                        <a:uFill>
                          <a:solidFill/>
                        </a:uFill>
                        <a:latin typeface="Calibri"/>
                        <a:ea typeface="Calibri"/>
                        <a:cs typeface="Calibri"/>
                        <a:sym typeface="Calibri"/>
                      </a:endParaRPr>
                    </a:p>
                  </a:txBody>
                  <a:tcPr marL="50800" marR="50800" marT="50800" marB="50800" horzOverflow="overflow"/>
                </a:tc>
              </a:tr>
              <a:tr h="0">
                <a:tc>
                  <a:txBody>
                    <a:bodyPr/>
                    <a:lstStyle/>
                    <a:p>
                      <a:pPr lvl="0" algn="l" defTabSz="457200">
                        <a:defRPr sz="1800" b="0" i="0"/>
                      </a:pPr>
                      <a:r>
                        <a:rPr lang="en-US" sz="1320" b="1" dirty="0" smtClean="0">
                          <a:uFill>
                            <a:solidFill/>
                          </a:uFill>
                          <a:latin typeface="Calibri"/>
                          <a:ea typeface="Calibri"/>
                          <a:cs typeface="Calibri"/>
                          <a:sym typeface="Calibri"/>
                        </a:rPr>
                        <a:t>Total</a:t>
                      </a:r>
                      <a:endParaRPr sz="1320" b="1"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endParaRPr sz="1320" b="1"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endParaRPr sz="1320" b="1" dirty="0">
                        <a:uFill>
                          <a:solidFill/>
                        </a:uFill>
                        <a:latin typeface="Calibri"/>
                        <a:ea typeface="Calibri"/>
                        <a:cs typeface="Calibri"/>
                        <a:sym typeface="Calibri"/>
                      </a:endParaRPr>
                    </a:p>
                  </a:txBody>
                  <a:tcPr marL="50800" marR="50800" marT="50800" marB="50800" horzOverflow="overflow"/>
                </a:tc>
                <a:tc>
                  <a:txBody>
                    <a:bodyPr/>
                    <a:lstStyle/>
                    <a:p>
                      <a:pPr lvl="0" algn="l" defTabSz="457200">
                        <a:defRPr sz="1800" b="0" i="0"/>
                      </a:pPr>
                      <a:r>
                        <a:rPr lang="en-US" sz="1320" b="1" dirty="0" smtClean="0"/>
                        <a:t>674.75</a:t>
                      </a:r>
                      <a:endParaRPr sz="1320" b="1" dirty="0"/>
                    </a:p>
                  </a:txBody>
                  <a:tcPr marL="50800" marR="50800" marT="50800" marB="50800" horzOverflow="overflow"/>
                </a:tc>
              </a:tr>
            </a:tbl>
          </a:graphicData>
        </a:graphic>
      </p:graphicFrame>
    </p:spTree>
    <p:extLst>
      <p:ext uri="{BB962C8B-B14F-4D97-AF65-F5344CB8AC3E}">
        <p14:creationId xmlns:p14="http://schemas.microsoft.com/office/powerpoint/2010/main" val="2588752595"/>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of Labor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6990279"/>
              </p:ext>
            </p:extLst>
          </p:nvPr>
        </p:nvGraphicFramePr>
        <p:xfrm>
          <a:off x="1120216" y="1936798"/>
          <a:ext cx="9951569" cy="1602755"/>
        </p:xfrm>
        <a:graphic>
          <a:graphicData uri="http://schemas.openxmlformats.org/drawingml/2006/table">
            <a:tbl>
              <a:tblPr firstRow="1" bandRow="1">
                <a:tableStyleId>{5C22544A-7EE6-4342-B048-85BDC9FD1C3A}</a:tableStyleId>
              </a:tblPr>
              <a:tblGrid>
                <a:gridCol w="1785294"/>
                <a:gridCol w="1294549"/>
                <a:gridCol w="1655876"/>
                <a:gridCol w="1655876"/>
                <a:gridCol w="1779987"/>
                <a:gridCol w="1779987"/>
              </a:tblGrid>
              <a:tr h="370840">
                <a:tc>
                  <a:txBody>
                    <a:bodyPr/>
                    <a:lstStyle/>
                    <a:p>
                      <a:endParaRPr lang="en-US" dirty="0"/>
                    </a:p>
                  </a:txBody>
                  <a:tcPr/>
                </a:tc>
                <a:tc>
                  <a:txBody>
                    <a:bodyPr/>
                    <a:lstStyle/>
                    <a:p>
                      <a:r>
                        <a:rPr lang="en-US" sz="1200" dirty="0" smtClean="0"/>
                        <a:t>Mobile</a:t>
                      </a:r>
                      <a:r>
                        <a:rPr lang="en-US" sz="1200" baseline="0" dirty="0" smtClean="0"/>
                        <a:t> App</a:t>
                      </a:r>
                      <a:endParaRPr lang="en-US" sz="1200" dirty="0"/>
                    </a:p>
                  </a:txBody>
                  <a:tcPr/>
                </a:tc>
                <a:tc>
                  <a:txBody>
                    <a:bodyPr/>
                    <a:lstStyle/>
                    <a:p>
                      <a:r>
                        <a:rPr lang="en-US" sz="1200" dirty="0" smtClean="0"/>
                        <a:t>Servo Controller</a:t>
                      </a:r>
                      <a:endParaRPr lang="en-US" sz="1200" dirty="0"/>
                    </a:p>
                  </a:txBody>
                  <a:tcPr/>
                </a:tc>
                <a:tc>
                  <a:txBody>
                    <a:bodyPr/>
                    <a:lstStyle/>
                    <a:p>
                      <a:r>
                        <a:rPr lang="en-US" sz="1200" dirty="0" smtClean="0"/>
                        <a:t>Sensor Controller</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System</a:t>
                      </a:r>
                      <a:r>
                        <a:rPr lang="en-US" sz="1200" baseline="0" dirty="0" smtClean="0"/>
                        <a:t> Controller</a:t>
                      </a:r>
                      <a:endParaRPr lang="en-US" sz="1200" dirty="0" smtClean="0"/>
                    </a:p>
                    <a:p>
                      <a:endParaRPr lang="en-US" sz="1200" dirty="0"/>
                    </a:p>
                  </a:txBody>
                  <a:tcPr/>
                </a:tc>
                <a:tc>
                  <a:txBody>
                    <a:bodyPr/>
                    <a:lstStyle/>
                    <a:p>
                      <a:r>
                        <a:rPr lang="en-US" sz="1200" dirty="0" smtClean="0"/>
                        <a:t>Power Subsystem</a:t>
                      </a:r>
                      <a:endParaRPr lang="en-US" sz="1200" dirty="0"/>
                    </a:p>
                  </a:txBody>
                  <a:tcPr/>
                </a:tc>
              </a:tr>
              <a:tr h="370840">
                <a:tc>
                  <a:txBody>
                    <a:bodyPr/>
                    <a:lstStyle/>
                    <a:p>
                      <a:r>
                        <a:rPr lang="en-US" dirty="0" smtClean="0"/>
                        <a:t>Andrew</a:t>
                      </a:r>
                      <a:endParaRPr lang="en-US" dirty="0"/>
                    </a:p>
                  </a:txBody>
                  <a:tcPr/>
                </a:tc>
                <a:tc>
                  <a:txBody>
                    <a:bodyPr/>
                    <a:lstStyle/>
                    <a:p>
                      <a:endParaRPr lang="en-US" dirty="0"/>
                    </a:p>
                  </a:txBody>
                  <a:tcPr/>
                </a:tc>
                <a:tc>
                  <a:txBody>
                    <a:bodyPr/>
                    <a:lstStyle/>
                    <a:p>
                      <a:r>
                        <a:rPr lang="en-US" dirty="0" smtClean="0"/>
                        <a:t>Primary</a:t>
                      </a:r>
                      <a:endParaRPr lang="en-US" dirty="0"/>
                    </a:p>
                  </a:txBody>
                  <a:tcPr/>
                </a:tc>
                <a:tc>
                  <a:txBody>
                    <a:bodyPr/>
                    <a:lstStyle/>
                    <a:p>
                      <a:endParaRPr lang="en-US" dirty="0"/>
                    </a:p>
                  </a:txBody>
                  <a:tcPr/>
                </a:tc>
                <a:tc>
                  <a:txBody>
                    <a:bodyPr/>
                    <a:lstStyle/>
                    <a:p>
                      <a:r>
                        <a:rPr lang="en-US" dirty="0" smtClean="0"/>
                        <a:t>Primary</a:t>
                      </a:r>
                      <a:endParaRPr lang="en-US" dirty="0"/>
                    </a:p>
                  </a:txBody>
                  <a:tcPr/>
                </a:tc>
                <a:tc>
                  <a:txBody>
                    <a:bodyPr/>
                    <a:lstStyle/>
                    <a:p>
                      <a:endParaRPr lang="en-US"/>
                    </a:p>
                  </a:txBody>
                  <a:tcPr/>
                </a:tc>
              </a:tr>
              <a:tr h="403875">
                <a:tc>
                  <a:txBody>
                    <a:bodyPr/>
                    <a:lstStyle/>
                    <a:p>
                      <a:r>
                        <a:rPr lang="en-US" dirty="0" smtClean="0"/>
                        <a:t>Ivette</a:t>
                      </a:r>
                      <a:endParaRPr lang="en-US" dirty="0"/>
                    </a:p>
                  </a:txBody>
                  <a:tcPr/>
                </a:tc>
                <a:tc>
                  <a:txBody>
                    <a:bodyPr/>
                    <a:lstStyle/>
                    <a:p>
                      <a:r>
                        <a:rPr lang="en-US" dirty="0" smtClean="0"/>
                        <a:t>Primary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Matthew</a:t>
                      </a:r>
                      <a:endParaRPr lang="en-US" dirty="0"/>
                    </a:p>
                  </a:txBody>
                  <a:tcPr/>
                </a:tc>
                <a:tc>
                  <a:txBody>
                    <a:bodyPr/>
                    <a:lstStyle/>
                    <a:p>
                      <a:endParaRPr lang="en-US"/>
                    </a:p>
                  </a:txBody>
                  <a:tcPr/>
                </a:tc>
                <a:tc>
                  <a:txBody>
                    <a:bodyPr/>
                    <a:lstStyle/>
                    <a:p>
                      <a:endParaRPr lang="en-US" dirty="0"/>
                    </a:p>
                  </a:txBody>
                  <a:tcPr/>
                </a:tc>
                <a:tc>
                  <a:txBody>
                    <a:bodyPr/>
                    <a:lstStyle/>
                    <a:p>
                      <a:r>
                        <a:rPr lang="en-US" dirty="0" smtClean="0"/>
                        <a:t>Primary</a:t>
                      </a:r>
                      <a:endParaRPr lang="en-US" dirty="0"/>
                    </a:p>
                  </a:txBody>
                  <a:tcPr/>
                </a:tc>
                <a:tc>
                  <a:txBody>
                    <a:bodyPr/>
                    <a:lstStyle/>
                    <a:p>
                      <a:endParaRPr lang="en-US" dirty="0"/>
                    </a:p>
                  </a:txBody>
                  <a:tcPr/>
                </a:tc>
                <a:tc>
                  <a:txBody>
                    <a:bodyPr/>
                    <a:lstStyle/>
                    <a:p>
                      <a:r>
                        <a:rPr lang="en-US" dirty="0" smtClean="0"/>
                        <a:t>Primary</a:t>
                      </a:r>
                      <a:endParaRPr lang="en-US"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23186410"/>
              </p:ext>
            </p:extLst>
          </p:nvPr>
        </p:nvGraphicFramePr>
        <p:xfrm>
          <a:off x="1129270" y="3942700"/>
          <a:ext cx="9933460" cy="1483360"/>
        </p:xfrm>
        <a:graphic>
          <a:graphicData uri="http://schemas.openxmlformats.org/drawingml/2006/table">
            <a:tbl>
              <a:tblPr firstRow="1" bandRow="1">
                <a:tableStyleId>{5C22544A-7EE6-4342-B048-85BDC9FD1C3A}</a:tableStyleId>
              </a:tblPr>
              <a:tblGrid>
                <a:gridCol w="1746452"/>
                <a:gridCol w="2226932"/>
                <a:gridCol w="1986692"/>
                <a:gridCol w="1986692"/>
                <a:gridCol w="1986692"/>
              </a:tblGrid>
              <a:tr h="370840">
                <a:tc>
                  <a:txBody>
                    <a:bodyPr/>
                    <a:lstStyle/>
                    <a:p>
                      <a:endParaRPr lang="en-US" dirty="0"/>
                    </a:p>
                  </a:txBody>
                  <a:tcPr/>
                </a:tc>
                <a:tc>
                  <a:txBody>
                    <a:bodyPr/>
                    <a:lstStyle/>
                    <a:p>
                      <a:r>
                        <a:rPr lang="en-US" sz="1200" dirty="0" smtClean="0"/>
                        <a:t>Arm</a:t>
                      </a:r>
                      <a:r>
                        <a:rPr lang="en-US" sz="1200" baseline="0" dirty="0" smtClean="0"/>
                        <a:t> printing &amp; Construction</a:t>
                      </a:r>
                      <a:endParaRPr lang="en-US" sz="1200" dirty="0"/>
                    </a:p>
                  </a:txBody>
                  <a:tcPr/>
                </a:tc>
                <a:tc>
                  <a:txBody>
                    <a:bodyPr/>
                    <a:lstStyle/>
                    <a:p>
                      <a:r>
                        <a:rPr lang="en-US" sz="1200" dirty="0" smtClean="0"/>
                        <a:t>Documentation</a:t>
                      </a:r>
                      <a:endParaRPr lang="en-US" sz="1200" dirty="0"/>
                    </a:p>
                  </a:txBody>
                  <a:tcPr/>
                </a:tc>
                <a:tc>
                  <a:txBody>
                    <a:bodyPr/>
                    <a:lstStyle/>
                    <a:p>
                      <a:r>
                        <a:rPr lang="en-US" sz="1200" dirty="0" smtClean="0"/>
                        <a:t>Material</a:t>
                      </a:r>
                      <a:r>
                        <a:rPr lang="en-US" sz="1200" baseline="0" dirty="0" smtClean="0"/>
                        <a:t> acquisition</a:t>
                      </a:r>
                      <a:endParaRPr lang="en-US" sz="1200" dirty="0"/>
                    </a:p>
                  </a:txBody>
                  <a:tcPr/>
                </a:tc>
                <a:tc>
                  <a:txBody>
                    <a:bodyPr/>
                    <a:lstStyle/>
                    <a:p>
                      <a:r>
                        <a:rPr lang="en-US" sz="1200" dirty="0" smtClean="0"/>
                        <a:t>PCB Design</a:t>
                      </a:r>
                      <a:endParaRPr lang="en-US" sz="1200" dirty="0"/>
                    </a:p>
                  </a:txBody>
                  <a:tcPr/>
                </a:tc>
              </a:tr>
              <a:tr h="370840">
                <a:tc>
                  <a:txBody>
                    <a:bodyPr/>
                    <a:lstStyle/>
                    <a:p>
                      <a:r>
                        <a:rPr lang="en-US" dirty="0" smtClean="0"/>
                        <a:t>Andrew</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Ivette</a:t>
                      </a:r>
                      <a:endParaRPr lang="en-US" dirty="0"/>
                    </a:p>
                  </a:txBody>
                  <a:tcPr/>
                </a:tc>
                <a:tc>
                  <a:txBody>
                    <a:bodyPr/>
                    <a:lstStyle/>
                    <a:p>
                      <a:r>
                        <a:rPr lang="en-US" dirty="0" smtClean="0"/>
                        <a:t>Primary</a:t>
                      </a:r>
                      <a:endParaRPr lang="en-US" dirty="0"/>
                    </a:p>
                  </a:txBody>
                  <a:tcPr/>
                </a:tc>
                <a:tc>
                  <a:txBody>
                    <a:bodyPr/>
                    <a:lstStyle/>
                    <a:p>
                      <a:r>
                        <a:rPr lang="en-US" dirty="0" smtClean="0"/>
                        <a:t>Primary</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Matthew</a:t>
                      </a:r>
                      <a:endParaRPr lang="en-US" dirty="0"/>
                    </a:p>
                  </a:txBody>
                  <a:tcPr/>
                </a:tc>
                <a:tc>
                  <a:txBody>
                    <a:bodyPr/>
                    <a:lstStyle/>
                    <a:p>
                      <a:endParaRPr lang="en-US"/>
                    </a:p>
                  </a:txBody>
                  <a:tcPr/>
                </a:tc>
                <a:tc>
                  <a:txBody>
                    <a:bodyPr/>
                    <a:lstStyle/>
                    <a:p>
                      <a:endParaRPr lang="en-US"/>
                    </a:p>
                  </a:txBody>
                  <a:tcPr/>
                </a:tc>
                <a:tc>
                  <a:txBody>
                    <a:bodyPr/>
                    <a:lstStyle/>
                    <a:p>
                      <a:r>
                        <a:rPr lang="en-US" dirty="0" smtClean="0"/>
                        <a:t>Primary</a:t>
                      </a:r>
                      <a:endParaRPr lang="en-US" dirty="0"/>
                    </a:p>
                  </a:txBody>
                  <a:tcPr/>
                </a:tc>
                <a:tc>
                  <a:txBody>
                    <a:bodyPr/>
                    <a:lstStyle/>
                    <a:p>
                      <a:r>
                        <a:rPr lang="en-US" dirty="0" smtClean="0"/>
                        <a:t>Primary</a:t>
                      </a:r>
                      <a:endParaRPr lang="en-US" dirty="0"/>
                    </a:p>
                  </a:txBody>
                  <a:tcPr/>
                </a:tc>
              </a:tr>
            </a:tbl>
          </a:graphicData>
        </a:graphic>
      </p:graphicFrame>
    </p:spTree>
    <p:extLst>
      <p:ext uri="{BB962C8B-B14F-4D97-AF65-F5344CB8AC3E}">
        <p14:creationId xmlns:p14="http://schemas.microsoft.com/office/powerpoint/2010/main" val="2478087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8869" y="1643050"/>
            <a:ext cx="10508974" cy="204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3259" y="842881"/>
            <a:ext cx="4084320" cy="861060"/>
          </a:xfrm>
        </p:spPr>
        <p:txBody>
          <a:bodyPr/>
          <a:lstStyle/>
          <a:p>
            <a:r>
              <a:rPr lang="en-US" dirty="0" smtClean="0"/>
              <a:t>System Diagram</a:t>
            </a:r>
            <a:endParaRPr lang="en-US" dirty="0"/>
          </a:p>
        </p:txBody>
      </p:sp>
      <p:pic>
        <p:nvPicPr>
          <p:cNvPr id="9" name="Picture 8"/>
          <p:cNvPicPr>
            <a:picLocks noChangeAspect="1"/>
          </p:cNvPicPr>
          <p:nvPr/>
        </p:nvPicPr>
        <p:blipFill>
          <a:blip r:embed="rId2"/>
          <a:stretch>
            <a:fillRect/>
          </a:stretch>
        </p:blipFill>
        <p:spPr>
          <a:xfrm>
            <a:off x="713259" y="2647592"/>
            <a:ext cx="1830044" cy="2104313"/>
          </a:xfrm>
          <a:prstGeom prst="rect">
            <a:avLst/>
          </a:prstGeom>
        </p:spPr>
      </p:pic>
      <p:pic>
        <p:nvPicPr>
          <p:cNvPr id="4" name="Picture 3"/>
          <p:cNvPicPr>
            <a:picLocks noChangeAspect="1"/>
          </p:cNvPicPr>
          <p:nvPr/>
        </p:nvPicPr>
        <p:blipFill>
          <a:blip r:embed="rId3"/>
          <a:stretch>
            <a:fillRect/>
          </a:stretch>
        </p:blipFill>
        <p:spPr>
          <a:xfrm>
            <a:off x="3126430" y="165476"/>
            <a:ext cx="8943891" cy="6327648"/>
          </a:xfrm>
          <a:prstGeom prst="rect">
            <a:avLst/>
          </a:prstGeom>
        </p:spPr>
      </p:pic>
    </p:spTree>
    <p:extLst>
      <p:ext uri="{BB962C8B-B14F-4D97-AF65-F5344CB8AC3E}">
        <p14:creationId xmlns:p14="http://schemas.microsoft.com/office/powerpoint/2010/main" val="36611110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8068" y="2219530"/>
            <a:ext cx="3276190" cy="3276190"/>
          </a:xfrm>
        </p:spPr>
      </p:pic>
    </p:spTree>
    <p:extLst>
      <p:ext uri="{BB962C8B-B14F-4D97-AF65-F5344CB8AC3E}">
        <p14:creationId xmlns:p14="http://schemas.microsoft.com/office/powerpoint/2010/main" val="16570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20418" y="1654819"/>
            <a:ext cx="10508974" cy="204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8375" y="286603"/>
            <a:ext cx="10058400" cy="1450757"/>
          </a:xfrm>
        </p:spPr>
        <p:txBody>
          <a:bodyPr/>
          <a:lstStyle/>
          <a:p>
            <a:r>
              <a:rPr lang="en-US" dirty="0" smtClean="0"/>
              <a:t>Main Controller</a:t>
            </a:r>
            <a:endParaRPr lang="en-US" dirty="0"/>
          </a:p>
        </p:txBody>
      </p:sp>
      <p:pic>
        <p:nvPicPr>
          <p:cNvPr id="3" name="Picture 2"/>
          <p:cNvPicPr>
            <a:picLocks noChangeAspect="1"/>
          </p:cNvPicPr>
          <p:nvPr/>
        </p:nvPicPr>
        <p:blipFill>
          <a:blip r:embed="rId2"/>
          <a:stretch>
            <a:fillRect/>
          </a:stretch>
        </p:blipFill>
        <p:spPr>
          <a:xfrm>
            <a:off x="3109958" y="165474"/>
            <a:ext cx="8943891" cy="6327648"/>
          </a:xfrm>
          <a:prstGeom prst="rect">
            <a:avLst/>
          </a:prstGeom>
        </p:spPr>
      </p:pic>
      <p:pic>
        <p:nvPicPr>
          <p:cNvPr id="7" name="Picture 6"/>
          <p:cNvPicPr>
            <a:picLocks noChangeAspect="1"/>
          </p:cNvPicPr>
          <p:nvPr/>
        </p:nvPicPr>
        <p:blipFill>
          <a:blip r:embed="rId3"/>
          <a:stretch>
            <a:fillRect/>
          </a:stretch>
        </p:blipFill>
        <p:spPr>
          <a:xfrm>
            <a:off x="438375" y="2710471"/>
            <a:ext cx="1830044" cy="2104313"/>
          </a:xfrm>
          <a:prstGeom prst="rect">
            <a:avLst/>
          </a:prstGeom>
        </p:spPr>
      </p:pic>
    </p:spTree>
    <p:extLst>
      <p:ext uri="{BB962C8B-B14F-4D97-AF65-F5344CB8AC3E}">
        <p14:creationId xmlns:p14="http://schemas.microsoft.com/office/powerpoint/2010/main" val="3940197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1206756" y="181911"/>
            <a:ext cx="7804547" cy="1518047"/>
          </a:xfrm>
          <a:prstGeom prst="rect">
            <a:avLst/>
          </a:prstGeom>
        </p:spPr>
        <p:txBody>
          <a:bodyPr/>
          <a:lstStyle/>
          <a:p>
            <a:pPr lvl="0">
              <a:defRPr sz="1800"/>
            </a:pPr>
            <a:r>
              <a:rPr sz="5625" dirty="0"/>
              <a:t>Main Controller</a:t>
            </a:r>
          </a:p>
        </p:txBody>
      </p:sp>
      <p:sp>
        <p:nvSpPr>
          <p:cNvPr id="45" name="Shape 45"/>
          <p:cNvSpPr>
            <a:spLocks noGrp="1"/>
          </p:cNvSpPr>
          <p:nvPr>
            <p:ph type="body" idx="4294967295"/>
          </p:nvPr>
        </p:nvSpPr>
        <p:spPr>
          <a:xfrm>
            <a:off x="1206756" y="1886604"/>
            <a:ext cx="6421438" cy="4022725"/>
          </a:xfrm>
          <a:prstGeom prst="rect">
            <a:avLst/>
          </a:prstGeom>
        </p:spPr>
        <p:txBody>
          <a:bodyPr>
            <a:normAutofit lnSpcReduction="10000"/>
          </a:bodyPr>
          <a:lstStyle/>
          <a:p>
            <a:pPr lvl="1" defTabSz="386106">
              <a:spcBef>
                <a:spcPts val="2742"/>
              </a:spcBef>
              <a:buFont typeface="Arial" panose="020B0604020202020204" pitchFamily="34" charset="0"/>
              <a:buChar char="•"/>
              <a:defRPr sz="1800"/>
            </a:pPr>
            <a:r>
              <a:rPr sz="2400" dirty="0"/>
              <a:t>Purpose: Coordinates all subsystems and runs the functions to automatically grasp objects and execute gestures</a:t>
            </a:r>
          </a:p>
          <a:p>
            <a:pPr lvl="1" defTabSz="386106">
              <a:spcBef>
                <a:spcPts val="2742"/>
              </a:spcBef>
              <a:buFont typeface="Arial" panose="020B0604020202020204" pitchFamily="34" charset="0"/>
              <a:buChar char="•"/>
              <a:defRPr sz="1800"/>
            </a:pPr>
            <a:r>
              <a:rPr sz="2400" dirty="0"/>
              <a:t>Main Controller will be implemented using a TM4C1294NCPDT</a:t>
            </a:r>
          </a:p>
          <a:p>
            <a:pPr lvl="1" defTabSz="386106">
              <a:spcBef>
                <a:spcPts val="2742"/>
              </a:spcBef>
              <a:buFont typeface="Arial" panose="020B0604020202020204" pitchFamily="34" charset="0"/>
              <a:buChar char="•"/>
              <a:defRPr sz="1800"/>
            </a:pPr>
            <a:r>
              <a:rPr sz="2400" dirty="0"/>
              <a:t>120MHz clock rate, 90 GPIO pins, 8 UART, </a:t>
            </a:r>
          </a:p>
          <a:p>
            <a:pPr lvl="1" defTabSz="386106">
              <a:spcBef>
                <a:spcPts val="2742"/>
              </a:spcBef>
              <a:buFont typeface="Arial" panose="020B0604020202020204" pitchFamily="34" charset="0"/>
              <a:buChar char="•"/>
              <a:defRPr sz="1800"/>
            </a:pPr>
            <a:r>
              <a:rPr sz="2400" dirty="0"/>
              <a:t>1MB of memory, 256KB Flash,</a:t>
            </a:r>
          </a:p>
          <a:p>
            <a:pPr lvl="1" defTabSz="386106">
              <a:spcBef>
                <a:spcPts val="2742"/>
              </a:spcBef>
              <a:buFont typeface="Arial" panose="020B0604020202020204" pitchFamily="34" charset="0"/>
              <a:buChar char="•"/>
              <a:defRPr sz="1800"/>
            </a:pPr>
            <a:r>
              <a:rPr sz="2400" dirty="0"/>
              <a:t>3.3-5v, </a:t>
            </a:r>
            <a:r>
              <a:rPr lang="en-US" sz="2400" dirty="0" smtClean="0"/>
              <a:t>320</a:t>
            </a:r>
            <a:r>
              <a:rPr sz="2400" dirty="0" smtClean="0"/>
              <a:t>mA</a:t>
            </a:r>
            <a:r>
              <a:rPr lang="en-US" sz="2400" dirty="0" smtClean="0"/>
              <a:t> max</a:t>
            </a:r>
            <a:endParaRPr sz="2400" dirty="0"/>
          </a:p>
        </p:txBody>
      </p:sp>
      <p:pic>
        <p:nvPicPr>
          <p:cNvPr id="2" name="Picture 1"/>
          <p:cNvPicPr>
            <a:picLocks noChangeAspect="1"/>
          </p:cNvPicPr>
          <p:nvPr/>
        </p:nvPicPr>
        <p:blipFill>
          <a:blip r:embed="rId2"/>
          <a:stretch>
            <a:fillRect/>
          </a:stretch>
        </p:blipFill>
        <p:spPr>
          <a:xfrm>
            <a:off x="8661680" y="1886604"/>
            <a:ext cx="2270779" cy="4149598"/>
          </a:xfrm>
          <a:prstGeom prst="rect">
            <a:avLst/>
          </a:prstGeom>
        </p:spPr>
      </p:pic>
    </p:spTree>
    <p:extLst>
      <p:ext uri="{BB962C8B-B14F-4D97-AF65-F5344CB8AC3E}">
        <p14:creationId xmlns:p14="http://schemas.microsoft.com/office/powerpoint/2010/main" val="120409067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791" y="1351174"/>
            <a:ext cx="10551886" cy="741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hape 47"/>
          <p:cNvSpPr>
            <a:spLocks noGrp="1"/>
          </p:cNvSpPr>
          <p:nvPr>
            <p:ph type="title"/>
          </p:nvPr>
        </p:nvSpPr>
        <p:spPr>
          <a:xfrm>
            <a:off x="2193727" y="312539"/>
            <a:ext cx="7804547" cy="737301"/>
          </a:xfrm>
          <a:prstGeom prst="rect">
            <a:avLst/>
          </a:prstGeom>
        </p:spPr>
        <p:txBody>
          <a:bodyPr/>
          <a:lstStyle>
            <a:lvl1pPr defTabSz="455674">
              <a:defRPr sz="6200"/>
            </a:lvl1pPr>
          </a:lstStyle>
          <a:p>
            <a:pPr lvl="0">
              <a:defRPr sz="1800"/>
            </a:pPr>
            <a:r>
              <a:rPr sz="4359" dirty="0"/>
              <a:t>Microcontroller</a:t>
            </a:r>
          </a:p>
        </p:txBody>
      </p:sp>
      <p:sp>
        <p:nvSpPr>
          <p:cNvPr id="48" name="Shape 48"/>
          <p:cNvSpPr/>
          <p:nvPr/>
        </p:nvSpPr>
        <p:spPr>
          <a:xfrm>
            <a:off x="5214711" y="1526094"/>
            <a:ext cx="1327774" cy="4439277"/>
          </a:xfrm>
          <a:prstGeom prst="rect">
            <a:avLst/>
          </a:prstGeom>
          <a:ln w="25400">
            <a:solidFill>
              <a:srgbClr val="85888D"/>
            </a:solidFill>
            <a:miter lim="400000"/>
          </a:ln>
        </p:spPr>
        <p:txBody>
          <a:bodyPr lIns="0" tIns="0" rIns="0" bIns="0" anchor="ctr"/>
          <a:lstStyle/>
          <a:p>
            <a:pPr lvl="0">
              <a:defRPr sz="2400"/>
            </a:pPr>
            <a:endParaRPr sz="1687"/>
          </a:p>
        </p:txBody>
      </p:sp>
      <p:sp>
        <p:nvSpPr>
          <p:cNvPr id="49" name="Shape 49"/>
          <p:cNvSpPr/>
          <p:nvPr/>
        </p:nvSpPr>
        <p:spPr>
          <a:xfrm>
            <a:off x="5199669" y="2703164"/>
            <a:ext cx="306174" cy="124091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lang="en-US" sz="1266" dirty="0" smtClean="0"/>
              <a:t>PL3</a:t>
            </a:r>
            <a:endParaRPr sz="1266" dirty="0"/>
          </a:p>
          <a:p>
            <a:pPr lvl="0">
              <a:defRPr sz="1800"/>
            </a:pPr>
            <a:r>
              <a:rPr lang="en-US" sz="1266" dirty="0" smtClean="0"/>
              <a:t>PL2</a:t>
            </a:r>
            <a:endParaRPr sz="1266" dirty="0"/>
          </a:p>
          <a:p>
            <a:pPr lvl="0">
              <a:defRPr sz="1800"/>
            </a:pPr>
            <a:r>
              <a:rPr lang="en-US" sz="1266" dirty="0" smtClean="0"/>
              <a:t>PL1</a:t>
            </a:r>
            <a:endParaRPr sz="1266" dirty="0"/>
          </a:p>
          <a:p>
            <a:pPr lvl="0">
              <a:defRPr sz="1800"/>
            </a:pPr>
            <a:r>
              <a:rPr lang="en-US" sz="1266" dirty="0" smtClean="0"/>
              <a:t>PL0</a:t>
            </a:r>
            <a:endParaRPr sz="1266" dirty="0"/>
          </a:p>
          <a:p>
            <a:pPr lvl="0">
              <a:defRPr sz="1800"/>
            </a:pPr>
            <a:endParaRPr sz="1266" dirty="0"/>
          </a:p>
          <a:p>
            <a:pPr lvl="0">
              <a:defRPr sz="1800"/>
            </a:pPr>
            <a:endParaRPr sz="1266" dirty="0"/>
          </a:p>
        </p:txBody>
      </p:sp>
      <p:sp>
        <p:nvSpPr>
          <p:cNvPr id="50" name="Shape 50"/>
          <p:cNvSpPr/>
          <p:nvPr/>
        </p:nvSpPr>
        <p:spPr>
          <a:xfrm>
            <a:off x="5172950" y="1682884"/>
            <a:ext cx="323808"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1266"/>
              <a:t>PC4</a:t>
            </a:r>
          </a:p>
          <a:p>
            <a:pPr lvl="0">
              <a:defRPr sz="1800"/>
            </a:pPr>
            <a:r>
              <a:rPr sz="1266"/>
              <a:t>PC5</a:t>
            </a:r>
          </a:p>
        </p:txBody>
      </p:sp>
      <p:sp>
        <p:nvSpPr>
          <p:cNvPr id="51" name="Shape 51"/>
          <p:cNvSpPr/>
          <p:nvPr/>
        </p:nvSpPr>
        <p:spPr>
          <a:xfrm>
            <a:off x="6111818" y="1720390"/>
            <a:ext cx="319832"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1266"/>
              <a:t>PA2</a:t>
            </a:r>
          </a:p>
          <a:p>
            <a:pPr lvl="0">
              <a:defRPr sz="1800"/>
            </a:pPr>
            <a:r>
              <a:rPr sz="1266"/>
              <a:t>PA3</a:t>
            </a:r>
          </a:p>
        </p:txBody>
      </p:sp>
      <p:sp>
        <p:nvSpPr>
          <p:cNvPr id="52" name="Shape 52"/>
          <p:cNvSpPr/>
          <p:nvPr/>
        </p:nvSpPr>
        <p:spPr>
          <a:xfrm>
            <a:off x="5181287" y="1004441"/>
            <a:ext cx="1964359" cy="37991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1800"/>
            </a:lvl1pPr>
          </a:lstStyle>
          <a:p>
            <a:pPr lvl="0"/>
            <a:r>
              <a:rPr sz="2000" dirty="0"/>
              <a:t>TM4C1294NCPDT</a:t>
            </a:r>
          </a:p>
        </p:txBody>
      </p:sp>
      <p:grpSp>
        <p:nvGrpSpPr>
          <p:cNvPr id="67" name="Group 67"/>
          <p:cNvGrpSpPr/>
          <p:nvPr/>
        </p:nvGrpSpPr>
        <p:grpSpPr>
          <a:xfrm>
            <a:off x="2904010" y="1466516"/>
            <a:ext cx="1178793" cy="719445"/>
            <a:chOff x="0" y="-1"/>
            <a:chExt cx="1676504" cy="1023209"/>
          </a:xfrm>
        </p:grpSpPr>
        <p:sp>
          <p:nvSpPr>
            <p:cNvPr id="65" name="Shape 65"/>
            <p:cNvSpPr/>
            <p:nvPr/>
          </p:nvSpPr>
          <p:spPr>
            <a:xfrm>
              <a:off x="0" y="-1"/>
              <a:ext cx="1676504" cy="1023209"/>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66" name="Shape 66"/>
            <p:cNvSpPr/>
            <p:nvPr/>
          </p:nvSpPr>
          <p:spPr>
            <a:xfrm>
              <a:off x="0" y="183263"/>
              <a:ext cx="1676504" cy="6566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lvl="0">
                <a:defRPr sz="1800"/>
              </a:pPr>
              <a:r>
                <a:rPr sz="1266"/>
                <a:t>Bluetooth</a:t>
              </a:r>
            </a:p>
            <a:p>
              <a:pPr lvl="0">
                <a:defRPr sz="1800"/>
              </a:pPr>
              <a:r>
                <a:rPr sz="1266"/>
                <a:t>Module</a:t>
              </a:r>
            </a:p>
          </p:txBody>
        </p:sp>
      </p:grpSp>
      <p:sp>
        <p:nvSpPr>
          <p:cNvPr id="68" name="Shape 68"/>
          <p:cNvSpPr/>
          <p:nvPr/>
        </p:nvSpPr>
        <p:spPr>
          <a:xfrm>
            <a:off x="4070742" y="1484997"/>
            <a:ext cx="932949"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vl1pPr>
          </a:lstStyle>
          <a:p>
            <a:pPr lvl="0"/>
            <a:r>
              <a:rPr sz="1266"/>
              <a:t>115200 baud</a:t>
            </a:r>
          </a:p>
        </p:txBody>
      </p:sp>
      <p:sp>
        <p:nvSpPr>
          <p:cNvPr id="69" name="Shape 69"/>
          <p:cNvSpPr/>
          <p:nvPr/>
        </p:nvSpPr>
        <p:spPr>
          <a:xfrm>
            <a:off x="4323653" y="2827132"/>
            <a:ext cx="857680"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70" name="Shape 70"/>
          <p:cNvSpPr/>
          <p:nvPr/>
        </p:nvSpPr>
        <p:spPr>
          <a:xfrm>
            <a:off x="6565520" y="1870887"/>
            <a:ext cx="1394944"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71" name="Shape 71"/>
          <p:cNvSpPr/>
          <p:nvPr/>
        </p:nvSpPr>
        <p:spPr>
          <a:xfrm>
            <a:off x="4081571" y="2033407"/>
            <a:ext cx="1134370"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72" name="Shape 72"/>
          <p:cNvSpPr/>
          <p:nvPr/>
        </p:nvSpPr>
        <p:spPr>
          <a:xfrm flipH="1">
            <a:off x="6565520" y="2069126"/>
            <a:ext cx="1394944"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73" name="Shape 73"/>
          <p:cNvSpPr/>
          <p:nvPr/>
        </p:nvSpPr>
        <p:spPr>
          <a:xfrm>
            <a:off x="6738654" y="1601082"/>
            <a:ext cx="769442"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vl1pPr>
          </a:lstStyle>
          <a:p>
            <a:pPr lvl="0"/>
            <a:r>
              <a:rPr sz="1266"/>
              <a:t>9600 baud</a:t>
            </a:r>
          </a:p>
        </p:txBody>
      </p:sp>
      <p:grpSp>
        <p:nvGrpSpPr>
          <p:cNvPr id="76" name="Group 76"/>
          <p:cNvGrpSpPr/>
          <p:nvPr/>
        </p:nvGrpSpPr>
        <p:grpSpPr>
          <a:xfrm>
            <a:off x="7969074" y="1583191"/>
            <a:ext cx="1178793" cy="719445"/>
            <a:chOff x="0" y="-1"/>
            <a:chExt cx="1676504" cy="1023209"/>
          </a:xfrm>
        </p:grpSpPr>
        <p:sp>
          <p:nvSpPr>
            <p:cNvPr id="74" name="Shape 74"/>
            <p:cNvSpPr/>
            <p:nvPr/>
          </p:nvSpPr>
          <p:spPr>
            <a:xfrm>
              <a:off x="0" y="-1"/>
              <a:ext cx="1676504" cy="1023209"/>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75" name="Shape 75"/>
            <p:cNvSpPr/>
            <p:nvPr/>
          </p:nvSpPr>
          <p:spPr>
            <a:xfrm>
              <a:off x="0" y="183263"/>
              <a:ext cx="1676504" cy="6566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lvl="0">
                <a:defRPr sz="1800"/>
              </a:pPr>
              <a:r>
                <a:rPr sz="1266"/>
                <a:t>Servo</a:t>
              </a:r>
            </a:p>
            <a:p>
              <a:pPr lvl="0">
                <a:defRPr sz="1800"/>
              </a:pPr>
              <a:r>
                <a:rPr sz="1266"/>
                <a:t>Controller</a:t>
              </a:r>
            </a:p>
          </p:txBody>
        </p:sp>
      </p:grpSp>
      <p:sp>
        <p:nvSpPr>
          <p:cNvPr id="77" name="Shape 77"/>
          <p:cNvSpPr/>
          <p:nvPr/>
        </p:nvSpPr>
        <p:spPr>
          <a:xfrm>
            <a:off x="2713669" y="1228191"/>
            <a:ext cx="1470178"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a:t>HC-06</a:t>
            </a:r>
          </a:p>
        </p:txBody>
      </p:sp>
      <p:sp>
        <p:nvSpPr>
          <p:cNvPr id="78" name="Shape 78"/>
          <p:cNvSpPr/>
          <p:nvPr/>
        </p:nvSpPr>
        <p:spPr>
          <a:xfrm>
            <a:off x="7823380" y="1326418"/>
            <a:ext cx="1470179"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a:t>ATMega328p</a:t>
            </a:r>
          </a:p>
        </p:txBody>
      </p:sp>
      <p:grpSp>
        <p:nvGrpSpPr>
          <p:cNvPr id="81" name="Group 81"/>
          <p:cNvGrpSpPr/>
          <p:nvPr/>
        </p:nvGrpSpPr>
        <p:grpSpPr>
          <a:xfrm>
            <a:off x="2973042" y="2718115"/>
            <a:ext cx="1327776" cy="958605"/>
            <a:chOff x="0" y="-1"/>
            <a:chExt cx="1888390" cy="1363348"/>
          </a:xfrm>
        </p:grpSpPr>
        <p:sp>
          <p:nvSpPr>
            <p:cNvPr id="79" name="Shape 79"/>
            <p:cNvSpPr/>
            <p:nvPr/>
          </p:nvSpPr>
          <p:spPr>
            <a:xfrm>
              <a:off x="0" y="-1"/>
              <a:ext cx="1888390" cy="1363348"/>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80" name="Shape 80"/>
            <p:cNvSpPr/>
            <p:nvPr/>
          </p:nvSpPr>
          <p:spPr>
            <a:xfrm>
              <a:off x="0" y="353333"/>
              <a:ext cx="1888390" cy="6566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lvl="0">
                <a:defRPr sz="1800"/>
              </a:pPr>
              <a:r>
                <a:rPr sz="1266"/>
                <a:t>Sensor</a:t>
              </a:r>
            </a:p>
            <a:p>
              <a:pPr lvl="0">
                <a:defRPr sz="1800"/>
              </a:pPr>
              <a:r>
                <a:rPr sz="1266"/>
                <a:t>Controller</a:t>
              </a:r>
            </a:p>
          </p:txBody>
        </p:sp>
      </p:grpSp>
      <p:sp>
        <p:nvSpPr>
          <p:cNvPr id="82" name="Shape 82"/>
          <p:cNvSpPr/>
          <p:nvPr/>
        </p:nvSpPr>
        <p:spPr>
          <a:xfrm flipH="1">
            <a:off x="4071577" y="1828024"/>
            <a:ext cx="1140519"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83" name="Shape 83"/>
          <p:cNvSpPr/>
          <p:nvPr/>
        </p:nvSpPr>
        <p:spPr>
          <a:xfrm>
            <a:off x="4323607" y="3027157"/>
            <a:ext cx="857680"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84" name="Shape 84"/>
          <p:cNvSpPr/>
          <p:nvPr/>
        </p:nvSpPr>
        <p:spPr>
          <a:xfrm>
            <a:off x="4331801" y="3227182"/>
            <a:ext cx="851926"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85" name="Shape 85"/>
          <p:cNvSpPr/>
          <p:nvPr/>
        </p:nvSpPr>
        <p:spPr>
          <a:xfrm>
            <a:off x="4331848" y="3427207"/>
            <a:ext cx="851832"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101" name="Shape 101"/>
          <p:cNvSpPr/>
          <p:nvPr/>
        </p:nvSpPr>
        <p:spPr>
          <a:xfrm>
            <a:off x="2326874" y="2466354"/>
            <a:ext cx="1470178"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a:t>ATMega328p</a:t>
            </a:r>
          </a:p>
        </p:txBody>
      </p:sp>
      <p:sp>
        <p:nvSpPr>
          <p:cNvPr id="102" name="Shape 102"/>
          <p:cNvSpPr/>
          <p:nvPr/>
        </p:nvSpPr>
        <p:spPr>
          <a:xfrm>
            <a:off x="6176260" y="2698644"/>
            <a:ext cx="285336"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vl1pPr>
          </a:lstStyle>
          <a:p>
            <a:pPr lvl="0"/>
            <a:r>
              <a:rPr lang="en-US" sz="1266" dirty="0" smtClean="0"/>
              <a:t>Vin</a:t>
            </a:r>
            <a:endParaRPr sz="1266" dirty="0"/>
          </a:p>
        </p:txBody>
      </p:sp>
      <p:sp>
        <p:nvSpPr>
          <p:cNvPr id="103" name="Shape 103"/>
          <p:cNvSpPr/>
          <p:nvPr/>
        </p:nvSpPr>
        <p:spPr>
          <a:xfrm>
            <a:off x="7960261" y="1765118"/>
            <a:ext cx="206788" cy="37503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984"/>
              <a:t>TX</a:t>
            </a:r>
          </a:p>
          <a:p>
            <a:pPr lvl="0">
              <a:defRPr sz="1800"/>
            </a:pPr>
            <a:r>
              <a:rPr sz="984"/>
              <a:t>RX</a:t>
            </a:r>
          </a:p>
        </p:txBody>
      </p:sp>
      <p:sp>
        <p:nvSpPr>
          <p:cNvPr id="104" name="Shape 104"/>
          <p:cNvSpPr/>
          <p:nvPr/>
        </p:nvSpPr>
        <p:spPr>
          <a:xfrm>
            <a:off x="3837184" y="1726229"/>
            <a:ext cx="206788" cy="37503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lvl="0">
              <a:defRPr sz="1800"/>
            </a:pPr>
            <a:r>
              <a:rPr sz="984"/>
              <a:t>TX</a:t>
            </a:r>
          </a:p>
          <a:p>
            <a:pPr lvl="0">
              <a:defRPr sz="1800"/>
            </a:pPr>
            <a:r>
              <a:rPr sz="984"/>
              <a:t>RX</a:t>
            </a:r>
          </a:p>
        </p:txBody>
      </p:sp>
      <p:sp>
        <p:nvSpPr>
          <p:cNvPr id="105" name="Shape 105"/>
          <p:cNvSpPr/>
          <p:nvPr/>
        </p:nvSpPr>
        <p:spPr>
          <a:xfrm>
            <a:off x="2702868" y="1209657"/>
            <a:ext cx="1596962" cy="1132553"/>
          </a:xfrm>
          <a:prstGeom prst="rect">
            <a:avLst/>
          </a:prstGeom>
          <a:ln w="50800">
            <a:solidFill>
              <a:srgbClr val="EC5D57"/>
            </a:solidFill>
            <a:miter lim="400000"/>
          </a:ln>
        </p:spPr>
        <p:txBody>
          <a:bodyPr lIns="0" tIns="0" rIns="0" bIns="0" anchor="ctr"/>
          <a:lstStyle/>
          <a:p>
            <a:pPr lvl="0">
              <a:defRPr sz="2400"/>
            </a:pPr>
            <a:endParaRPr sz="1687"/>
          </a:p>
        </p:txBody>
      </p:sp>
      <p:sp>
        <p:nvSpPr>
          <p:cNvPr id="106" name="Shape 106"/>
          <p:cNvSpPr/>
          <p:nvPr/>
        </p:nvSpPr>
        <p:spPr>
          <a:xfrm flipH="1">
            <a:off x="6565520" y="2849250"/>
            <a:ext cx="445648" cy="1"/>
          </a:xfrm>
          <a:prstGeom prst="line">
            <a:avLst/>
          </a:prstGeom>
          <a:ln w="25400">
            <a:solidFill/>
            <a:miter lim="400000"/>
            <a:tailEnd type="triangle"/>
          </a:ln>
        </p:spPr>
        <p:txBody>
          <a:bodyPr lIns="0" tIns="0" rIns="0" bIns="0"/>
          <a:lstStyle/>
          <a:p>
            <a:pPr defTabSz="321457">
              <a:defRPr sz="1200">
                <a:latin typeface="+mn-lt"/>
                <a:ea typeface="+mn-ea"/>
                <a:cs typeface="+mn-cs"/>
                <a:sym typeface="Helvetica"/>
              </a:defRPr>
            </a:pPr>
            <a:endParaRPr sz="844"/>
          </a:p>
        </p:txBody>
      </p:sp>
      <p:sp>
        <p:nvSpPr>
          <p:cNvPr id="107" name="Shape 107"/>
          <p:cNvSpPr/>
          <p:nvPr/>
        </p:nvSpPr>
        <p:spPr>
          <a:xfrm>
            <a:off x="6650036" y="2957366"/>
            <a:ext cx="1345634"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1800"/>
            </a:lvl1pPr>
          </a:lstStyle>
          <a:p>
            <a:pPr lvl="0"/>
            <a:r>
              <a:rPr sz="1266" dirty="0" smtClean="0"/>
              <a:t>5V</a:t>
            </a:r>
            <a:r>
              <a:rPr sz="1266" dirty="0"/>
              <a:t>, </a:t>
            </a:r>
            <a:r>
              <a:rPr lang="en-US" sz="1266" dirty="0" smtClean="0"/>
              <a:t>320</a:t>
            </a:r>
            <a:r>
              <a:rPr sz="1266" dirty="0" smtClean="0"/>
              <a:t>mA</a:t>
            </a:r>
            <a:endParaRPr sz="1266" dirty="0"/>
          </a:p>
        </p:txBody>
      </p:sp>
      <p:grpSp>
        <p:nvGrpSpPr>
          <p:cNvPr id="44" name="Group 294"/>
          <p:cNvGrpSpPr/>
          <p:nvPr/>
        </p:nvGrpSpPr>
        <p:grpSpPr>
          <a:xfrm>
            <a:off x="7960144" y="2583596"/>
            <a:ext cx="1784251" cy="485388"/>
            <a:chOff x="-1" y="-1"/>
            <a:chExt cx="2537600" cy="690328"/>
          </a:xfrm>
        </p:grpSpPr>
        <p:sp>
          <p:nvSpPr>
            <p:cNvPr id="45" name="Shape 292"/>
            <p:cNvSpPr/>
            <p:nvPr/>
          </p:nvSpPr>
          <p:spPr>
            <a:xfrm>
              <a:off x="-1" y="-1"/>
              <a:ext cx="2537600" cy="690328"/>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1800"/>
              </a:pPr>
              <a:endParaRPr sz="1266"/>
            </a:p>
          </p:txBody>
        </p:sp>
        <p:sp>
          <p:nvSpPr>
            <p:cNvPr id="46" name="Shape 293"/>
            <p:cNvSpPr/>
            <p:nvPr/>
          </p:nvSpPr>
          <p:spPr>
            <a:xfrm>
              <a:off x="-1" y="155345"/>
              <a:ext cx="2537600" cy="3796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1800"/>
              </a:lvl1pPr>
            </a:lstStyle>
            <a:p>
              <a:pPr lvl="0"/>
              <a:r>
                <a:rPr sz="1266" dirty="0"/>
                <a:t>Rechargeable battery</a:t>
              </a:r>
            </a:p>
          </p:txBody>
        </p:sp>
      </p:grpSp>
      <p:sp>
        <p:nvSpPr>
          <p:cNvPr id="53" name="Shape 306"/>
          <p:cNvSpPr/>
          <p:nvPr/>
        </p:nvSpPr>
        <p:spPr>
          <a:xfrm flipV="1">
            <a:off x="6923502" y="2832076"/>
            <a:ext cx="1047996" cy="9302"/>
          </a:xfrm>
          <a:prstGeom prst="line">
            <a:avLst/>
          </a:prstGeom>
          <a:ln w="25400">
            <a:solidFill/>
          </a:ln>
        </p:spPr>
        <p:txBody>
          <a:bodyPr lIns="0" tIns="0" rIns="0" bIns="0"/>
          <a:lstStyle/>
          <a:p>
            <a:pPr defTabSz="321457">
              <a:defRPr sz="1200">
                <a:latin typeface="+mn-lt"/>
                <a:ea typeface="+mn-ea"/>
                <a:cs typeface="+mn-cs"/>
                <a:sym typeface="Helvetica"/>
              </a:defRPr>
            </a:pPr>
            <a:endParaRPr sz="844"/>
          </a:p>
        </p:txBody>
      </p:sp>
    </p:spTree>
    <p:extLst>
      <p:ext uri="{BB962C8B-B14F-4D97-AF65-F5344CB8AC3E}">
        <p14:creationId xmlns:p14="http://schemas.microsoft.com/office/powerpoint/2010/main" val="233964718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3848</TotalTime>
  <Words>2498</Words>
  <Application>Microsoft Office PowerPoint</Application>
  <PresentationFormat>Widescreen</PresentationFormat>
  <Paragraphs>520</Paragraphs>
  <Slides>60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Calibri Light</vt:lpstr>
      <vt:lpstr>Courier New</vt:lpstr>
      <vt:lpstr>Helvetica</vt:lpstr>
      <vt:lpstr>Helvetica Light</vt:lpstr>
      <vt:lpstr>Retrospect</vt:lpstr>
      <vt:lpstr>IPPA</vt:lpstr>
      <vt:lpstr>IPPA Team</vt:lpstr>
      <vt:lpstr>Goals &amp; Objectives</vt:lpstr>
      <vt:lpstr>Specifications</vt:lpstr>
      <vt:lpstr>3D Printed Prosthetic</vt:lpstr>
      <vt:lpstr>System Diagram</vt:lpstr>
      <vt:lpstr>Main Controller</vt:lpstr>
      <vt:lpstr>Main Controller</vt:lpstr>
      <vt:lpstr>Microcontroller</vt:lpstr>
      <vt:lpstr>Microcontroller</vt:lpstr>
      <vt:lpstr>Microcontroller</vt:lpstr>
      <vt:lpstr>Microcontroller</vt:lpstr>
      <vt:lpstr>Software Overview</vt:lpstr>
      <vt:lpstr>PowerPoint Presentation</vt:lpstr>
      <vt:lpstr>Software Overview</vt:lpstr>
      <vt:lpstr>Software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Teaching Mode</vt:lpstr>
      <vt:lpstr>Teaching Mode</vt:lpstr>
      <vt:lpstr>Teaching Mode</vt:lpstr>
      <vt:lpstr>Teaching Mode</vt:lpstr>
      <vt:lpstr>Teaching Mode</vt:lpstr>
      <vt:lpstr>Teaching Mode</vt:lpstr>
      <vt:lpstr>Teaching Mode</vt:lpstr>
      <vt:lpstr>Teaching Mode</vt:lpstr>
      <vt:lpstr>Teaching Mode</vt:lpstr>
      <vt:lpstr>Teaching Mode</vt:lpstr>
      <vt:lpstr>Servo Subsystem</vt:lpstr>
      <vt:lpstr>Servo Motors</vt:lpstr>
      <vt:lpstr>Servo Controller</vt:lpstr>
      <vt:lpstr>Software</vt:lpstr>
      <vt:lpstr>Sensor Subsystem</vt:lpstr>
      <vt:lpstr>Overview of Sensors</vt:lpstr>
      <vt:lpstr>Electromyography (EMG) Sensor</vt:lpstr>
      <vt:lpstr>Force Sensors </vt:lpstr>
      <vt:lpstr>Converting from Voltage to Force</vt:lpstr>
      <vt:lpstr>Distance Sensor </vt:lpstr>
      <vt:lpstr>Sensor Processor</vt:lpstr>
      <vt:lpstr>Power</vt:lpstr>
      <vt:lpstr>Power Management</vt:lpstr>
      <vt:lpstr>Power Management</vt:lpstr>
      <vt:lpstr>Communication</vt:lpstr>
      <vt:lpstr>Wireless Communication</vt:lpstr>
      <vt:lpstr>Communication Interface</vt:lpstr>
      <vt:lpstr>IPPA Mobile Application</vt:lpstr>
      <vt:lpstr>Mobile Application Features</vt:lpstr>
      <vt:lpstr>Application Flow</vt:lpstr>
      <vt:lpstr>Prototype UI</vt:lpstr>
      <vt:lpstr>PCB Design</vt:lpstr>
      <vt:lpstr>Administrative Content</vt:lpstr>
      <vt:lpstr>Final Product Cost</vt:lpstr>
      <vt:lpstr>Division of Labor</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IPPA</dc:title>
  <dc:creator>Ivette Carreras</dc:creator>
  <cp:lastModifiedBy>Ivette Carreras</cp:lastModifiedBy>
  <cp:revision>206</cp:revision>
  <dcterms:created xsi:type="dcterms:W3CDTF">2015-01-31T17:27:31Z</dcterms:created>
  <dcterms:modified xsi:type="dcterms:W3CDTF">2015-04-29T13:34:45Z</dcterms:modified>
</cp:coreProperties>
</file>