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7C9182-7014-44E2-B4DD-C02A16528571}">
  <a:tblStyle styleId="{6A7C9182-7014-44E2-B4DD-C02A16528571}" styleName="Table_0"/>
  <a:tblStyle styleId="{14E1657B-5ED6-4F4D-802C-C20DF1FE4C4A}" styleName="Table_1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58557EA7-7581-4455-BDA9-F64600479989}" styleName="Table_2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8FC6045E-3260-4100-BCB0-D41AEB874EAB}" styleName="Table_3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082953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653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1110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558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2259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6950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4674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0122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06536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2357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9972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3365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6513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1898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630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73391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30532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72368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87460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72833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55009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99943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710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84406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11943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12450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50930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56434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99467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87565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10184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92125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51834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374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8848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84793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32341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70151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68868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09100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67930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68353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082799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31376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0253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723439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45836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267848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025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7514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2877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3522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3963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 rot="10800000" flipH="1">
            <a:off x="0" y="3093234"/>
            <a:ext cx="8458200" cy="712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300757"/>
            <a:ext cx="7772400" cy="1684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712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56667" y="1461908"/>
            <a:ext cx="4030200" cy="3465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0" y="205977"/>
            <a:ext cx="8686800" cy="11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4406309"/>
            <a:ext cx="8686800" cy="5195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685800" y="1300757"/>
            <a:ext cx="7772400" cy="1684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SARS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712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</a:rPr>
              <a:t>Search and Retrieval System</a:t>
            </a:r>
          </a:p>
        </p:txBody>
      </p:sp>
      <p:sp>
        <p:nvSpPr>
          <p:cNvPr id="37" name="Shape 37"/>
          <p:cNvSpPr txBox="1"/>
          <p:nvPr/>
        </p:nvSpPr>
        <p:spPr>
          <a:xfrm>
            <a:off x="2241900" y="3984600"/>
            <a:ext cx="2330100" cy="93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/>
              <a:t>Matthew Bahr, CpE</a:t>
            </a:r>
          </a:p>
          <a:p>
            <a:pPr>
              <a:spcBef>
                <a:spcPts val="0"/>
              </a:spcBef>
              <a:buNone/>
            </a:pPr>
            <a:r>
              <a:rPr lang="en" sz="1800"/>
              <a:t>Brian Crabtree, CpE</a:t>
            </a:r>
          </a:p>
        </p:txBody>
      </p:sp>
      <p:sp>
        <p:nvSpPr>
          <p:cNvPr id="38" name="Shape 38"/>
          <p:cNvSpPr txBox="1"/>
          <p:nvPr/>
        </p:nvSpPr>
        <p:spPr>
          <a:xfrm>
            <a:off x="4572000" y="3984600"/>
            <a:ext cx="2330100" cy="93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/>
              <a:t>Brendan Hall, CpE</a:t>
            </a:r>
          </a:p>
          <a:p>
            <a:pPr>
              <a:spcBef>
                <a:spcPts val="0"/>
              </a:spcBef>
              <a:buNone/>
            </a:pPr>
            <a:r>
              <a:rPr lang="en" sz="1800"/>
              <a:t>Erick Makris, CpE</a:t>
            </a:r>
          </a:p>
        </p:txBody>
      </p:sp>
      <p:pic>
        <p:nvPicPr>
          <p:cNvPr id="39" name="Shape 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3162" y="0"/>
            <a:ext cx="1897674" cy="189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Arducopter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460500"/>
            <a:ext cx="4112400" cy="3465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Open source multicopter UAV platform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Runs on the Pixhawk flight controller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Provides autonomous flight capability and is compatible with Mission Planner/QGroundControl and MAVLink Protocol</a:t>
            </a:r>
          </a:p>
          <a:p>
            <a:pPr marL="457200" lvl="0" indent="-3175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Robust online support community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3325" y="2160737"/>
            <a:ext cx="2844875" cy="206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Mission Planner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460500"/>
            <a:ext cx="4112400" cy="3465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Point-and-Click Waypoint navigation with Google Maps integration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Python-compatible flight code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Full hardware-in-the-loop simulation with desktop flight simulator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MAVLink protocol built-in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Easy to setup firmware and calibrate hardware</a:t>
            </a:r>
          </a:p>
          <a:p>
            <a:pPr marL="914400" lvl="1" indent="-3175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400"/>
              <a:t>Accelerometer</a:t>
            </a:r>
          </a:p>
          <a:p>
            <a:pPr marL="914400" lvl="1" indent="-3175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400"/>
              <a:t>Compass</a:t>
            </a:r>
          </a:p>
          <a:p>
            <a:pPr marL="914400" lvl="1" indent="-3175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400"/>
              <a:t>RC telemetry</a:t>
            </a:r>
          </a:p>
          <a:p>
            <a:pPr marL="914400" lvl="1" indent="-3175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400"/>
              <a:t>ESCs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9600" y="2135686"/>
            <a:ext cx="4216324" cy="2114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Pixhawk Flight Controller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460500"/>
            <a:ext cx="3887099" cy="3465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L3GD20 3-axis 16-bit gyroscope</a:t>
            </a:r>
          </a:p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85714"/>
              <a:buFont typeface="Arial"/>
              <a:buChar char="●"/>
            </a:pPr>
            <a:r>
              <a:rPr lang="en" sz="1400"/>
              <a:t>LSM303D 3-axis 14-bit 3D linear accelerometer and magnetometer</a:t>
            </a:r>
          </a:p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85714"/>
              <a:buFont typeface="Arial"/>
              <a:buChar char="●"/>
            </a:pPr>
            <a:r>
              <a:rPr lang="en" sz="1400"/>
              <a:t>Invensense MPU 6000 3-axis accelerometer/gyroscope</a:t>
            </a:r>
          </a:p>
          <a:p>
            <a:pPr marL="457200" lvl="0" indent="-304800" rtl="0">
              <a:spcBef>
                <a:spcPts val="0"/>
              </a:spcBef>
              <a:buClr>
                <a:schemeClr val="dk1"/>
              </a:buClr>
              <a:buSzPct val="85714"/>
              <a:buFont typeface="Arial"/>
              <a:buChar char="●"/>
            </a:pPr>
            <a:r>
              <a:rPr lang="en" sz="1400"/>
              <a:t>MEAS MS5611 barometer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5x UART, SPI, and I2C serial capability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PPM Sum Signal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3.3 and 6.6 ADC inputs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External microUSB port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4300" y="1757812"/>
            <a:ext cx="4076349" cy="287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U-blox GPS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460500"/>
            <a:ext cx="4112400" cy="3465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5 Hz update rate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Low noise 3.3 V regulator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I2C EEPROM for configuration storage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APM-compatible 6-pin DF13 connector</a:t>
            </a:r>
          </a:p>
          <a:p>
            <a:pPr marL="457200" lvl="0" indent="-3175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Exposed RX, TX, 5V, and GND pad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4650" y="1695900"/>
            <a:ext cx="4252150" cy="299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Electronic Speed Controllers (ESC)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460500"/>
            <a:ext cx="4112400" cy="3465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3 start modes: normal, soft, and super-soft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Programmable throttle range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Separate voltage regulator for on-board microprocessor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Max supported motor speed: 70,000 RPM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20 A continuous current, 25 A burst current (10 sec max)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Battery Eliminator Circuit (BEC) output 5V 2A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Battery: 2-4 LiPo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9600" y="2233580"/>
            <a:ext cx="4112400" cy="1919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Power Distribution Board</a:t>
            </a:r>
          </a:p>
        </p:txBody>
      </p:sp>
      <p:graphicFrame>
        <p:nvGraphicFramePr>
          <p:cNvPr id="129" name="Shape 129"/>
          <p:cNvGraphicFramePr/>
          <p:nvPr/>
        </p:nvGraphicFramePr>
        <p:xfrm>
          <a:off x="457200" y="1536750"/>
          <a:ext cx="3781425" cy="3400596"/>
        </p:xfrm>
        <a:graphic>
          <a:graphicData uri="http://schemas.openxmlformats.org/drawingml/2006/table">
            <a:tbl>
              <a:tblPr>
                <a:noFill/>
                <a:tableStyleId>{6A7C9182-7014-44E2-B4DD-C02A16528571}</a:tableStyleId>
              </a:tblPr>
              <a:tblGrid>
                <a:gridCol w="1200150"/>
                <a:gridCol w="2581275"/>
              </a:tblGrid>
              <a:tr h="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 </a:t>
                      </a:r>
                    </a:p>
                  </a:txBody>
                  <a:tcPr marL="68575" marR="68575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3DR Power Module</a:t>
                      </a:r>
                    </a:p>
                  </a:txBody>
                  <a:tcPr marL="68575" marR="68575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Max. Input Voltage</a:t>
                      </a:r>
                    </a:p>
                  </a:txBody>
                  <a:tcPr marL="68575" marR="68575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18 V</a:t>
                      </a:r>
                    </a:p>
                  </a:txBody>
                  <a:tcPr marL="68575" marR="68575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Min. Input Voltage</a:t>
                      </a:r>
                    </a:p>
                  </a:txBody>
                  <a:tcPr marL="68575" marR="68575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4.5 V</a:t>
                      </a:r>
                    </a:p>
                  </a:txBody>
                  <a:tcPr marL="68575" marR="68575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Max Current</a:t>
                      </a:r>
                    </a:p>
                  </a:txBody>
                  <a:tcPr marL="68575" marR="68575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90 Amps</a:t>
                      </a:r>
                    </a:p>
                  </a:txBody>
                  <a:tcPr marL="68575" marR="68575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Weight</a:t>
                      </a:r>
                    </a:p>
                  </a:txBody>
                  <a:tcPr marL="68575" marR="68575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38 g</a:t>
                      </a:r>
                    </a:p>
                  </a:txBody>
                  <a:tcPr marL="68575" marR="68575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Flight Battery Cable</a:t>
                      </a:r>
                    </a:p>
                  </a:txBody>
                  <a:tcPr marL="68575" marR="68575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6" 14AWG red/black cable</a:t>
                      </a:r>
                    </a:p>
                  </a:txBody>
                  <a:tcPr marL="68575" marR="68575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ESC Cables</a:t>
                      </a:r>
                    </a:p>
                  </a:txBody>
                  <a:tcPr marL="68575" marR="68575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4 female Deans connectors 1 XT60 connector</a:t>
                      </a:r>
                    </a:p>
                  </a:txBody>
                  <a:tcPr marL="68575" marR="68575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1975" y="1947725"/>
            <a:ext cx="3830250" cy="255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RC Telemetry Radios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460500"/>
            <a:ext cx="4123500" cy="3465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915 MHz (US Standard)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6-position DF13 connector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-117 dBm receive sensitivity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2-way full-duplex communication through adaptive TDM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MAVLink protocol framing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Frequency Hopping Spread Spectrum (FHSS)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Error correction up to 25% of bit errors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Supply voltage” 4.7-6 VDC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Transmit current: v100 mA at 20 dBm</a:t>
            </a:r>
          </a:p>
          <a:p>
            <a:pPr marL="457200" lvl="0" indent="-3175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Receive current: 25 mA</a:t>
            </a:r>
          </a:p>
        </p:txBody>
      </p:sp>
      <p:pic>
        <p:nvPicPr>
          <p:cNvPr id="137" name="Shape 1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8750" y="1841725"/>
            <a:ext cx="3838049" cy="270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Turnigy 9x 9Ch Transmitter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57200" y="1460500"/>
            <a:ext cx="4123500" cy="3465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8ch PWM (Pulse-Width modulation)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Mode 1</a:t>
            </a:r>
          </a:p>
          <a:p>
            <a:pPr marL="914400" lvl="1" indent="-3175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400"/>
              <a:t>Right Stick: Throttle Aileron</a:t>
            </a:r>
          </a:p>
          <a:p>
            <a:pPr marL="914400" lvl="1" indent="-3175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400"/>
              <a:t>Left Stick: Elevator and Rudder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2.5 GHz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Includes 9X8C-V2 8-channel receiver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Receiver weight: 18 g</a:t>
            </a:r>
          </a:p>
          <a:p>
            <a:pPr marL="457200" lvl="0" indent="-3175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LCD Display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0700" y="1640324"/>
            <a:ext cx="3622075" cy="310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PPM Encoder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460500"/>
            <a:ext cx="4127099" cy="3465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Converts PWM-only signals from 8-channel Turnigy Receiver to PPM-Sum signal for the Pixhawk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Faster processing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Reduced points of error</a:t>
            </a: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4474" y="1958712"/>
            <a:ext cx="3702323" cy="246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Battery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457200" y="1460500"/>
            <a:ext cx="4123500" cy="3465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14.8 V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4000 mAh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>
                <a:solidFill>
                  <a:schemeClr val="dk1"/>
                </a:solidFill>
              </a:rPr>
              <a:t>XT60 Connector and JST-XH charging connector</a:t>
            </a:r>
          </a:p>
          <a:p>
            <a:pPr marL="457200" lvl="0" indent="-3175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Weight: 407 g</a:t>
            </a: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3825" y="1801850"/>
            <a:ext cx="4302974" cy="27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Motivation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•Simulate an autonomous search-and-retrieval mission using drones with real-world applications</a:t>
            </a:r>
          </a:p>
          <a:p>
            <a:pPr lvl="0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•Gain experience in wireless communication, embedded programming, object detection, and hardware/software integration</a:t>
            </a:r>
          </a:p>
          <a:p>
            <a:pPr lvl="0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•Design a multi-faceted system that is challenging, engaging, and most of all fun.</a:t>
            </a:r>
          </a:p>
          <a:p>
            <a:pPr lvl="0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•Complete a project that satisfies UCF Senior Design requirements and provides us with experience for potential employers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600"/>
              <a:t>Quadcopter Wiring Diagram</a:t>
            </a:r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0825" y="1457975"/>
            <a:ext cx="4857750" cy="36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Application Subsystem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250" y="1347481"/>
            <a:ext cx="8411497" cy="3763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Camera Comparisons</a:t>
            </a:r>
          </a:p>
        </p:txBody>
      </p:sp>
      <p:graphicFrame>
        <p:nvGraphicFramePr>
          <p:cNvPr id="176" name="Shape 176"/>
          <p:cNvGraphicFramePr/>
          <p:nvPr/>
        </p:nvGraphicFramePr>
        <p:xfrm>
          <a:off x="446050" y="1524312"/>
          <a:ext cx="8251875" cy="3564800"/>
        </p:xfrm>
        <a:graphic>
          <a:graphicData uri="http://schemas.openxmlformats.org/drawingml/2006/table">
            <a:tbl>
              <a:tblPr>
                <a:noFill/>
                <a:tableStyleId>{14E1657B-5ED6-4F4D-802C-C20DF1FE4C4A}</a:tableStyleId>
              </a:tblPr>
              <a:tblGrid>
                <a:gridCol w="2750625"/>
                <a:gridCol w="2750625"/>
                <a:gridCol w="2750625"/>
              </a:tblGrid>
              <a:tr h="115757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GoPro Hero3 White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Raspberry Pi w/ PiCam</a:t>
                      </a:r>
                    </a:p>
                  </a:txBody>
                  <a:tcPr marL="91425" marR="91425" marT="91425" marB="91425" anchor="ctr"/>
                </a:tc>
              </a:tr>
              <a:tr h="115757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Pros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457200" lvl="0" indent="-3175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"/>
                        <a:t>Wi-Fi capabilities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"/>
                        <a:t>High quality images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"/>
                        <a:t>Excellent battery life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"/>
                        <a:t>GoProController library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"/>
                        <a:t>Weatherproof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"/>
                        <a:t>High quality images</a:t>
                      </a:r>
                    </a:p>
                    <a:p>
                      <a:pPr marL="457200" lvl="0" indent="-3175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"/>
                        <a:t>Lightweight and small</a:t>
                      </a:r>
                    </a:p>
                    <a:p>
                      <a:pPr marL="457200" lvl="0" indent="-31750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"/>
                        <a:t>Cost ($24.99)</a:t>
                      </a:r>
                    </a:p>
                  </a:txBody>
                  <a:tcPr marL="91425" marR="91425" marT="91425" marB="91425"/>
                </a:tc>
              </a:tr>
              <a:tr h="115757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Cons</a:t>
                      </a: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457200" lvl="0" indent="-3175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"/>
                        <a:t>Weight (4.8 oz)</a:t>
                      </a:r>
                    </a:p>
                    <a:p>
                      <a:pPr marL="457200" lvl="0" indent="-31750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"/>
                        <a:t>Cost ($199.99)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rtl="0"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00000"/>
                        <a:buFont typeface="Arial"/>
                        <a:buChar char="●"/>
                      </a:pPr>
                      <a:r>
                        <a:rPr lang="en"/>
                        <a:t>Connects directly to the Raspberry Pi’s CSI port</a:t>
                      </a:r>
                    </a:p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Camera Mount</a:t>
            </a:r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100" y="1397500"/>
            <a:ext cx="2459825" cy="368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1324" y="1397499"/>
            <a:ext cx="5534593" cy="3689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Image Processing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To be run through the CDC desktop application.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Use OpenCV libraries for classifier training and object detection.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The opencv_traincascade application uses a variation of the AdaBoost algorithm to train the system.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Requires a large set of positive and negative sample images.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GoProController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57200" y="1460500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Open source library for remotely monitoring and controlling a GoPro camera.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Uses the GoPro’s wireless ad-hoc connection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Allows frame extraction from the GoPro feed.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Effective up to 150 feet from the camera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Runs on Linux machines with compatible wireless cards.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Software Activity Diagram</a:t>
            </a:r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7999" y="1481473"/>
            <a:ext cx="6448000" cy="3533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Wireless Communication</a:t>
            </a:r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5720" y="1347475"/>
            <a:ext cx="4352564" cy="379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Supports IEEE 802.11 b/g/n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Up to 150Mbps with 802.11n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4dBi High Gain Antenna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Antenna is detachable and upgradeable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USB 2.0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Provides a dedicated ad-hoc connection to the Go-Pro camera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TP-LINK TL-WN722N</a:t>
            </a:r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2750" y="1891225"/>
            <a:ext cx="4144049" cy="260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400"/>
              <a:t>TI SimpleLink Wi-Fi CC3100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Embedded Wi-Fi network processor 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TCP/IP stack and Wi-Fi driver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Supports IEEE 802.11 b/g/n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Integrated power management system handles supply voltages from 2.1V - 3.6V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Can be mounted directly on a PCB</a:t>
            </a:r>
          </a:p>
          <a:p>
            <a:pPr marL="914400" lvl="1" indent="-3175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400"/>
              <a:t>TI provides layout reference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Communicates with Tiva using UART</a:t>
            </a:r>
          </a:p>
          <a:p>
            <a:pPr marL="914400" lvl="1" indent="-31750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400"/>
              <a:t>Can trigger interrupts</a:t>
            </a:r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4125" y="2008487"/>
            <a:ext cx="3167550" cy="236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System Overview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SARS is composed of 3 major sub-systems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Quadcopter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Rover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Linux Application</a:t>
            </a:r>
          </a:p>
          <a:p>
            <a:pPr marL="1371600" lvl="2" indent="-381000" rtl="0">
              <a:spcBef>
                <a:spcPts val="0"/>
              </a:spcBef>
              <a:buClr>
                <a:schemeClr val="dk2"/>
              </a:buClr>
              <a:buSzPct val="80000"/>
              <a:buFont typeface="Wingdings"/>
              <a:buChar char="§"/>
            </a:pPr>
            <a:r>
              <a:rPr lang="en"/>
              <a:t>a.k.a. The Command Distribution Center (CDC)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CDC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Connects to Go-Pro via TP-LINK TL-WN722N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Displays live video feed from Go-Pro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Extracts still images from live video feed using GoProController library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Detects the target object using OpenCV libraries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Communicates with quadcopter using pymavlink library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Communicates with rover via Ti CC3100</a:t>
            </a:r>
          </a:p>
          <a:p>
            <a:pPr marL="914400" lvl="1" indent="-38100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Messages will be transmitted/received using sockets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CDC Development Tools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457200" y="1460500"/>
            <a:ext cx="4301699" cy="3465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CDC application will be developed using Python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CDC will run on Debian/Ubuntu Linux distributions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GUI will be designed using Qt and PyQt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Embedded video player will be designed using libVLC</a:t>
            </a:r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9075" y="1341800"/>
            <a:ext cx="1316350" cy="131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6282" y="2534975"/>
            <a:ext cx="1389480" cy="131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87979" y="3775125"/>
            <a:ext cx="1117444" cy="131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73862" y="2634425"/>
            <a:ext cx="1117449" cy="111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 Python?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Python is fast, powerful, and easy to use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More focus on high-level algorithms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Less focus on specific implementation details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CDC has several Python library dependencies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We want to code in as few languages as possible</a:t>
            </a:r>
          </a:p>
          <a:p>
            <a:pPr marL="914400" lvl="1" indent="-381000" rtl="0">
              <a:spcBef>
                <a:spcPts val="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/>
              <a:t>We don’t want to embed Python into C/C++</a:t>
            </a: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Qt / PyQt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Qt is a cross-platform application framework for designing and building GUI’s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GUI’s use the native look and feel of the OS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Binds applications to C++ code by default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Can bind applications to Python scripts instead using PyQt bindings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PyQt takes Qt UI forms and generates Python scripts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LibVLC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Open source media framework on which VLC is based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Can be used to embed media players with the same functionality as VLC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Python bindings available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Compatible with Qt/PyQt</a:t>
            </a:r>
          </a:p>
          <a:p>
            <a:pPr marL="457200" lvl="0" indent="-3810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Will be used to embed Go-Pro live video feed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CDC GUI</a:t>
            </a:r>
          </a:p>
        </p:txBody>
      </p:sp>
      <p:pic>
        <p:nvPicPr>
          <p:cNvPr id="261" name="Shape 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4650" y="1409881"/>
            <a:ext cx="5054698" cy="3643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Rover</a:t>
            </a:r>
          </a:p>
        </p:txBody>
      </p:sp>
      <p:pic>
        <p:nvPicPr>
          <p:cNvPr id="267" name="Shape 2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3198" y="2852100"/>
            <a:ext cx="3111326" cy="207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/>
          <p:cNvPicPr preferRelativeResize="0"/>
          <p:nvPr/>
        </p:nvPicPr>
        <p:blipFill rotWithShape="1">
          <a:blip r:embed="rId4">
            <a:alphaModFix/>
          </a:blip>
          <a:srcRect l="21505" t="23987" r="17380" b="4234"/>
          <a:stretch/>
        </p:blipFill>
        <p:spPr>
          <a:xfrm>
            <a:off x="565425" y="1482275"/>
            <a:ext cx="4579926" cy="358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Rover Subsystem</a:t>
            </a:r>
          </a:p>
        </p:txBody>
      </p:sp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250" y="1347481"/>
            <a:ext cx="8411497" cy="3763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Chassis &amp; Motors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457200" y="1460500"/>
            <a:ext cx="5513700" cy="2193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Motors (6)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6VDC, 5.5A stall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10000RPM, 34:1 gear ratio</a:t>
            </a:r>
          </a:p>
          <a:p>
            <a:pPr marL="457200" lvl="0" indent="-3810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Output shaft 295RPM, stall torque 4Kg/cm</a:t>
            </a:r>
          </a:p>
        </p:txBody>
      </p:sp>
      <p:pic>
        <p:nvPicPr>
          <p:cNvPr id="281" name="Shape 2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0200" y="1401625"/>
            <a:ext cx="2999574" cy="192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4425" y="3238775"/>
            <a:ext cx="2999573" cy="1904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 rotWithShape="1">
          <a:blip r:embed="rId5">
            <a:alphaModFix/>
          </a:blip>
          <a:srcRect l="18131" t="42575" r="28064" b="39714"/>
          <a:stretch/>
        </p:blipFill>
        <p:spPr>
          <a:xfrm>
            <a:off x="1693825" y="3620387"/>
            <a:ext cx="2600916" cy="1141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Battery &amp; Power Switch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457200" y="1460500"/>
            <a:ext cx="5572499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Battery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5000mAh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3S1P, 11.1V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20C const. discharge/30C peak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/>
              <a:t>Power Switch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SPST Toggle</a:t>
            </a:r>
          </a:p>
          <a:p>
            <a:pPr marL="457200" lvl="0" indent="-3810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12VDC, 50A; 24VDC, 25A</a:t>
            </a:r>
          </a:p>
        </p:txBody>
      </p:sp>
      <p:pic>
        <p:nvPicPr>
          <p:cNvPr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4019" y="1460500"/>
            <a:ext cx="2342779" cy="1797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6850" y="3318975"/>
            <a:ext cx="1697100" cy="169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System Overview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250" y="1347481"/>
            <a:ext cx="8411497" cy="3763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Motor Controller</a:t>
            </a:r>
          </a:p>
        </p:txBody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457200" y="1460500"/>
            <a:ext cx="58560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Sabertooth 2x25 Regenerative Motor Controller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2 channel control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25A continuous, 50A peak per channel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6-30V nominal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Serial command input (UART)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Thermal &amp; overcurrent protection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5V 1A switch-mode BEC</a:t>
            </a:r>
          </a:p>
        </p:txBody>
      </p:sp>
      <p:pic>
        <p:nvPicPr>
          <p:cNvPr id="298" name="Shape 298"/>
          <p:cNvPicPr preferRelativeResize="0"/>
          <p:nvPr/>
        </p:nvPicPr>
        <p:blipFill rotWithShape="1">
          <a:blip r:embed="rId3">
            <a:alphaModFix/>
          </a:blip>
          <a:srcRect l="27751" t="50401" r="26041"/>
          <a:stretch/>
        </p:blipFill>
        <p:spPr>
          <a:xfrm>
            <a:off x="6313225" y="2110975"/>
            <a:ext cx="2625325" cy="216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600"/>
              <a:t>Microcontroller Comparison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415575"/>
              </p:ext>
            </p:extLst>
          </p:nvPr>
        </p:nvGraphicFramePr>
        <p:xfrm>
          <a:off x="457200" y="1539733"/>
          <a:ext cx="8229600" cy="3303632"/>
        </p:xfrm>
        <a:graphic>
          <a:graphicData uri="http://schemas.openxmlformats.org/drawingml/2006/table">
            <a:tbl>
              <a:tblPr firstRow="1" firstCol="1" bandRow="1">
                <a:tableStyleId>{6A7C9182-7014-44E2-B4DD-C02A16528571}</a:tableStyleId>
              </a:tblPr>
              <a:tblGrid>
                <a:gridCol w="2742614"/>
                <a:gridCol w="2743493"/>
                <a:gridCol w="2743493"/>
              </a:tblGrid>
              <a:tr h="3244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Tiva 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Concerto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34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Processing Core(s)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ARM Cortex M4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ARM Cortex M3, TI C28X (FPU)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44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Operating Frequency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120MHz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100MHz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44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Flash Memory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1024KB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512KB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44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RAM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256KB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64KB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44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UART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44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SSI/SPI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 (Bi, Quad, Advanced)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44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</a:t>
                      </a:r>
                      <a:r>
                        <a:rPr lang="en-US" sz="1200" baseline="300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44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GPIO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44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Average Chip Cost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~$20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~$35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Sensors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457200" y="1308100"/>
            <a:ext cx="4020899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Invensense MPU 9150</a:t>
            </a:r>
          </a:p>
          <a:p>
            <a:pPr marL="914400" lvl="1" indent="-330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○"/>
            </a:pPr>
            <a:r>
              <a:rPr lang="en" sz="1600"/>
              <a:t>I2C communication</a:t>
            </a:r>
          </a:p>
          <a:p>
            <a:pPr marL="914400" lvl="1" indent="-330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○"/>
            </a:pPr>
            <a:r>
              <a:rPr lang="en" sz="1600"/>
              <a:t>9 DOF</a:t>
            </a:r>
          </a:p>
          <a:p>
            <a:pPr marL="1371600" lvl="2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■"/>
            </a:pPr>
            <a:r>
              <a:rPr lang="en" sz="1400"/>
              <a:t>3 axis accelerometer</a:t>
            </a:r>
          </a:p>
          <a:p>
            <a:pPr marL="1371600" lvl="2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■"/>
            </a:pPr>
            <a:r>
              <a:rPr lang="en" sz="1400"/>
              <a:t>3 axis gyroscope</a:t>
            </a:r>
          </a:p>
          <a:p>
            <a:pPr marL="1371600" lvl="2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■"/>
            </a:pPr>
            <a:r>
              <a:rPr lang="en" sz="1400"/>
              <a:t>3 axis magnetometer</a:t>
            </a:r>
          </a:p>
          <a:p>
            <a:pPr marL="914400" lvl="0" indent="0" rtl="0">
              <a:spcBef>
                <a:spcPts val="0"/>
              </a:spcBef>
              <a:buNone/>
            </a:pPr>
            <a:endParaRPr sz="1400"/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A3144 Hall Effect Sensors (GPIO)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PING))) Ultrasonic Sensor</a:t>
            </a:r>
          </a:p>
          <a:p>
            <a:pPr marL="914400" lvl="1" indent="-330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○"/>
            </a:pPr>
            <a:r>
              <a:rPr lang="en" sz="1600"/>
              <a:t>2cm to 3m range</a:t>
            </a:r>
          </a:p>
          <a:p>
            <a:pPr marL="914400" lvl="1" indent="-330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○"/>
            </a:pPr>
            <a:r>
              <a:rPr lang="en" sz="1600"/>
              <a:t>GPIO</a:t>
            </a:r>
          </a:p>
        </p:txBody>
      </p:sp>
      <p:pic>
        <p:nvPicPr>
          <p:cNvPr id="311" name="Shape 3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1075" y="2558700"/>
            <a:ext cx="1488074" cy="109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6550" y="1460500"/>
            <a:ext cx="1341643" cy="109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/>
          <p:cNvPicPr preferRelativeResize="0"/>
          <p:nvPr/>
        </p:nvPicPr>
        <p:blipFill rotWithShape="1">
          <a:blip r:embed="rId5">
            <a:alphaModFix/>
          </a:blip>
          <a:srcRect l="11984" t="24892" r="12923" b="25824"/>
          <a:stretch/>
        </p:blipFill>
        <p:spPr>
          <a:xfrm>
            <a:off x="4836550" y="3764850"/>
            <a:ext cx="1823375" cy="119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Adafruit Ultimate GPS Breakout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4030200" cy="34652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66 channels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10Hz updates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UART - NMEA Sentences</a:t>
            </a:r>
          </a:p>
          <a:p>
            <a:pPr marL="457200" lvl="0" indent="-3175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-165dBm sensitivity</a:t>
            </a:r>
          </a:p>
          <a:p>
            <a:pPr marL="457200" lvl="0" indent="-3175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400"/>
              <a:t>Active antenna - 28dB gain</a:t>
            </a:r>
          </a:p>
        </p:txBody>
      </p:sp>
      <p:pic>
        <p:nvPicPr>
          <p:cNvPr id="320" name="Shape 3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7400" y="1961400"/>
            <a:ext cx="3282375" cy="246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Rover Wiring Diagram</a:t>
            </a:r>
          </a:p>
        </p:txBody>
      </p:sp>
      <p:pic>
        <p:nvPicPr>
          <p:cNvPr id="326" name="Shape 3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0687" y="1417875"/>
            <a:ext cx="4782625" cy="36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Rover Software Activity</a:t>
            </a:r>
          </a:p>
        </p:txBody>
      </p:sp>
      <p:pic>
        <p:nvPicPr>
          <p:cNvPr id="332" name="Shape 3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8533" y="1413750"/>
            <a:ext cx="6746941" cy="357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Object Retrieval Arm</a:t>
            </a:r>
          </a:p>
        </p:txBody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213575" y="1460500"/>
            <a:ext cx="27231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Servos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800"/>
              <a:t>6.5Kg*cm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800"/>
              <a:t>.21sec/60°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800"/>
              <a:t>Plastic Gears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800"/>
              <a:t>Analog Feedback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800"/>
              <a:t>5V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Arm</a:t>
            </a:r>
          </a:p>
          <a:p>
            <a:pPr marL="914400" lvl="1" indent="-342900" rtl="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800"/>
              <a:t>Aluminum</a:t>
            </a:r>
          </a:p>
          <a:p>
            <a:pPr marL="914400" lvl="1" indent="-34290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1800"/>
              <a:t>20mm x 20mm</a:t>
            </a:r>
          </a:p>
        </p:txBody>
      </p:sp>
      <p:pic>
        <p:nvPicPr>
          <p:cNvPr id="339" name="Shape 3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9325" y="1574962"/>
            <a:ext cx="3105349" cy="3236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Shape 3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3991" y="1536700"/>
            <a:ext cx="2490483" cy="3236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Budget</a:t>
            </a:r>
          </a:p>
        </p:txBody>
      </p:sp>
      <p:pic>
        <p:nvPicPr>
          <p:cNvPr id="346" name="Shape 346"/>
          <p:cNvPicPr preferRelativeResize="0"/>
          <p:nvPr/>
        </p:nvPicPr>
        <p:blipFill rotWithShape="1">
          <a:blip r:embed="rId3">
            <a:alphaModFix/>
          </a:blip>
          <a:srcRect b="47665"/>
          <a:stretch/>
        </p:blipFill>
        <p:spPr>
          <a:xfrm>
            <a:off x="1626725" y="1711750"/>
            <a:ext cx="5890575" cy="298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Budget</a:t>
            </a:r>
          </a:p>
        </p:txBody>
      </p:sp>
      <p:pic>
        <p:nvPicPr>
          <p:cNvPr id="352" name="Shape 352"/>
          <p:cNvPicPr preferRelativeResize="0"/>
          <p:nvPr/>
        </p:nvPicPr>
        <p:blipFill rotWithShape="1">
          <a:blip r:embed="rId3">
            <a:alphaModFix/>
          </a:blip>
          <a:srcRect t="51723" b="-4"/>
          <a:stretch/>
        </p:blipFill>
        <p:spPr>
          <a:xfrm>
            <a:off x="1366500" y="1688250"/>
            <a:ext cx="6410999" cy="299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Issues/Concerns</a:t>
            </a:r>
          </a:p>
        </p:txBody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457200" y="1665775"/>
            <a:ext cx="3898499" cy="2427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Getting the quadcopter in the air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Object retrieval method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Peripheral interfacing on the rover</a:t>
            </a:r>
          </a:p>
          <a:p>
            <a:pPr marL="457200" lvl="0" indent="-3429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Problems with faulty parts and shipping errors</a:t>
            </a:r>
          </a:p>
        </p:txBody>
      </p:sp>
      <p:pic>
        <p:nvPicPr>
          <p:cNvPr id="359" name="Shape 3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4500" y="1440825"/>
            <a:ext cx="4019127" cy="353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Quadcopter Specifications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460500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</a:rPr>
              <a:t>Capable of interfacing wirelessly with the SARS Command Distribution Center ( the “CDC” desktop application)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</a:rPr>
              <a:t>Capable of capturing high quality videos/images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</a:rPr>
              <a:t>Camera stabilization to facilitate image processing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</a:rPr>
              <a:t>Capable of calculating its GPS coordinates accurate to within 3 m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</a:rPr>
              <a:t>Capable of executing a planned mission by traveling to predesignated waypoints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</a:rPr>
              <a:t>Capable of hovering at a constant height between 5 ft and 25 ft with a variation in height no greater than 3 in.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</a:rPr>
              <a:t>Has battery life up to 10 minutes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</a:rPr>
              <a:t>Basic weatherproofing</a:t>
            </a: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Work Distribution</a:t>
            </a:r>
          </a:p>
        </p:txBody>
      </p:sp>
      <p:graphicFrame>
        <p:nvGraphicFramePr>
          <p:cNvPr id="365" name="Shape 365"/>
          <p:cNvGraphicFramePr/>
          <p:nvPr/>
        </p:nvGraphicFramePr>
        <p:xfrm>
          <a:off x="725800" y="1460500"/>
          <a:ext cx="7961000" cy="3544705"/>
        </p:xfrm>
        <a:graphic>
          <a:graphicData uri="http://schemas.openxmlformats.org/drawingml/2006/table">
            <a:tbl>
              <a:tblPr>
                <a:noFill/>
                <a:tableStyleId>{8FC6045E-3260-4100-BCB0-D41AEB874EAB}</a:tableStyleId>
              </a:tblPr>
              <a:tblGrid>
                <a:gridCol w="1592200"/>
                <a:gridCol w="1592200"/>
                <a:gridCol w="1592200"/>
                <a:gridCol w="1592200"/>
                <a:gridCol w="1592200"/>
              </a:tblGrid>
              <a:tr h="37977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Brendan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Brian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Erick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Matt</a:t>
                      </a:r>
                    </a:p>
                  </a:txBody>
                  <a:tcPr marL="91425" marR="91425" marT="91425" marB="91425"/>
                </a:tc>
              </a:tr>
              <a:tr h="379775"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Quadcopter Hardware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X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</a:tr>
              <a:tr h="379775"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Quadcopter Software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X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X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X</a:t>
                      </a:r>
                    </a:p>
                  </a:txBody>
                  <a:tcPr marL="91425" marR="91425" marT="91425" marB="91425"/>
                </a:tc>
              </a:tr>
              <a:tr h="37977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Rover Hardware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X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</a:tr>
              <a:tr h="37977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Rover Software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X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X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</a:tr>
              <a:tr h="37977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CDC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X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X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X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X</a:t>
                      </a:r>
                    </a:p>
                  </a:txBody>
                  <a:tcPr marL="91425" marR="91425" marT="91425" marB="91425"/>
                </a:tc>
              </a:tr>
              <a:tr h="379775"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Wireless Communication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X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</a:tr>
              <a:tr h="379775"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Image Processing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endParaRPr sz="1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" sz="1200"/>
                        <a:t>X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Progress</a:t>
            </a:r>
          </a:p>
        </p:txBody>
      </p:sp>
      <p:pic>
        <p:nvPicPr>
          <p:cNvPr id="371" name="Shape 3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950" y="1468199"/>
            <a:ext cx="6400074" cy="359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  <p:pic>
        <p:nvPicPr>
          <p:cNvPr id="377" name="Shape 377"/>
          <p:cNvPicPr preferRelativeResize="0"/>
          <p:nvPr/>
        </p:nvPicPr>
        <p:blipFill rotWithShape="1">
          <a:blip r:embed="rId3">
            <a:alphaModFix/>
          </a:blip>
          <a:srcRect l="45444" t="31431"/>
          <a:stretch/>
        </p:blipFill>
        <p:spPr>
          <a:xfrm>
            <a:off x="2374024" y="1423674"/>
            <a:ext cx="4395941" cy="3683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CDC Specifications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Must be capable of sending and receiving GPS and other diagnostic information collected by the sensors on the quadcopter and on the rover.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Must be capable of providing stop and start commands to the rover and the quadcopter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Must display the live video feed from the quadcopter camera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Must be capable of extracting still images from the live video feed</a:t>
            </a:r>
          </a:p>
          <a:p>
            <a:pPr marL="457200" lvl="0" indent="-3429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Must handle the processing of image data to effectively identify a target object on the ground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Rover Specifications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460499"/>
            <a:ext cx="8229600" cy="346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Must be capable of interfacing wirelessly with the CDC desktop application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Must be capable of traveling up to 1000ft. on a single battery charge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Must have an object retrieval subsystem for picking up a target object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Must have an object detection subsystem that will be used for both avoiding obstacles and retrieving the object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Must be capable of carrying a payload of 5 lbs.</a:t>
            </a: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800"/>
              <a:t>Must have basic weatherproofing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Quadcopter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9247" y="1696050"/>
            <a:ext cx="4345052" cy="2895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 rotWithShape="1">
          <a:blip r:embed="rId4">
            <a:alphaModFix/>
          </a:blip>
          <a:srcRect l="9256" r="9256"/>
          <a:stretch/>
        </p:blipFill>
        <p:spPr>
          <a:xfrm>
            <a:off x="195821" y="1696050"/>
            <a:ext cx="3540802" cy="2895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1141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Quadcopter Subsystem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250" y="1347481"/>
            <a:ext cx="8411497" cy="3763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1448</Words>
  <Application>Microsoft Office PowerPoint</Application>
  <PresentationFormat>On-screen Show (16:9)</PresentationFormat>
  <Paragraphs>324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Courier New</vt:lpstr>
      <vt:lpstr>Times New Roman</vt:lpstr>
      <vt:lpstr>Wingdings</vt:lpstr>
      <vt:lpstr>modern</vt:lpstr>
      <vt:lpstr>SARS</vt:lpstr>
      <vt:lpstr>Motivation</vt:lpstr>
      <vt:lpstr>System Overview</vt:lpstr>
      <vt:lpstr>System Overview</vt:lpstr>
      <vt:lpstr>Quadcopter Specifications</vt:lpstr>
      <vt:lpstr>CDC Specifications</vt:lpstr>
      <vt:lpstr>Rover Specifications</vt:lpstr>
      <vt:lpstr>Quadcopter</vt:lpstr>
      <vt:lpstr>Quadcopter Subsystem</vt:lpstr>
      <vt:lpstr>Arducopter</vt:lpstr>
      <vt:lpstr>Mission Planner</vt:lpstr>
      <vt:lpstr>Pixhawk Flight Controller</vt:lpstr>
      <vt:lpstr>U-blox GPS</vt:lpstr>
      <vt:lpstr>Electronic Speed Controllers (ESC)</vt:lpstr>
      <vt:lpstr>Power Distribution Board</vt:lpstr>
      <vt:lpstr>RC Telemetry Radios</vt:lpstr>
      <vt:lpstr>Turnigy 9x 9Ch Transmitter</vt:lpstr>
      <vt:lpstr>PPM Encoder</vt:lpstr>
      <vt:lpstr>Battery</vt:lpstr>
      <vt:lpstr>Quadcopter Wiring Diagram</vt:lpstr>
      <vt:lpstr>Application Subsystem</vt:lpstr>
      <vt:lpstr>Camera Comparisons</vt:lpstr>
      <vt:lpstr>Camera Mount</vt:lpstr>
      <vt:lpstr>Image Processing</vt:lpstr>
      <vt:lpstr>GoProController</vt:lpstr>
      <vt:lpstr>Software Activity Diagram</vt:lpstr>
      <vt:lpstr>Wireless Communication</vt:lpstr>
      <vt:lpstr>TP-LINK TL-WN722N</vt:lpstr>
      <vt:lpstr>TI SimpleLink Wi-Fi CC3100</vt:lpstr>
      <vt:lpstr>CDC</vt:lpstr>
      <vt:lpstr>CDC Development Tools</vt:lpstr>
      <vt:lpstr>Why Python?</vt:lpstr>
      <vt:lpstr>Qt / PyQt</vt:lpstr>
      <vt:lpstr>LibVLC</vt:lpstr>
      <vt:lpstr>CDC GUI</vt:lpstr>
      <vt:lpstr>Rover</vt:lpstr>
      <vt:lpstr>Rover Subsystem</vt:lpstr>
      <vt:lpstr>Chassis &amp; Motors</vt:lpstr>
      <vt:lpstr>Battery &amp; Power Switch</vt:lpstr>
      <vt:lpstr>Motor Controller</vt:lpstr>
      <vt:lpstr>Microcontroller Comparison</vt:lpstr>
      <vt:lpstr>Sensors</vt:lpstr>
      <vt:lpstr>Adafruit Ultimate GPS Breakout</vt:lpstr>
      <vt:lpstr>Rover Wiring Diagram</vt:lpstr>
      <vt:lpstr>Rover Software Activity</vt:lpstr>
      <vt:lpstr>Object Retrieval Arm</vt:lpstr>
      <vt:lpstr>Budget</vt:lpstr>
      <vt:lpstr>Budget</vt:lpstr>
      <vt:lpstr>Issues/Concerns</vt:lpstr>
      <vt:lpstr>Work Distribution</vt:lpstr>
      <vt:lpstr>Progress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SARS</dc:title>
  <cp:lastModifiedBy>Brian Crabtree</cp:lastModifiedBy>
  <cp:revision>1</cp:revision>
  <dcterms:modified xsi:type="dcterms:W3CDTF">2015-03-06T05:15:37Z</dcterms:modified>
</cp:coreProperties>
</file>